
<file path=[Content_Types].xml><?xml version="1.0" encoding="utf-8"?>
<Types xmlns="http://schemas.openxmlformats.org/package/2006/content-types">
  <Default Extension="xml" ContentType="application/xml"/>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4"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
  </p:notesMasterIdLst>
  <p:sldIdLst>
    <p:sldId id="256" r:id="rId2"/>
    <p:sldId id="257" r:id="rId3"/>
    <p:sldId id="354" r:id="rId4"/>
    <p:sldId id="352" r:id="rId5"/>
    <p:sldId id="357" r:id="rId6"/>
    <p:sldId id="358" r:id="rId7"/>
    <p:sldId id="355" r:id="rId8"/>
    <p:sldId id="259" r:id="rId9"/>
    <p:sldId id="353" r:id="rId10"/>
    <p:sldId id="356" r:id="rId11"/>
    <p:sldId id="359" r:id="rId12"/>
  </p:sldIdLst>
  <p:sldSz cx="10058400" cy="7772400"/>
  <p:notesSz cx="10058400" cy="7772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366"/>
    <p:restoredTop sz="94387"/>
  </p:normalViewPr>
  <p:slideViewPr>
    <p:cSldViewPr>
      <p:cViewPr>
        <p:scale>
          <a:sx n="76" d="100"/>
          <a:sy n="76" d="100"/>
        </p:scale>
        <p:origin x="1336" y="-40"/>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notesMaster" Target="notesMasters/notesMaster1.xml"/><Relationship Id="rId14" Type="http://schemas.openxmlformats.org/officeDocument/2006/relationships/presProps" Target="presProps.xml"/><Relationship Id="rId15" Type="http://schemas.openxmlformats.org/officeDocument/2006/relationships/viewProps" Target="viewProps.xml"/><Relationship Id="rId16" Type="http://schemas.openxmlformats.org/officeDocument/2006/relationships/theme" Target="theme/theme1.xml"/><Relationship Id="rId17"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359275" cy="3889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697538" y="0"/>
            <a:ext cx="4359275" cy="388938"/>
          </a:xfrm>
          <a:prstGeom prst="rect">
            <a:avLst/>
          </a:prstGeom>
        </p:spPr>
        <p:txBody>
          <a:bodyPr vert="horz" lIns="91440" tIns="45720" rIns="91440" bIns="45720" rtlCol="0"/>
          <a:lstStyle>
            <a:lvl1pPr algn="r">
              <a:defRPr sz="1200"/>
            </a:lvl1pPr>
          </a:lstStyle>
          <a:p>
            <a:fld id="{36D0C6F0-EC8A-5A4C-BE59-99DDB9287487}" type="datetimeFigureOut">
              <a:rPr lang="en-US" smtClean="0"/>
              <a:t>10/5/16</a:t>
            </a:fld>
            <a:endParaRPr lang="en-US"/>
          </a:p>
        </p:txBody>
      </p:sp>
      <p:sp>
        <p:nvSpPr>
          <p:cNvPr id="4" name="Slide Image Placeholder 3"/>
          <p:cNvSpPr>
            <a:spLocks noGrp="1" noRot="1" noChangeAspect="1"/>
          </p:cNvSpPr>
          <p:nvPr>
            <p:ph type="sldImg" idx="2"/>
          </p:nvPr>
        </p:nvSpPr>
        <p:spPr>
          <a:xfrm>
            <a:off x="3332163" y="971550"/>
            <a:ext cx="3394075" cy="26225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1006475" y="3740150"/>
            <a:ext cx="8045450" cy="30607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7383463"/>
            <a:ext cx="4359275" cy="38893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697538" y="7383463"/>
            <a:ext cx="4359275" cy="388937"/>
          </a:xfrm>
          <a:prstGeom prst="rect">
            <a:avLst/>
          </a:prstGeom>
        </p:spPr>
        <p:txBody>
          <a:bodyPr vert="horz" lIns="91440" tIns="45720" rIns="91440" bIns="45720" rtlCol="0" anchor="b"/>
          <a:lstStyle>
            <a:lvl1pPr algn="r">
              <a:defRPr sz="1200"/>
            </a:lvl1pPr>
          </a:lstStyle>
          <a:p>
            <a:fld id="{BBB0D6DC-D27E-1741-9473-823BB83C57FE}" type="slidenum">
              <a:rPr lang="en-US" smtClean="0"/>
              <a:t>‹#›</a:t>
            </a:fld>
            <a:endParaRPr lang="en-US"/>
          </a:p>
        </p:txBody>
      </p:sp>
    </p:spTree>
    <p:extLst>
      <p:ext uri="{BB962C8B-B14F-4D97-AF65-F5344CB8AC3E}">
        <p14:creationId xmlns:p14="http://schemas.microsoft.com/office/powerpoint/2010/main" val="17251009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BB0D6DC-D27E-1741-9473-823BB83C57FE}" type="slidenum">
              <a:rPr lang="en-US" smtClean="0"/>
              <a:t>2</a:t>
            </a:fld>
            <a:endParaRPr lang="en-US"/>
          </a:p>
        </p:txBody>
      </p:sp>
    </p:spTree>
    <p:extLst>
      <p:ext uri="{BB962C8B-B14F-4D97-AF65-F5344CB8AC3E}">
        <p14:creationId xmlns:p14="http://schemas.microsoft.com/office/powerpoint/2010/main" val="5952846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BB0D6DC-D27E-1741-9473-823BB83C57FE}" type="slidenum">
              <a:rPr lang="en-US" smtClean="0"/>
              <a:t>3</a:t>
            </a:fld>
            <a:endParaRPr lang="en-US"/>
          </a:p>
        </p:txBody>
      </p:sp>
    </p:spTree>
    <p:extLst>
      <p:ext uri="{BB962C8B-B14F-4D97-AF65-F5344CB8AC3E}">
        <p14:creationId xmlns:p14="http://schemas.microsoft.com/office/powerpoint/2010/main" val="6743627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BB0D6DC-D27E-1741-9473-823BB83C57FE}" type="slidenum">
              <a:rPr lang="en-US" smtClean="0"/>
              <a:t>4</a:t>
            </a:fld>
            <a:endParaRPr lang="en-US"/>
          </a:p>
        </p:txBody>
      </p:sp>
    </p:spTree>
    <p:extLst>
      <p:ext uri="{BB962C8B-B14F-4D97-AF65-F5344CB8AC3E}">
        <p14:creationId xmlns:p14="http://schemas.microsoft.com/office/powerpoint/2010/main" val="16755532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BB0D6DC-D27E-1741-9473-823BB83C57FE}" type="slidenum">
              <a:rPr lang="en-US" smtClean="0"/>
              <a:t>5</a:t>
            </a:fld>
            <a:endParaRPr lang="en-US"/>
          </a:p>
        </p:txBody>
      </p:sp>
    </p:spTree>
    <p:extLst>
      <p:ext uri="{BB962C8B-B14F-4D97-AF65-F5344CB8AC3E}">
        <p14:creationId xmlns:p14="http://schemas.microsoft.com/office/powerpoint/2010/main" val="17866030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BB0D6DC-D27E-1741-9473-823BB83C57FE}" type="slidenum">
              <a:rPr lang="en-US" smtClean="0"/>
              <a:t>6</a:t>
            </a:fld>
            <a:endParaRPr lang="en-US"/>
          </a:p>
        </p:txBody>
      </p:sp>
    </p:spTree>
    <p:extLst>
      <p:ext uri="{BB962C8B-B14F-4D97-AF65-F5344CB8AC3E}">
        <p14:creationId xmlns:p14="http://schemas.microsoft.com/office/powerpoint/2010/main" val="6593225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754380" y="2409444"/>
            <a:ext cx="8549640" cy="1632203"/>
          </a:xfrm>
          <a:prstGeom prst="rect">
            <a:avLst/>
          </a:prstGeom>
        </p:spPr>
        <p:txBody>
          <a:bodyPr wrap="square" lIns="0" tIns="0" rIns="0" bIns="0">
            <a:noAutofit/>
          </a:bodyPr>
          <a:lstStyle/>
          <a:p>
            <a:endParaRPr/>
          </a:p>
        </p:txBody>
      </p:sp>
      <p:sp>
        <p:nvSpPr>
          <p:cNvPr id="3" name="Holder 3"/>
          <p:cNvSpPr>
            <a:spLocks noGrp="1"/>
          </p:cNvSpPr>
          <p:nvPr>
            <p:ph type="subTitle" idx="4"/>
          </p:nvPr>
        </p:nvSpPr>
        <p:spPr>
          <a:xfrm>
            <a:off x="1508760" y="4352544"/>
            <a:ext cx="7040879" cy="1943100"/>
          </a:xfrm>
          <a:prstGeom prst="rect">
            <a:avLst/>
          </a:prstGeom>
        </p:spPr>
        <p:txBody>
          <a:bodyPr wrap="square" lIns="0" tIns="0" rIns="0" bIns="0">
            <a:noAutofit/>
          </a:bodyPr>
          <a:lstStyle/>
          <a:p>
            <a:endParaRPr/>
          </a:p>
        </p:txBody>
      </p:sp>
      <p:sp>
        <p:nvSpPr>
          <p:cNvPr id="4" name="Holder 4"/>
          <p:cNvSpPr>
            <a:spLocks noGrp="1"/>
          </p:cNvSpPr>
          <p:nvPr>
            <p:ph type="ftr" sz="quarter" idx="5"/>
          </p:nvPr>
        </p:nvSpPr>
        <p:spPr/>
        <p:txBody>
          <a:bodyPr lIns="0" tIns="0" rIns="0" bIns="0"/>
          <a:lstStyle/>
          <a:p>
            <a:pPr marL="12700">
              <a:lnSpc>
                <a:spcPct val="100000"/>
              </a:lnSpc>
            </a:pPr>
            <a:r>
              <a:rPr sz="800" spc="-15" dirty="0" smtClean="0">
                <a:latin typeface="Arial"/>
                <a:cs typeface="Arial"/>
              </a:rPr>
              <a:t>Se</a:t>
            </a:r>
            <a:r>
              <a:rPr sz="800" spc="-25" dirty="0" smtClean="0">
                <a:latin typeface="Arial"/>
                <a:cs typeface="Arial"/>
              </a:rPr>
              <a:t>p</a:t>
            </a:r>
            <a:r>
              <a:rPr sz="800" spc="-15" dirty="0" smtClean="0">
                <a:latin typeface="Arial"/>
                <a:cs typeface="Arial"/>
              </a:rPr>
              <a:t>t</a:t>
            </a:r>
            <a:r>
              <a:rPr sz="800" spc="-5" dirty="0" smtClean="0">
                <a:latin typeface="Arial"/>
                <a:cs typeface="Arial"/>
              </a:rPr>
              <a:t>ember</a:t>
            </a:r>
            <a:r>
              <a:rPr sz="800" spc="-35" dirty="0" smtClean="0">
                <a:latin typeface="Arial"/>
                <a:cs typeface="Arial"/>
              </a:rPr>
              <a:t> </a:t>
            </a:r>
            <a:r>
              <a:rPr sz="800" spc="-125" dirty="0" smtClean="0">
                <a:latin typeface="Arial"/>
                <a:cs typeface="Arial"/>
              </a:rPr>
              <a:t>1</a:t>
            </a:r>
            <a:r>
              <a:rPr sz="800" spc="-30" dirty="0" smtClean="0">
                <a:latin typeface="Arial"/>
                <a:cs typeface="Arial"/>
              </a:rPr>
              <a:t>5,</a:t>
            </a:r>
            <a:r>
              <a:rPr sz="800" spc="-35" dirty="0" smtClean="0">
                <a:latin typeface="Arial"/>
                <a:cs typeface="Arial"/>
              </a:rPr>
              <a:t> </a:t>
            </a:r>
            <a:r>
              <a:rPr sz="800" spc="-15" dirty="0" smtClean="0">
                <a:latin typeface="Arial"/>
                <a:cs typeface="Arial"/>
              </a:rPr>
              <a:t>2</a:t>
            </a:r>
            <a:r>
              <a:rPr sz="800" spc="-10" dirty="0" smtClean="0">
                <a:latin typeface="Arial"/>
                <a:cs typeface="Arial"/>
              </a:rPr>
              <a:t>0</a:t>
            </a:r>
            <a:r>
              <a:rPr sz="800" spc="-55" dirty="0" smtClean="0">
                <a:latin typeface="Arial"/>
                <a:cs typeface="Arial"/>
              </a:rPr>
              <a:t>16</a:t>
            </a:r>
            <a:endParaRPr sz="800">
              <a:latin typeface="Arial"/>
              <a:cs typeface="Arial"/>
            </a:endParaRPr>
          </a:p>
        </p:txBody>
      </p:sp>
      <p:sp>
        <p:nvSpPr>
          <p:cNvPr id="5" name="Holder 5"/>
          <p:cNvSpPr>
            <a:spLocks noGrp="1"/>
          </p:cNvSpPr>
          <p:nvPr>
            <p:ph type="dt" sz="half" idx="6"/>
          </p:nvPr>
        </p:nvSpPr>
        <p:spPr/>
        <p:txBody>
          <a:bodyPr lIns="0" tIns="0" rIns="0" bIns="0"/>
          <a:lstStyle/>
          <a:p>
            <a:pPr marL="12700">
              <a:lnSpc>
                <a:spcPct val="100000"/>
              </a:lnSpc>
            </a:pPr>
            <a:r>
              <a:rPr sz="1000" spc="-15" dirty="0" smtClean="0">
                <a:latin typeface="Arial"/>
                <a:cs typeface="Arial"/>
              </a:rPr>
              <a:t>C</a:t>
            </a:r>
            <a:r>
              <a:rPr sz="1000" spc="-10" dirty="0" smtClean="0">
                <a:latin typeface="Arial"/>
                <a:cs typeface="Arial"/>
              </a:rPr>
              <a:t>o</a:t>
            </a:r>
            <a:r>
              <a:rPr sz="1000" spc="-25" dirty="0" smtClean="0">
                <a:latin typeface="Arial"/>
                <a:cs typeface="Arial"/>
              </a:rPr>
              <a:t>n</a:t>
            </a:r>
            <a:r>
              <a:rPr sz="1000" spc="5" dirty="0" smtClean="0">
                <a:latin typeface="Arial"/>
                <a:cs typeface="Arial"/>
              </a:rPr>
              <a:t>t</a:t>
            </a:r>
            <a:r>
              <a:rPr sz="1000" spc="0" dirty="0" smtClean="0">
                <a:latin typeface="Arial"/>
                <a:cs typeface="Arial"/>
              </a:rPr>
              <a:t>act</a:t>
            </a:r>
            <a:endParaRPr sz="1000">
              <a:latin typeface="Arial"/>
              <a:cs typeface="Arial"/>
            </a:endParaRP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p>
            <a:endParaRPr/>
          </a:p>
        </p:txBody>
      </p:sp>
      <p:sp>
        <p:nvSpPr>
          <p:cNvPr id="3" name="Holder 3"/>
          <p:cNvSpPr>
            <a:spLocks noGrp="1"/>
          </p:cNvSpPr>
          <p:nvPr>
            <p:ph type="body" idx="1"/>
          </p:nvPr>
        </p:nvSpPr>
        <p:spPr/>
        <p:txBody>
          <a:bodyPr lIns="0" tIns="0" rIns="0" bIns="0"/>
          <a:lstStyle/>
          <a:p>
            <a:endParaRPr/>
          </a:p>
        </p:txBody>
      </p:sp>
      <p:sp>
        <p:nvSpPr>
          <p:cNvPr id="4" name="Holder 4"/>
          <p:cNvSpPr>
            <a:spLocks noGrp="1"/>
          </p:cNvSpPr>
          <p:nvPr>
            <p:ph type="ftr" sz="quarter" idx="5"/>
          </p:nvPr>
        </p:nvSpPr>
        <p:spPr/>
        <p:txBody>
          <a:bodyPr lIns="0" tIns="0" rIns="0" bIns="0"/>
          <a:lstStyle/>
          <a:p>
            <a:pPr marL="12700">
              <a:lnSpc>
                <a:spcPct val="100000"/>
              </a:lnSpc>
            </a:pPr>
            <a:r>
              <a:rPr sz="800" spc="-15" dirty="0" smtClean="0">
                <a:latin typeface="Arial"/>
                <a:cs typeface="Arial"/>
              </a:rPr>
              <a:t>Se</a:t>
            </a:r>
            <a:r>
              <a:rPr sz="800" spc="-25" dirty="0" smtClean="0">
                <a:latin typeface="Arial"/>
                <a:cs typeface="Arial"/>
              </a:rPr>
              <a:t>p</a:t>
            </a:r>
            <a:r>
              <a:rPr sz="800" spc="-15" dirty="0" smtClean="0">
                <a:latin typeface="Arial"/>
                <a:cs typeface="Arial"/>
              </a:rPr>
              <a:t>t</a:t>
            </a:r>
            <a:r>
              <a:rPr sz="800" spc="-5" dirty="0" smtClean="0">
                <a:latin typeface="Arial"/>
                <a:cs typeface="Arial"/>
              </a:rPr>
              <a:t>ember</a:t>
            </a:r>
            <a:r>
              <a:rPr sz="800" spc="-35" dirty="0" smtClean="0">
                <a:latin typeface="Arial"/>
                <a:cs typeface="Arial"/>
              </a:rPr>
              <a:t> </a:t>
            </a:r>
            <a:r>
              <a:rPr sz="800" spc="-125" dirty="0" smtClean="0">
                <a:latin typeface="Arial"/>
                <a:cs typeface="Arial"/>
              </a:rPr>
              <a:t>1</a:t>
            </a:r>
            <a:r>
              <a:rPr sz="800" spc="-30" dirty="0" smtClean="0">
                <a:latin typeface="Arial"/>
                <a:cs typeface="Arial"/>
              </a:rPr>
              <a:t>5,</a:t>
            </a:r>
            <a:r>
              <a:rPr sz="800" spc="-35" dirty="0" smtClean="0">
                <a:latin typeface="Arial"/>
                <a:cs typeface="Arial"/>
              </a:rPr>
              <a:t> </a:t>
            </a:r>
            <a:r>
              <a:rPr sz="800" spc="-15" dirty="0" smtClean="0">
                <a:latin typeface="Arial"/>
                <a:cs typeface="Arial"/>
              </a:rPr>
              <a:t>2</a:t>
            </a:r>
            <a:r>
              <a:rPr sz="800" spc="-10" dirty="0" smtClean="0">
                <a:latin typeface="Arial"/>
                <a:cs typeface="Arial"/>
              </a:rPr>
              <a:t>0</a:t>
            </a:r>
            <a:r>
              <a:rPr sz="800" spc="-55" dirty="0" smtClean="0">
                <a:latin typeface="Arial"/>
                <a:cs typeface="Arial"/>
              </a:rPr>
              <a:t>16</a:t>
            </a:r>
            <a:endParaRPr sz="800">
              <a:latin typeface="Arial"/>
              <a:cs typeface="Arial"/>
            </a:endParaRPr>
          </a:p>
        </p:txBody>
      </p:sp>
      <p:sp>
        <p:nvSpPr>
          <p:cNvPr id="5" name="Holder 5"/>
          <p:cNvSpPr>
            <a:spLocks noGrp="1"/>
          </p:cNvSpPr>
          <p:nvPr>
            <p:ph type="dt" sz="half" idx="6"/>
          </p:nvPr>
        </p:nvSpPr>
        <p:spPr/>
        <p:txBody>
          <a:bodyPr lIns="0" tIns="0" rIns="0" bIns="0"/>
          <a:lstStyle/>
          <a:p>
            <a:pPr marL="12700">
              <a:lnSpc>
                <a:spcPct val="100000"/>
              </a:lnSpc>
            </a:pPr>
            <a:r>
              <a:rPr sz="1000" spc="-15" dirty="0" smtClean="0">
                <a:latin typeface="Arial"/>
                <a:cs typeface="Arial"/>
              </a:rPr>
              <a:t>C</a:t>
            </a:r>
            <a:r>
              <a:rPr sz="1000" spc="-10" dirty="0" smtClean="0">
                <a:latin typeface="Arial"/>
                <a:cs typeface="Arial"/>
              </a:rPr>
              <a:t>o</a:t>
            </a:r>
            <a:r>
              <a:rPr sz="1000" spc="-25" dirty="0" smtClean="0">
                <a:latin typeface="Arial"/>
                <a:cs typeface="Arial"/>
              </a:rPr>
              <a:t>n</a:t>
            </a:r>
            <a:r>
              <a:rPr sz="1000" spc="5" dirty="0" smtClean="0">
                <a:latin typeface="Arial"/>
                <a:cs typeface="Arial"/>
              </a:rPr>
              <a:t>t</a:t>
            </a:r>
            <a:r>
              <a:rPr sz="1000" spc="0" dirty="0" smtClean="0">
                <a:latin typeface="Arial"/>
                <a:cs typeface="Arial"/>
              </a:rPr>
              <a:t>act</a:t>
            </a:r>
            <a:endParaRPr sz="1000">
              <a:latin typeface="Arial"/>
              <a:cs typeface="Arial"/>
            </a:endParaRP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p>
            <a:endParaRPr/>
          </a:p>
        </p:txBody>
      </p:sp>
      <p:sp>
        <p:nvSpPr>
          <p:cNvPr id="3" name="Holder 3"/>
          <p:cNvSpPr>
            <a:spLocks noGrp="1"/>
          </p:cNvSpPr>
          <p:nvPr>
            <p:ph sz="half" idx="2"/>
          </p:nvPr>
        </p:nvSpPr>
        <p:spPr>
          <a:xfrm>
            <a:off x="502920" y="1787652"/>
            <a:ext cx="4375404" cy="5129784"/>
          </a:xfrm>
          <a:prstGeom prst="rect">
            <a:avLst/>
          </a:prstGeom>
        </p:spPr>
        <p:txBody>
          <a:bodyPr wrap="square" lIns="0" tIns="0" rIns="0" bIns="0">
            <a:noAutofit/>
          </a:bodyPr>
          <a:lstStyle/>
          <a:p>
            <a:endParaRPr/>
          </a:p>
        </p:txBody>
      </p:sp>
      <p:sp>
        <p:nvSpPr>
          <p:cNvPr id="4" name="Holder 4"/>
          <p:cNvSpPr>
            <a:spLocks noGrp="1"/>
          </p:cNvSpPr>
          <p:nvPr>
            <p:ph sz="half" idx="3"/>
          </p:nvPr>
        </p:nvSpPr>
        <p:spPr>
          <a:xfrm>
            <a:off x="5180075" y="1787652"/>
            <a:ext cx="4375404" cy="5129784"/>
          </a:xfrm>
          <a:prstGeom prst="rect">
            <a:avLst/>
          </a:prstGeom>
        </p:spPr>
        <p:txBody>
          <a:bodyPr wrap="square" lIns="0" tIns="0" rIns="0" bIns="0">
            <a:noAutofit/>
          </a:bodyPr>
          <a:lstStyle/>
          <a:p>
            <a:endParaRPr/>
          </a:p>
        </p:txBody>
      </p:sp>
      <p:sp>
        <p:nvSpPr>
          <p:cNvPr id="5" name="Holder 5"/>
          <p:cNvSpPr>
            <a:spLocks noGrp="1"/>
          </p:cNvSpPr>
          <p:nvPr>
            <p:ph type="ftr" sz="quarter" idx="5"/>
          </p:nvPr>
        </p:nvSpPr>
        <p:spPr/>
        <p:txBody>
          <a:bodyPr lIns="0" tIns="0" rIns="0" bIns="0"/>
          <a:lstStyle/>
          <a:p>
            <a:pPr marL="12700">
              <a:lnSpc>
                <a:spcPct val="100000"/>
              </a:lnSpc>
            </a:pPr>
            <a:r>
              <a:rPr sz="800" spc="-15" dirty="0" smtClean="0">
                <a:latin typeface="Arial"/>
                <a:cs typeface="Arial"/>
              </a:rPr>
              <a:t>Se</a:t>
            </a:r>
            <a:r>
              <a:rPr sz="800" spc="-25" dirty="0" smtClean="0">
                <a:latin typeface="Arial"/>
                <a:cs typeface="Arial"/>
              </a:rPr>
              <a:t>p</a:t>
            </a:r>
            <a:r>
              <a:rPr sz="800" spc="-15" dirty="0" smtClean="0">
                <a:latin typeface="Arial"/>
                <a:cs typeface="Arial"/>
              </a:rPr>
              <a:t>t</a:t>
            </a:r>
            <a:r>
              <a:rPr sz="800" spc="-5" dirty="0" smtClean="0">
                <a:latin typeface="Arial"/>
                <a:cs typeface="Arial"/>
              </a:rPr>
              <a:t>ember</a:t>
            </a:r>
            <a:r>
              <a:rPr sz="800" spc="-35" dirty="0" smtClean="0">
                <a:latin typeface="Arial"/>
                <a:cs typeface="Arial"/>
              </a:rPr>
              <a:t> </a:t>
            </a:r>
            <a:r>
              <a:rPr sz="800" spc="-125" dirty="0" smtClean="0">
                <a:latin typeface="Arial"/>
                <a:cs typeface="Arial"/>
              </a:rPr>
              <a:t>1</a:t>
            </a:r>
            <a:r>
              <a:rPr sz="800" spc="-30" dirty="0" smtClean="0">
                <a:latin typeface="Arial"/>
                <a:cs typeface="Arial"/>
              </a:rPr>
              <a:t>5,</a:t>
            </a:r>
            <a:r>
              <a:rPr sz="800" spc="-35" dirty="0" smtClean="0">
                <a:latin typeface="Arial"/>
                <a:cs typeface="Arial"/>
              </a:rPr>
              <a:t> </a:t>
            </a:r>
            <a:r>
              <a:rPr sz="800" spc="-15" dirty="0" smtClean="0">
                <a:latin typeface="Arial"/>
                <a:cs typeface="Arial"/>
              </a:rPr>
              <a:t>2</a:t>
            </a:r>
            <a:r>
              <a:rPr sz="800" spc="-10" dirty="0" smtClean="0">
                <a:latin typeface="Arial"/>
                <a:cs typeface="Arial"/>
              </a:rPr>
              <a:t>0</a:t>
            </a:r>
            <a:r>
              <a:rPr sz="800" spc="-55" dirty="0" smtClean="0">
                <a:latin typeface="Arial"/>
                <a:cs typeface="Arial"/>
              </a:rPr>
              <a:t>16</a:t>
            </a:r>
            <a:endParaRPr sz="800">
              <a:latin typeface="Arial"/>
              <a:cs typeface="Arial"/>
            </a:endParaRPr>
          </a:p>
        </p:txBody>
      </p:sp>
      <p:sp>
        <p:nvSpPr>
          <p:cNvPr id="6" name="Holder 6"/>
          <p:cNvSpPr>
            <a:spLocks noGrp="1"/>
          </p:cNvSpPr>
          <p:nvPr>
            <p:ph type="dt" sz="half" idx="6"/>
          </p:nvPr>
        </p:nvSpPr>
        <p:spPr/>
        <p:txBody>
          <a:bodyPr lIns="0" tIns="0" rIns="0" bIns="0"/>
          <a:lstStyle/>
          <a:p>
            <a:pPr marL="12700">
              <a:lnSpc>
                <a:spcPct val="100000"/>
              </a:lnSpc>
            </a:pPr>
            <a:r>
              <a:rPr sz="1000" spc="-15" dirty="0" smtClean="0">
                <a:latin typeface="Arial"/>
                <a:cs typeface="Arial"/>
              </a:rPr>
              <a:t>C</a:t>
            </a:r>
            <a:r>
              <a:rPr sz="1000" spc="-10" dirty="0" smtClean="0">
                <a:latin typeface="Arial"/>
                <a:cs typeface="Arial"/>
              </a:rPr>
              <a:t>o</a:t>
            </a:r>
            <a:r>
              <a:rPr sz="1000" spc="-25" dirty="0" smtClean="0">
                <a:latin typeface="Arial"/>
                <a:cs typeface="Arial"/>
              </a:rPr>
              <a:t>n</a:t>
            </a:r>
            <a:r>
              <a:rPr sz="1000" spc="5" dirty="0" smtClean="0">
                <a:latin typeface="Arial"/>
                <a:cs typeface="Arial"/>
              </a:rPr>
              <a:t>t</a:t>
            </a:r>
            <a:r>
              <a:rPr sz="1000" spc="0" dirty="0" smtClean="0">
                <a:latin typeface="Arial"/>
                <a:cs typeface="Arial"/>
              </a:rPr>
              <a:t>act</a:t>
            </a:r>
            <a:endParaRPr sz="1000">
              <a:latin typeface="Arial"/>
              <a:cs typeface="Arial"/>
            </a:endParaRPr>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0"/>
            <a:ext cx="10058400" cy="7772400"/>
          </a:xfrm>
          <a:custGeom>
            <a:avLst/>
            <a:gdLst/>
            <a:ahLst/>
            <a:cxnLst/>
            <a:rect l="l" t="t" r="r" b="b"/>
            <a:pathLst>
              <a:path w="10058400" h="7772400">
                <a:moveTo>
                  <a:pt x="0" y="7772400"/>
                </a:moveTo>
                <a:lnTo>
                  <a:pt x="10058400" y="7772400"/>
                </a:lnTo>
                <a:lnTo>
                  <a:pt x="10058400" y="0"/>
                </a:lnTo>
                <a:lnTo>
                  <a:pt x="0" y="0"/>
                </a:lnTo>
                <a:lnTo>
                  <a:pt x="0" y="7772400"/>
                </a:lnTo>
                <a:close/>
              </a:path>
            </a:pathLst>
          </a:custGeom>
          <a:solidFill>
            <a:srgbClr val="1D3649"/>
          </a:solidFill>
        </p:spPr>
        <p:txBody>
          <a:bodyPr wrap="square" lIns="0" tIns="0" rIns="0" bIns="0" rtlCol="0">
            <a:noAutofit/>
          </a:bodyPr>
          <a:lstStyle/>
          <a:p>
            <a:endParaRPr/>
          </a:p>
        </p:txBody>
      </p:sp>
      <p:sp>
        <p:nvSpPr>
          <p:cNvPr id="17" name="bk object 17"/>
          <p:cNvSpPr/>
          <p:nvPr/>
        </p:nvSpPr>
        <p:spPr>
          <a:xfrm>
            <a:off x="7885721" y="628650"/>
            <a:ext cx="0" cy="139458"/>
          </a:xfrm>
          <a:custGeom>
            <a:avLst/>
            <a:gdLst/>
            <a:ahLst/>
            <a:cxnLst/>
            <a:rect l="l" t="t" r="r" b="b"/>
            <a:pathLst>
              <a:path h="139458">
                <a:moveTo>
                  <a:pt x="0" y="0"/>
                </a:moveTo>
                <a:lnTo>
                  <a:pt x="0" y="139458"/>
                </a:lnTo>
              </a:path>
            </a:pathLst>
          </a:custGeom>
          <a:ln w="14554">
            <a:solidFill>
              <a:srgbClr val="FFFFFF"/>
            </a:solidFill>
          </a:ln>
        </p:spPr>
        <p:txBody>
          <a:bodyPr wrap="square" lIns="0" tIns="0" rIns="0" bIns="0" rtlCol="0">
            <a:noAutofit/>
          </a:bodyPr>
          <a:lstStyle/>
          <a:p>
            <a:endParaRPr/>
          </a:p>
        </p:txBody>
      </p:sp>
      <p:sp>
        <p:nvSpPr>
          <p:cNvPr id="18" name="bk object 18"/>
          <p:cNvSpPr/>
          <p:nvPr/>
        </p:nvSpPr>
        <p:spPr>
          <a:xfrm>
            <a:off x="7917549" y="628646"/>
            <a:ext cx="108195" cy="139458"/>
          </a:xfrm>
          <a:custGeom>
            <a:avLst/>
            <a:gdLst/>
            <a:ahLst/>
            <a:cxnLst/>
            <a:rect l="l" t="t" r="r" b="b"/>
            <a:pathLst>
              <a:path w="108195" h="139458">
                <a:moveTo>
                  <a:pt x="58991" y="0"/>
                </a:moveTo>
                <a:lnTo>
                  <a:pt x="0" y="0"/>
                </a:lnTo>
                <a:lnTo>
                  <a:pt x="0" y="139458"/>
                </a:lnTo>
                <a:lnTo>
                  <a:pt x="70065" y="138863"/>
                </a:lnTo>
                <a:lnTo>
                  <a:pt x="87545" y="134286"/>
                </a:lnTo>
                <a:lnTo>
                  <a:pt x="96075" y="128130"/>
                </a:lnTo>
                <a:lnTo>
                  <a:pt x="13284" y="128130"/>
                </a:lnTo>
                <a:lnTo>
                  <a:pt x="13284" y="72466"/>
                </a:lnTo>
                <a:lnTo>
                  <a:pt x="95392" y="72466"/>
                </a:lnTo>
                <a:lnTo>
                  <a:pt x="93050" y="70326"/>
                </a:lnTo>
                <a:lnTo>
                  <a:pt x="79489" y="65824"/>
                </a:lnTo>
                <a:lnTo>
                  <a:pt x="86264" y="63033"/>
                </a:lnTo>
                <a:lnTo>
                  <a:pt x="88530" y="61137"/>
                </a:lnTo>
                <a:lnTo>
                  <a:pt x="13284" y="61137"/>
                </a:lnTo>
                <a:lnTo>
                  <a:pt x="13284" y="11341"/>
                </a:lnTo>
                <a:lnTo>
                  <a:pt x="94194" y="11341"/>
                </a:lnTo>
                <a:lnTo>
                  <a:pt x="87641" y="5891"/>
                </a:lnTo>
                <a:lnTo>
                  <a:pt x="74303" y="1362"/>
                </a:lnTo>
                <a:lnTo>
                  <a:pt x="58991" y="0"/>
                </a:lnTo>
                <a:close/>
              </a:path>
              <a:path w="108195" h="139458">
                <a:moveTo>
                  <a:pt x="95392" y="72466"/>
                </a:moveTo>
                <a:lnTo>
                  <a:pt x="13284" y="72466"/>
                </a:lnTo>
                <a:lnTo>
                  <a:pt x="62824" y="72552"/>
                </a:lnTo>
                <a:lnTo>
                  <a:pt x="76799" y="75030"/>
                </a:lnTo>
                <a:lnTo>
                  <a:pt x="86919" y="81567"/>
                </a:lnTo>
                <a:lnTo>
                  <a:pt x="92809" y="93015"/>
                </a:lnTo>
                <a:lnTo>
                  <a:pt x="94094" y="110230"/>
                </a:lnTo>
                <a:lnTo>
                  <a:pt x="86494" y="121027"/>
                </a:lnTo>
                <a:lnTo>
                  <a:pt x="74216" y="126567"/>
                </a:lnTo>
                <a:lnTo>
                  <a:pt x="58991" y="128130"/>
                </a:lnTo>
                <a:lnTo>
                  <a:pt x="96075" y="128130"/>
                </a:lnTo>
                <a:lnTo>
                  <a:pt x="98822" y="126147"/>
                </a:lnTo>
                <a:lnTo>
                  <a:pt x="105171" y="115590"/>
                </a:lnTo>
                <a:lnTo>
                  <a:pt x="107870" y="103761"/>
                </a:lnTo>
                <a:lnTo>
                  <a:pt x="108195" y="91805"/>
                </a:lnTo>
                <a:lnTo>
                  <a:pt x="102847" y="79276"/>
                </a:lnTo>
                <a:lnTo>
                  <a:pt x="95392" y="72466"/>
                </a:lnTo>
                <a:close/>
              </a:path>
              <a:path w="108195" h="139458">
                <a:moveTo>
                  <a:pt x="94194" y="11341"/>
                </a:moveTo>
                <a:lnTo>
                  <a:pt x="13284" y="11341"/>
                </a:lnTo>
                <a:lnTo>
                  <a:pt x="64201" y="11540"/>
                </a:lnTo>
                <a:lnTo>
                  <a:pt x="78750" y="15434"/>
                </a:lnTo>
                <a:lnTo>
                  <a:pt x="87499" y="24438"/>
                </a:lnTo>
                <a:lnTo>
                  <a:pt x="90405" y="38730"/>
                </a:lnTo>
                <a:lnTo>
                  <a:pt x="86521" y="50103"/>
                </a:lnTo>
                <a:lnTo>
                  <a:pt x="76076" y="58110"/>
                </a:lnTo>
                <a:lnTo>
                  <a:pt x="58991" y="61137"/>
                </a:lnTo>
                <a:lnTo>
                  <a:pt x="88530" y="61137"/>
                </a:lnTo>
                <a:lnTo>
                  <a:pt x="95468" y="55335"/>
                </a:lnTo>
                <a:lnTo>
                  <a:pt x="101330" y="43263"/>
                </a:lnTo>
                <a:lnTo>
                  <a:pt x="103118" y="27085"/>
                </a:lnTo>
                <a:lnTo>
                  <a:pt x="97686" y="14245"/>
                </a:lnTo>
                <a:lnTo>
                  <a:pt x="94194" y="11341"/>
                </a:lnTo>
                <a:close/>
              </a:path>
            </a:pathLst>
          </a:custGeom>
          <a:solidFill>
            <a:srgbClr val="FFFFFF"/>
          </a:solidFill>
        </p:spPr>
        <p:txBody>
          <a:bodyPr wrap="square" lIns="0" tIns="0" rIns="0" bIns="0" rtlCol="0">
            <a:noAutofit/>
          </a:bodyPr>
          <a:lstStyle/>
          <a:p>
            <a:endParaRPr/>
          </a:p>
        </p:txBody>
      </p:sp>
      <p:sp>
        <p:nvSpPr>
          <p:cNvPr id="19" name="bk object 19"/>
          <p:cNvSpPr/>
          <p:nvPr/>
        </p:nvSpPr>
        <p:spPr>
          <a:xfrm>
            <a:off x="8043520" y="628651"/>
            <a:ext cx="135343" cy="139446"/>
          </a:xfrm>
          <a:custGeom>
            <a:avLst/>
            <a:gdLst/>
            <a:ahLst/>
            <a:cxnLst/>
            <a:rect l="l" t="t" r="r" b="b"/>
            <a:pathLst>
              <a:path w="135343" h="139446">
                <a:moveTo>
                  <a:pt x="19532" y="0"/>
                </a:moveTo>
                <a:lnTo>
                  <a:pt x="0" y="0"/>
                </a:lnTo>
                <a:lnTo>
                  <a:pt x="0" y="139446"/>
                </a:lnTo>
                <a:lnTo>
                  <a:pt x="13284" y="139446"/>
                </a:lnTo>
                <a:lnTo>
                  <a:pt x="13284" y="18948"/>
                </a:lnTo>
                <a:lnTo>
                  <a:pt x="27008" y="18948"/>
                </a:lnTo>
                <a:lnTo>
                  <a:pt x="19532" y="0"/>
                </a:lnTo>
                <a:close/>
              </a:path>
              <a:path w="135343" h="139446">
                <a:moveTo>
                  <a:pt x="27008" y="18948"/>
                </a:moveTo>
                <a:lnTo>
                  <a:pt x="13665" y="18948"/>
                </a:lnTo>
                <a:lnTo>
                  <a:pt x="61518" y="139446"/>
                </a:lnTo>
                <a:lnTo>
                  <a:pt x="74015" y="139446"/>
                </a:lnTo>
                <a:lnTo>
                  <a:pt x="80812" y="122262"/>
                </a:lnTo>
                <a:lnTo>
                  <a:pt x="67767" y="122262"/>
                </a:lnTo>
                <a:lnTo>
                  <a:pt x="27008" y="18948"/>
                </a:lnTo>
                <a:close/>
              </a:path>
              <a:path w="135343" h="139446">
                <a:moveTo>
                  <a:pt x="135343" y="18948"/>
                </a:moveTo>
                <a:lnTo>
                  <a:pt x="122072" y="18948"/>
                </a:lnTo>
                <a:lnTo>
                  <a:pt x="122072" y="139446"/>
                </a:lnTo>
                <a:lnTo>
                  <a:pt x="135343" y="139446"/>
                </a:lnTo>
                <a:lnTo>
                  <a:pt x="135343" y="18948"/>
                </a:lnTo>
                <a:close/>
              </a:path>
              <a:path w="135343" h="139446">
                <a:moveTo>
                  <a:pt x="135343" y="0"/>
                </a:moveTo>
                <a:lnTo>
                  <a:pt x="115811" y="0"/>
                </a:lnTo>
                <a:lnTo>
                  <a:pt x="67767" y="122262"/>
                </a:lnTo>
                <a:lnTo>
                  <a:pt x="80812" y="122262"/>
                </a:lnTo>
                <a:lnTo>
                  <a:pt x="121678" y="18948"/>
                </a:lnTo>
                <a:lnTo>
                  <a:pt x="135343" y="18948"/>
                </a:lnTo>
                <a:lnTo>
                  <a:pt x="135343" y="0"/>
                </a:lnTo>
                <a:close/>
              </a:path>
            </a:pathLst>
          </a:custGeom>
          <a:solidFill>
            <a:srgbClr val="FFFFFF"/>
          </a:solidFill>
        </p:spPr>
        <p:txBody>
          <a:bodyPr wrap="square" lIns="0" tIns="0" rIns="0" bIns="0" rtlCol="0">
            <a:noAutofit/>
          </a:bodyPr>
          <a:lstStyle/>
          <a:p>
            <a:endParaRPr/>
          </a:p>
        </p:txBody>
      </p:sp>
      <p:sp>
        <p:nvSpPr>
          <p:cNvPr id="20" name="bk object 20"/>
          <p:cNvSpPr/>
          <p:nvPr/>
        </p:nvSpPr>
        <p:spPr>
          <a:xfrm>
            <a:off x="8250336" y="628652"/>
            <a:ext cx="111089" cy="139446"/>
          </a:xfrm>
          <a:custGeom>
            <a:avLst/>
            <a:gdLst/>
            <a:ahLst/>
            <a:cxnLst/>
            <a:rect l="l" t="t" r="r" b="b"/>
            <a:pathLst>
              <a:path w="111089" h="139446">
                <a:moveTo>
                  <a:pt x="62890" y="0"/>
                </a:moveTo>
                <a:lnTo>
                  <a:pt x="0" y="0"/>
                </a:lnTo>
                <a:lnTo>
                  <a:pt x="0" y="139446"/>
                </a:lnTo>
                <a:lnTo>
                  <a:pt x="30670" y="139446"/>
                </a:lnTo>
                <a:lnTo>
                  <a:pt x="30670" y="89446"/>
                </a:lnTo>
                <a:lnTo>
                  <a:pt x="68810" y="89223"/>
                </a:lnTo>
                <a:lnTo>
                  <a:pt x="84943" y="85701"/>
                </a:lnTo>
                <a:lnTo>
                  <a:pt x="96904" y="78489"/>
                </a:lnTo>
                <a:lnTo>
                  <a:pt x="105026" y="68352"/>
                </a:lnTo>
                <a:lnTo>
                  <a:pt x="106051" y="65620"/>
                </a:lnTo>
                <a:lnTo>
                  <a:pt x="30670" y="65620"/>
                </a:lnTo>
                <a:lnTo>
                  <a:pt x="30670" y="23825"/>
                </a:lnTo>
                <a:lnTo>
                  <a:pt x="106219" y="23825"/>
                </a:lnTo>
                <a:lnTo>
                  <a:pt x="103454" y="18035"/>
                </a:lnTo>
                <a:lnTo>
                  <a:pt x="94177" y="8634"/>
                </a:lnTo>
                <a:lnTo>
                  <a:pt x="80776" y="2313"/>
                </a:lnTo>
                <a:lnTo>
                  <a:pt x="62890" y="0"/>
                </a:lnTo>
                <a:close/>
              </a:path>
              <a:path w="111089" h="139446">
                <a:moveTo>
                  <a:pt x="106219" y="23825"/>
                </a:moveTo>
                <a:lnTo>
                  <a:pt x="30670" y="23825"/>
                </a:lnTo>
                <a:lnTo>
                  <a:pt x="59445" y="23995"/>
                </a:lnTo>
                <a:lnTo>
                  <a:pt x="70322" y="27000"/>
                </a:lnTo>
                <a:lnTo>
                  <a:pt x="77590" y="36417"/>
                </a:lnTo>
                <a:lnTo>
                  <a:pt x="79121" y="55659"/>
                </a:lnTo>
                <a:lnTo>
                  <a:pt x="69115" y="63725"/>
                </a:lnTo>
                <a:lnTo>
                  <a:pt x="54495" y="65620"/>
                </a:lnTo>
                <a:lnTo>
                  <a:pt x="106051" y="65620"/>
                </a:lnTo>
                <a:lnTo>
                  <a:pt x="109642" y="56054"/>
                </a:lnTo>
                <a:lnTo>
                  <a:pt x="111089" y="42362"/>
                </a:lnTo>
                <a:lnTo>
                  <a:pt x="108971" y="29587"/>
                </a:lnTo>
                <a:lnTo>
                  <a:pt x="106219" y="23825"/>
                </a:lnTo>
                <a:close/>
              </a:path>
            </a:pathLst>
          </a:custGeom>
          <a:solidFill>
            <a:srgbClr val="FFFFFF"/>
          </a:solidFill>
        </p:spPr>
        <p:txBody>
          <a:bodyPr wrap="square" lIns="0" tIns="0" rIns="0" bIns="0" rtlCol="0">
            <a:noAutofit/>
          </a:bodyPr>
          <a:lstStyle/>
          <a:p>
            <a:endParaRPr/>
          </a:p>
        </p:txBody>
      </p:sp>
      <p:sp>
        <p:nvSpPr>
          <p:cNvPr id="21" name="bk object 21"/>
          <p:cNvSpPr/>
          <p:nvPr/>
        </p:nvSpPr>
        <p:spPr>
          <a:xfrm>
            <a:off x="8365466" y="664811"/>
            <a:ext cx="98140" cy="105070"/>
          </a:xfrm>
          <a:custGeom>
            <a:avLst/>
            <a:gdLst/>
            <a:ahLst/>
            <a:cxnLst/>
            <a:rect l="l" t="t" r="r" b="b"/>
            <a:pathLst>
              <a:path w="98140" h="105070">
                <a:moveTo>
                  <a:pt x="92853" y="18141"/>
                </a:moveTo>
                <a:lnTo>
                  <a:pt x="58694" y="18141"/>
                </a:lnTo>
                <a:lnTo>
                  <a:pt x="66898" y="20084"/>
                </a:lnTo>
                <a:lnTo>
                  <a:pt x="66622" y="34688"/>
                </a:lnTo>
                <a:lnTo>
                  <a:pt x="63085" y="39314"/>
                </a:lnTo>
                <a:lnTo>
                  <a:pt x="56302" y="42019"/>
                </a:lnTo>
                <a:lnTo>
                  <a:pt x="47251" y="43674"/>
                </a:lnTo>
                <a:lnTo>
                  <a:pt x="36908" y="45153"/>
                </a:lnTo>
                <a:lnTo>
                  <a:pt x="26250" y="47330"/>
                </a:lnTo>
                <a:lnTo>
                  <a:pt x="16254" y="51078"/>
                </a:lnTo>
                <a:lnTo>
                  <a:pt x="7895" y="57271"/>
                </a:lnTo>
                <a:lnTo>
                  <a:pt x="2151" y="66781"/>
                </a:lnTo>
                <a:lnTo>
                  <a:pt x="0" y="80482"/>
                </a:lnTo>
                <a:lnTo>
                  <a:pt x="4049" y="91802"/>
                </a:lnTo>
                <a:lnTo>
                  <a:pt x="12917" y="99643"/>
                </a:lnTo>
                <a:lnTo>
                  <a:pt x="26630" y="104050"/>
                </a:lnTo>
                <a:lnTo>
                  <a:pt x="45218" y="105070"/>
                </a:lnTo>
                <a:lnTo>
                  <a:pt x="57553" y="101134"/>
                </a:lnTo>
                <a:lnTo>
                  <a:pt x="68066" y="93528"/>
                </a:lnTo>
                <a:lnTo>
                  <a:pt x="95009" y="93528"/>
                </a:lnTo>
                <a:lnTo>
                  <a:pt x="94635" y="90010"/>
                </a:lnTo>
                <a:lnTo>
                  <a:pt x="94635" y="87470"/>
                </a:lnTo>
                <a:lnTo>
                  <a:pt x="35453" y="87470"/>
                </a:lnTo>
                <a:lnTo>
                  <a:pt x="27439" y="84739"/>
                </a:lnTo>
                <a:lnTo>
                  <a:pt x="27439" y="64419"/>
                </a:lnTo>
                <a:lnTo>
                  <a:pt x="35262" y="61295"/>
                </a:lnTo>
                <a:lnTo>
                  <a:pt x="52445" y="58171"/>
                </a:lnTo>
                <a:lnTo>
                  <a:pt x="62211" y="57980"/>
                </a:lnTo>
                <a:lnTo>
                  <a:pt x="66898" y="53878"/>
                </a:lnTo>
                <a:lnTo>
                  <a:pt x="93869" y="53878"/>
                </a:lnTo>
                <a:lnTo>
                  <a:pt x="92853" y="18141"/>
                </a:lnTo>
                <a:close/>
              </a:path>
              <a:path w="98140" h="105070">
                <a:moveTo>
                  <a:pt x="95009" y="93528"/>
                </a:moveTo>
                <a:lnTo>
                  <a:pt x="68066" y="93528"/>
                </a:lnTo>
                <a:lnTo>
                  <a:pt x="68269" y="96842"/>
                </a:lnTo>
                <a:lnTo>
                  <a:pt x="69044" y="100170"/>
                </a:lnTo>
                <a:lnTo>
                  <a:pt x="70022" y="103294"/>
                </a:lnTo>
                <a:lnTo>
                  <a:pt x="98140" y="103294"/>
                </a:lnTo>
                <a:lnTo>
                  <a:pt x="95612" y="99192"/>
                </a:lnTo>
                <a:lnTo>
                  <a:pt x="95009" y="93528"/>
                </a:lnTo>
                <a:close/>
              </a:path>
              <a:path w="98140" h="105070">
                <a:moveTo>
                  <a:pt x="93869" y="53878"/>
                </a:moveTo>
                <a:lnTo>
                  <a:pt x="66898" y="53878"/>
                </a:lnTo>
                <a:lnTo>
                  <a:pt x="66592" y="69451"/>
                </a:lnTo>
                <a:lnTo>
                  <a:pt x="61528" y="81283"/>
                </a:lnTo>
                <a:lnTo>
                  <a:pt x="44431" y="87470"/>
                </a:lnTo>
                <a:lnTo>
                  <a:pt x="94635" y="87470"/>
                </a:lnTo>
                <a:lnTo>
                  <a:pt x="94625" y="80482"/>
                </a:lnTo>
                <a:lnTo>
                  <a:pt x="93869" y="53878"/>
                </a:lnTo>
                <a:close/>
              </a:path>
              <a:path w="98140" h="105070">
                <a:moveTo>
                  <a:pt x="41618" y="0"/>
                </a:moveTo>
                <a:lnTo>
                  <a:pt x="27495" y="2864"/>
                </a:lnTo>
                <a:lnTo>
                  <a:pt x="15401" y="8975"/>
                </a:lnTo>
                <a:lnTo>
                  <a:pt x="6721" y="18940"/>
                </a:lnTo>
                <a:lnTo>
                  <a:pt x="2839" y="33368"/>
                </a:lnTo>
                <a:lnTo>
                  <a:pt x="30563" y="33368"/>
                </a:lnTo>
                <a:lnTo>
                  <a:pt x="31541" y="22433"/>
                </a:lnTo>
                <a:lnTo>
                  <a:pt x="38183" y="18141"/>
                </a:lnTo>
                <a:lnTo>
                  <a:pt x="92853" y="18141"/>
                </a:lnTo>
                <a:lnTo>
                  <a:pt x="85678" y="8756"/>
                </a:lnTo>
                <a:lnTo>
                  <a:pt x="74021" y="3168"/>
                </a:lnTo>
                <a:lnTo>
                  <a:pt x="58971" y="524"/>
                </a:lnTo>
                <a:lnTo>
                  <a:pt x="41618" y="0"/>
                </a:lnTo>
                <a:close/>
              </a:path>
            </a:pathLst>
          </a:custGeom>
          <a:solidFill>
            <a:srgbClr val="FFFFFF"/>
          </a:solidFill>
        </p:spPr>
        <p:txBody>
          <a:bodyPr wrap="square" lIns="0" tIns="0" rIns="0" bIns="0" rtlCol="0">
            <a:noAutofit/>
          </a:bodyPr>
          <a:lstStyle/>
          <a:p>
            <a:endParaRPr/>
          </a:p>
        </p:txBody>
      </p:sp>
      <p:sp>
        <p:nvSpPr>
          <p:cNvPr id="22" name="bk object 22"/>
          <p:cNvSpPr/>
          <p:nvPr/>
        </p:nvSpPr>
        <p:spPr>
          <a:xfrm>
            <a:off x="8476693" y="664395"/>
            <a:ext cx="65036" cy="103708"/>
          </a:xfrm>
          <a:custGeom>
            <a:avLst/>
            <a:gdLst/>
            <a:ahLst/>
            <a:cxnLst/>
            <a:rect l="l" t="t" r="r" b="b"/>
            <a:pathLst>
              <a:path w="65036" h="103708">
                <a:moveTo>
                  <a:pt x="26365" y="2730"/>
                </a:moveTo>
                <a:lnTo>
                  <a:pt x="0" y="2730"/>
                </a:lnTo>
                <a:lnTo>
                  <a:pt x="0" y="103708"/>
                </a:lnTo>
                <a:lnTo>
                  <a:pt x="27736" y="103708"/>
                </a:lnTo>
                <a:lnTo>
                  <a:pt x="27956" y="52841"/>
                </a:lnTo>
                <a:lnTo>
                  <a:pt x="31476" y="38982"/>
                </a:lnTo>
                <a:lnTo>
                  <a:pt x="40150" y="29374"/>
                </a:lnTo>
                <a:lnTo>
                  <a:pt x="55079" y="25781"/>
                </a:lnTo>
                <a:lnTo>
                  <a:pt x="65036" y="25781"/>
                </a:lnTo>
                <a:lnTo>
                  <a:pt x="65036" y="21475"/>
                </a:lnTo>
                <a:lnTo>
                  <a:pt x="26365" y="21475"/>
                </a:lnTo>
                <a:lnTo>
                  <a:pt x="26365" y="2730"/>
                </a:lnTo>
                <a:close/>
              </a:path>
              <a:path w="65036" h="103708">
                <a:moveTo>
                  <a:pt x="65036" y="25781"/>
                </a:moveTo>
                <a:lnTo>
                  <a:pt x="58394" y="25781"/>
                </a:lnTo>
                <a:lnTo>
                  <a:pt x="62496" y="26174"/>
                </a:lnTo>
                <a:lnTo>
                  <a:pt x="65036" y="26758"/>
                </a:lnTo>
                <a:lnTo>
                  <a:pt x="65036" y="25781"/>
                </a:lnTo>
                <a:close/>
              </a:path>
              <a:path w="65036" h="103708">
                <a:moveTo>
                  <a:pt x="61125" y="0"/>
                </a:moveTo>
                <a:lnTo>
                  <a:pt x="58312" y="6"/>
                </a:lnTo>
                <a:lnTo>
                  <a:pt x="45230" y="2921"/>
                </a:lnTo>
                <a:lnTo>
                  <a:pt x="34217" y="10422"/>
                </a:lnTo>
                <a:lnTo>
                  <a:pt x="26758" y="21475"/>
                </a:lnTo>
                <a:lnTo>
                  <a:pt x="65036" y="21475"/>
                </a:lnTo>
                <a:lnTo>
                  <a:pt x="65036" y="977"/>
                </a:lnTo>
                <a:lnTo>
                  <a:pt x="63080" y="393"/>
                </a:lnTo>
                <a:lnTo>
                  <a:pt x="61125" y="0"/>
                </a:lnTo>
                <a:close/>
              </a:path>
            </a:pathLst>
          </a:custGeom>
          <a:solidFill>
            <a:srgbClr val="FFFFFF"/>
          </a:solidFill>
        </p:spPr>
        <p:txBody>
          <a:bodyPr wrap="square" lIns="0" tIns="0" rIns="0" bIns="0" rtlCol="0">
            <a:noAutofit/>
          </a:bodyPr>
          <a:lstStyle/>
          <a:p>
            <a:endParaRPr/>
          </a:p>
        </p:txBody>
      </p:sp>
      <p:sp>
        <p:nvSpPr>
          <p:cNvPr id="23" name="bk object 23"/>
          <p:cNvSpPr/>
          <p:nvPr/>
        </p:nvSpPr>
        <p:spPr>
          <a:xfrm>
            <a:off x="8550909" y="636849"/>
            <a:ext cx="64833" cy="132422"/>
          </a:xfrm>
          <a:custGeom>
            <a:avLst/>
            <a:gdLst/>
            <a:ahLst/>
            <a:cxnLst/>
            <a:rect l="l" t="t" r="r" b="b"/>
            <a:pathLst>
              <a:path w="64833" h="132422">
                <a:moveTo>
                  <a:pt x="44526" y="48831"/>
                </a:moveTo>
                <a:lnTo>
                  <a:pt x="16789" y="48831"/>
                </a:lnTo>
                <a:lnTo>
                  <a:pt x="16876" y="111028"/>
                </a:lnTo>
                <a:lnTo>
                  <a:pt x="22005" y="124580"/>
                </a:lnTo>
                <a:lnTo>
                  <a:pt x="33369" y="130878"/>
                </a:lnTo>
                <a:lnTo>
                  <a:pt x="48628" y="132422"/>
                </a:lnTo>
                <a:lnTo>
                  <a:pt x="54089" y="132422"/>
                </a:lnTo>
                <a:lnTo>
                  <a:pt x="60147" y="132232"/>
                </a:lnTo>
                <a:lnTo>
                  <a:pt x="64833" y="131445"/>
                </a:lnTo>
                <a:lnTo>
                  <a:pt x="64833" y="110553"/>
                </a:lnTo>
                <a:lnTo>
                  <a:pt x="46875" y="110553"/>
                </a:lnTo>
                <a:lnTo>
                  <a:pt x="44526" y="108204"/>
                </a:lnTo>
                <a:lnTo>
                  <a:pt x="44526" y="48831"/>
                </a:lnTo>
                <a:close/>
              </a:path>
              <a:path w="64833" h="132422">
                <a:moveTo>
                  <a:pt x="64833" y="109766"/>
                </a:moveTo>
                <a:lnTo>
                  <a:pt x="62306" y="110350"/>
                </a:lnTo>
                <a:lnTo>
                  <a:pt x="59372" y="110553"/>
                </a:lnTo>
                <a:lnTo>
                  <a:pt x="64833" y="110553"/>
                </a:lnTo>
                <a:lnTo>
                  <a:pt x="64833" y="109766"/>
                </a:lnTo>
                <a:close/>
              </a:path>
              <a:path w="64833" h="132422">
                <a:moveTo>
                  <a:pt x="64833" y="30276"/>
                </a:moveTo>
                <a:lnTo>
                  <a:pt x="0" y="30276"/>
                </a:lnTo>
                <a:lnTo>
                  <a:pt x="0" y="48831"/>
                </a:lnTo>
                <a:lnTo>
                  <a:pt x="64833" y="48831"/>
                </a:lnTo>
                <a:lnTo>
                  <a:pt x="64833" y="30276"/>
                </a:lnTo>
                <a:close/>
              </a:path>
              <a:path w="64833" h="132422">
                <a:moveTo>
                  <a:pt x="44526" y="0"/>
                </a:moveTo>
                <a:lnTo>
                  <a:pt x="16789" y="0"/>
                </a:lnTo>
                <a:lnTo>
                  <a:pt x="16789" y="30276"/>
                </a:lnTo>
                <a:lnTo>
                  <a:pt x="44526" y="30276"/>
                </a:lnTo>
                <a:lnTo>
                  <a:pt x="44526" y="0"/>
                </a:lnTo>
                <a:close/>
              </a:path>
            </a:pathLst>
          </a:custGeom>
          <a:solidFill>
            <a:srgbClr val="FFFFFF"/>
          </a:solidFill>
        </p:spPr>
        <p:txBody>
          <a:bodyPr wrap="square" lIns="0" tIns="0" rIns="0" bIns="0" rtlCol="0">
            <a:noAutofit/>
          </a:bodyPr>
          <a:lstStyle/>
          <a:p>
            <a:endParaRPr/>
          </a:p>
        </p:txBody>
      </p:sp>
      <p:sp>
        <p:nvSpPr>
          <p:cNvPr id="24" name="bk object 24"/>
          <p:cNvSpPr/>
          <p:nvPr/>
        </p:nvSpPr>
        <p:spPr>
          <a:xfrm>
            <a:off x="8629606" y="665629"/>
            <a:ext cx="94716" cy="102474"/>
          </a:xfrm>
          <a:custGeom>
            <a:avLst/>
            <a:gdLst/>
            <a:ahLst/>
            <a:cxnLst/>
            <a:rect l="l" t="t" r="r" b="b"/>
            <a:pathLst>
              <a:path w="94716" h="102474">
                <a:moveTo>
                  <a:pt x="26365" y="1496"/>
                </a:moveTo>
                <a:lnTo>
                  <a:pt x="0" y="1496"/>
                </a:lnTo>
                <a:lnTo>
                  <a:pt x="0" y="102474"/>
                </a:lnTo>
                <a:lnTo>
                  <a:pt x="27736" y="102474"/>
                </a:lnTo>
                <a:lnTo>
                  <a:pt x="27796" y="46270"/>
                </a:lnTo>
                <a:lnTo>
                  <a:pt x="30788" y="31598"/>
                </a:lnTo>
                <a:lnTo>
                  <a:pt x="39388" y="23473"/>
                </a:lnTo>
                <a:lnTo>
                  <a:pt x="55107" y="21328"/>
                </a:lnTo>
                <a:lnTo>
                  <a:pt x="91823" y="21328"/>
                </a:lnTo>
                <a:lnTo>
                  <a:pt x="89813" y="15555"/>
                </a:lnTo>
                <a:lnTo>
                  <a:pt x="26365" y="15555"/>
                </a:lnTo>
                <a:lnTo>
                  <a:pt x="26365" y="1496"/>
                </a:lnTo>
                <a:close/>
              </a:path>
              <a:path w="94716" h="102474">
                <a:moveTo>
                  <a:pt x="91823" y="21328"/>
                </a:moveTo>
                <a:lnTo>
                  <a:pt x="55107" y="21328"/>
                </a:lnTo>
                <a:lnTo>
                  <a:pt x="64289" y="29063"/>
                </a:lnTo>
                <a:lnTo>
                  <a:pt x="66992" y="45438"/>
                </a:lnTo>
                <a:lnTo>
                  <a:pt x="66992" y="102474"/>
                </a:lnTo>
                <a:lnTo>
                  <a:pt x="94716" y="102474"/>
                </a:lnTo>
                <a:lnTo>
                  <a:pt x="93661" y="26605"/>
                </a:lnTo>
                <a:lnTo>
                  <a:pt x="91823" y="21328"/>
                </a:lnTo>
                <a:close/>
              </a:path>
              <a:path w="94716" h="102474">
                <a:moveTo>
                  <a:pt x="48102" y="0"/>
                </a:moveTo>
                <a:lnTo>
                  <a:pt x="36311" y="5466"/>
                </a:lnTo>
                <a:lnTo>
                  <a:pt x="26949" y="15555"/>
                </a:lnTo>
                <a:lnTo>
                  <a:pt x="89813" y="15555"/>
                </a:lnTo>
                <a:lnTo>
                  <a:pt x="89652" y="15094"/>
                </a:lnTo>
                <a:lnTo>
                  <a:pt x="81510" y="6518"/>
                </a:lnTo>
                <a:lnTo>
                  <a:pt x="68053" y="1334"/>
                </a:lnTo>
                <a:lnTo>
                  <a:pt x="48102" y="0"/>
                </a:lnTo>
                <a:close/>
              </a:path>
            </a:pathLst>
          </a:custGeom>
          <a:solidFill>
            <a:srgbClr val="FFFFFF"/>
          </a:solidFill>
        </p:spPr>
        <p:txBody>
          <a:bodyPr wrap="square" lIns="0" tIns="0" rIns="0" bIns="0" rtlCol="0">
            <a:noAutofit/>
          </a:bodyPr>
          <a:lstStyle/>
          <a:p>
            <a:endParaRPr/>
          </a:p>
        </p:txBody>
      </p:sp>
      <p:sp>
        <p:nvSpPr>
          <p:cNvPr id="25" name="bk object 25"/>
          <p:cNvSpPr/>
          <p:nvPr/>
        </p:nvSpPr>
        <p:spPr>
          <a:xfrm>
            <a:off x="8736603" y="664425"/>
            <a:ext cx="100596" cy="105914"/>
          </a:xfrm>
          <a:custGeom>
            <a:avLst/>
            <a:gdLst/>
            <a:ahLst/>
            <a:cxnLst/>
            <a:rect l="l" t="t" r="r" b="b"/>
            <a:pathLst>
              <a:path w="100596" h="105914">
                <a:moveTo>
                  <a:pt x="49453" y="0"/>
                </a:moveTo>
                <a:lnTo>
                  <a:pt x="13568" y="16540"/>
                </a:lnTo>
                <a:lnTo>
                  <a:pt x="0" y="58157"/>
                </a:lnTo>
                <a:lnTo>
                  <a:pt x="2469" y="71667"/>
                </a:lnTo>
                <a:lnTo>
                  <a:pt x="42281" y="104527"/>
                </a:lnTo>
                <a:lnTo>
                  <a:pt x="59814" y="105914"/>
                </a:lnTo>
                <a:lnTo>
                  <a:pt x="72738" y="102673"/>
                </a:lnTo>
                <a:lnTo>
                  <a:pt x="83627" y="96182"/>
                </a:lnTo>
                <a:lnTo>
                  <a:pt x="92323" y="86188"/>
                </a:lnTo>
                <a:lnTo>
                  <a:pt x="93549" y="83531"/>
                </a:lnTo>
                <a:lnTo>
                  <a:pt x="40702" y="83531"/>
                </a:lnTo>
                <a:lnTo>
                  <a:pt x="31285" y="75233"/>
                </a:lnTo>
                <a:lnTo>
                  <a:pt x="27571" y="59925"/>
                </a:lnTo>
                <a:lnTo>
                  <a:pt x="100596" y="53839"/>
                </a:lnTo>
                <a:lnTo>
                  <a:pt x="99322" y="42348"/>
                </a:lnTo>
                <a:lnTo>
                  <a:pt x="72681" y="42348"/>
                </a:lnTo>
                <a:lnTo>
                  <a:pt x="29730" y="33973"/>
                </a:lnTo>
                <a:lnTo>
                  <a:pt x="38259" y="25132"/>
                </a:lnTo>
                <a:lnTo>
                  <a:pt x="57030" y="21551"/>
                </a:lnTo>
                <a:lnTo>
                  <a:pt x="91109" y="21551"/>
                </a:lnTo>
                <a:lnTo>
                  <a:pt x="87624" y="16168"/>
                </a:lnTo>
                <a:lnTo>
                  <a:pt x="77717" y="7581"/>
                </a:lnTo>
                <a:lnTo>
                  <a:pt x="64998" y="1989"/>
                </a:lnTo>
                <a:lnTo>
                  <a:pt x="49453" y="0"/>
                </a:lnTo>
                <a:close/>
              </a:path>
              <a:path w="100596" h="105914">
                <a:moveTo>
                  <a:pt x="98666" y="72435"/>
                </a:moveTo>
                <a:lnTo>
                  <a:pt x="70350" y="78120"/>
                </a:lnTo>
                <a:lnTo>
                  <a:pt x="59659" y="82819"/>
                </a:lnTo>
                <a:lnTo>
                  <a:pt x="40702" y="83531"/>
                </a:lnTo>
                <a:lnTo>
                  <a:pt x="93549" y="83531"/>
                </a:lnTo>
                <a:lnTo>
                  <a:pt x="98666" y="72435"/>
                </a:lnTo>
                <a:close/>
              </a:path>
              <a:path w="100596" h="105914">
                <a:moveTo>
                  <a:pt x="91109" y="21551"/>
                </a:moveTo>
                <a:lnTo>
                  <a:pt x="57030" y="21551"/>
                </a:lnTo>
                <a:lnTo>
                  <a:pt x="67471" y="28398"/>
                </a:lnTo>
                <a:lnTo>
                  <a:pt x="72681" y="42348"/>
                </a:lnTo>
                <a:lnTo>
                  <a:pt x="99322" y="42348"/>
                </a:lnTo>
                <a:lnTo>
                  <a:pt x="99051" y="39905"/>
                </a:lnTo>
                <a:lnTo>
                  <a:pt x="94731" y="27145"/>
                </a:lnTo>
                <a:lnTo>
                  <a:pt x="91109" y="21551"/>
                </a:lnTo>
                <a:close/>
              </a:path>
            </a:pathLst>
          </a:custGeom>
          <a:solidFill>
            <a:srgbClr val="FFFFFF"/>
          </a:solidFill>
        </p:spPr>
        <p:txBody>
          <a:bodyPr wrap="square" lIns="0" tIns="0" rIns="0" bIns="0" rtlCol="0">
            <a:noAutofit/>
          </a:bodyPr>
          <a:lstStyle/>
          <a:p>
            <a:endParaRPr/>
          </a:p>
        </p:txBody>
      </p:sp>
      <p:sp>
        <p:nvSpPr>
          <p:cNvPr id="26" name="bk object 26"/>
          <p:cNvSpPr/>
          <p:nvPr/>
        </p:nvSpPr>
        <p:spPr>
          <a:xfrm>
            <a:off x="8849707" y="664395"/>
            <a:ext cx="65036" cy="103708"/>
          </a:xfrm>
          <a:custGeom>
            <a:avLst/>
            <a:gdLst/>
            <a:ahLst/>
            <a:cxnLst/>
            <a:rect l="l" t="t" r="r" b="b"/>
            <a:pathLst>
              <a:path w="65036" h="103708">
                <a:moveTo>
                  <a:pt x="26365" y="2730"/>
                </a:moveTo>
                <a:lnTo>
                  <a:pt x="0" y="2730"/>
                </a:lnTo>
                <a:lnTo>
                  <a:pt x="0" y="103708"/>
                </a:lnTo>
                <a:lnTo>
                  <a:pt x="27724" y="103708"/>
                </a:lnTo>
                <a:lnTo>
                  <a:pt x="27944" y="52833"/>
                </a:lnTo>
                <a:lnTo>
                  <a:pt x="31470" y="38977"/>
                </a:lnTo>
                <a:lnTo>
                  <a:pt x="40150" y="29373"/>
                </a:lnTo>
                <a:lnTo>
                  <a:pt x="55079" y="25781"/>
                </a:lnTo>
                <a:lnTo>
                  <a:pt x="65036" y="25781"/>
                </a:lnTo>
                <a:lnTo>
                  <a:pt x="65036" y="21475"/>
                </a:lnTo>
                <a:lnTo>
                  <a:pt x="26365" y="21475"/>
                </a:lnTo>
                <a:lnTo>
                  <a:pt x="26365" y="2730"/>
                </a:lnTo>
                <a:close/>
              </a:path>
              <a:path w="65036" h="103708">
                <a:moveTo>
                  <a:pt x="65036" y="25781"/>
                </a:moveTo>
                <a:lnTo>
                  <a:pt x="58394" y="25781"/>
                </a:lnTo>
                <a:lnTo>
                  <a:pt x="62496" y="26174"/>
                </a:lnTo>
                <a:lnTo>
                  <a:pt x="65036" y="26758"/>
                </a:lnTo>
                <a:lnTo>
                  <a:pt x="65036" y="25781"/>
                </a:lnTo>
                <a:close/>
              </a:path>
              <a:path w="65036" h="103708">
                <a:moveTo>
                  <a:pt x="61125" y="0"/>
                </a:moveTo>
                <a:lnTo>
                  <a:pt x="58300" y="6"/>
                </a:lnTo>
                <a:lnTo>
                  <a:pt x="45223" y="2924"/>
                </a:lnTo>
                <a:lnTo>
                  <a:pt x="34211" y="10425"/>
                </a:lnTo>
                <a:lnTo>
                  <a:pt x="26746" y="21475"/>
                </a:lnTo>
                <a:lnTo>
                  <a:pt x="65036" y="21475"/>
                </a:lnTo>
                <a:lnTo>
                  <a:pt x="65036" y="977"/>
                </a:lnTo>
                <a:lnTo>
                  <a:pt x="63080" y="393"/>
                </a:lnTo>
                <a:lnTo>
                  <a:pt x="61125" y="0"/>
                </a:lnTo>
                <a:close/>
              </a:path>
            </a:pathLst>
          </a:custGeom>
          <a:solidFill>
            <a:srgbClr val="FFFFFF"/>
          </a:solidFill>
        </p:spPr>
        <p:txBody>
          <a:bodyPr wrap="square" lIns="0" tIns="0" rIns="0" bIns="0" rtlCol="0">
            <a:noAutofit/>
          </a:bodyPr>
          <a:lstStyle/>
          <a:p>
            <a:endParaRPr/>
          </a:p>
        </p:txBody>
      </p:sp>
      <p:sp>
        <p:nvSpPr>
          <p:cNvPr id="27" name="bk object 27"/>
          <p:cNvSpPr/>
          <p:nvPr/>
        </p:nvSpPr>
        <p:spPr>
          <a:xfrm>
            <a:off x="8918064" y="628656"/>
            <a:ext cx="183197" cy="139446"/>
          </a:xfrm>
          <a:custGeom>
            <a:avLst/>
            <a:gdLst/>
            <a:ahLst/>
            <a:cxnLst/>
            <a:rect l="l" t="t" r="r" b="b"/>
            <a:pathLst>
              <a:path w="183197" h="139446">
                <a:moveTo>
                  <a:pt x="30657" y="0"/>
                </a:moveTo>
                <a:lnTo>
                  <a:pt x="0" y="0"/>
                </a:lnTo>
                <a:lnTo>
                  <a:pt x="36906" y="139446"/>
                </a:lnTo>
                <a:lnTo>
                  <a:pt x="67970" y="139446"/>
                </a:lnTo>
                <a:lnTo>
                  <a:pt x="78866" y="94919"/>
                </a:lnTo>
                <a:lnTo>
                  <a:pt x="52730" y="94919"/>
                </a:lnTo>
                <a:lnTo>
                  <a:pt x="30657" y="0"/>
                </a:lnTo>
                <a:close/>
              </a:path>
              <a:path w="183197" h="139446">
                <a:moveTo>
                  <a:pt x="117098" y="44526"/>
                </a:moveTo>
                <a:lnTo>
                  <a:pt x="91592" y="44526"/>
                </a:lnTo>
                <a:lnTo>
                  <a:pt x="115239" y="139446"/>
                </a:lnTo>
                <a:lnTo>
                  <a:pt x="145694" y="139446"/>
                </a:lnTo>
                <a:lnTo>
                  <a:pt x="157355" y="96088"/>
                </a:lnTo>
                <a:lnTo>
                  <a:pt x="129882" y="96088"/>
                </a:lnTo>
                <a:lnTo>
                  <a:pt x="117098" y="44526"/>
                </a:lnTo>
                <a:close/>
              </a:path>
              <a:path w="183197" h="139446">
                <a:moveTo>
                  <a:pt x="183197" y="0"/>
                </a:moveTo>
                <a:lnTo>
                  <a:pt x="153123" y="0"/>
                </a:lnTo>
                <a:lnTo>
                  <a:pt x="130276" y="96088"/>
                </a:lnTo>
                <a:lnTo>
                  <a:pt x="157355" y="96088"/>
                </a:lnTo>
                <a:lnTo>
                  <a:pt x="183197" y="0"/>
                </a:lnTo>
                <a:close/>
              </a:path>
              <a:path w="183197" h="139446">
                <a:moveTo>
                  <a:pt x="106057" y="0"/>
                </a:moveTo>
                <a:lnTo>
                  <a:pt x="77342" y="0"/>
                </a:lnTo>
                <a:lnTo>
                  <a:pt x="53124" y="94919"/>
                </a:lnTo>
                <a:lnTo>
                  <a:pt x="78866" y="94919"/>
                </a:lnTo>
                <a:lnTo>
                  <a:pt x="91198" y="44526"/>
                </a:lnTo>
                <a:lnTo>
                  <a:pt x="117098" y="44526"/>
                </a:lnTo>
                <a:lnTo>
                  <a:pt x="106057" y="0"/>
                </a:lnTo>
                <a:close/>
              </a:path>
            </a:pathLst>
          </a:custGeom>
          <a:solidFill>
            <a:srgbClr val="FFFFFF"/>
          </a:solidFill>
        </p:spPr>
        <p:txBody>
          <a:bodyPr wrap="square" lIns="0" tIns="0" rIns="0" bIns="0" rtlCol="0">
            <a:noAutofit/>
          </a:bodyPr>
          <a:lstStyle/>
          <a:p>
            <a:endParaRPr/>
          </a:p>
        </p:txBody>
      </p:sp>
      <p:sp>
        <p:nvSpPr>
          <p:cNvPr id="28" name="bk object 28"/>
          <p:cNvSpPr/>
          <p:nvPr/>
        </p:nvSpPr>
        <p:spPr>
          <a:xfrm>
            <a:off x="9093016" y="664389"/>
            <a:ext cx="102785" cy="105659"/>
          </a:xfrm>
          <a:custGeom>
            <a:avLst/>
            <a:gdLst/>
            <a:ahLst/>
            <a:cxnLst/>
            <a:rect l="l" t="t" r="r" b="b"/>
            <a:pathLst>
              <a:path w="102785" h="105659">
                <a:moveTo>
                  <a:pt x="51793" y="0"/>
                </a:moveTo>
                <a:lnTo>
                  <a:pt x="12631" y="16957"/>
                </a:lnTo>
                <a:lnTo>
                  <a:pt x="0" y="60403"/>
                </a:lnTo>
                <a:lnTo>
                  <a:pt x="2904" y="73535"/>
                </a:lnTo>
                <a:lnTo>
                  <a:pt x="44182" y="104507"/>
                </a:lnTo>
                <a:lnTo>
                  <a:pt x="62007" y="105659"/>
                </a:lnTo>
                <a:lnTo>
                  <a:pt x="74114" y="102124"/>
                </a:lnTo>
                <a:lnTo>
                  <a:pt x="84370" y="95691"/>
                </a:lnTo>
                <a:lnTo>
                  <a:pt x="92571" y="86290"/>
                </a:lnTo>
                <a:lnTo>
                  <a:pt x="92926" y="85547"/>
                </a:lnTo>
                <a:lnTo>
                  <a:pt x="51793" y="85547"/>
                </a:lnTo>
                <a:lnTo>
                  <a:pt x="42696" y="83959"/>
                </a:lnTo>
                <a:lnTo>
                  <a:pt x="33635" y="76338"/>
                </a:lnTo>
                <a:lnTo>
                  <a:pt x="28959" y="63333"/>
                </a:lnTo>
                <a:lnTo>
                  <a:pt x="27827" y="45964"/>
                </a:lnTo>
                <a:lnTo>
                  <a:pt x="31710" y="33553"/>
                </a:lnTo>
                <a:lnTo>
                  <a:pt x="41113" y="24652"/>
                </a:lnTo>
                <a:lnTo>
                  <a:pt x="57858" y="21536"/>
                </a:lnTo>
                <a:lnTo>
                  <a:pt x="94927" y="21536"/>
                </a:lnTo>
                <a:lnTo>
                  <a:pt x="90441" y="15130"/>
                </a:lnTo>
                <a:lnTo>
                  <a:pt x="79972" y="6920"/>
                </a:lnTo>
                <a:lnTo>
                  <a:pt x="67000" y="1778"/>
                </a:lnTo>
                <a:lnTo>
                  <a:pt x="51793" y="0"/>
                </a:lnTo>
                <a:close/>
              </a:path>
              <a:path w="102785" h="105659">
                <a:moveTo>
                  <a:pt x="94927" y="21536"/>
                </a:moveTo>
                <a:lnTo>
                  <a:pt x="57858" y="21536"/>
                </a:lnTo>
                <a:lnTo>
                  <a:pt x="68934" y="28181"/>
                </a:lnTo>
                <a:lnTo>
                  <a:pt x="74703" y="40430"/>
                </a:lnTo>
                <a:lnTo>
                  <a:pt x="76330" y="56244"/>
                </a:lnTo>
                <a:lnTo>
                  <a:pt x="73631" y="70577"/>
                </a:lnTo>
                <a:lnTo>
                  <a:pt x="65922" y="81318"/>
                </a:lnTo>
                <a:lnTo>
                  <a:pt x="51793" y="85547"/>
                </a:lnTo>
                <a:lnTo>
                  <a:pt x="92926" y="85547"/>
                </a:lnTo>
                <a:lnTo>
                  <a:pt x="98511" y="73852"/>
                </a:lnTo>
                <a:lnTo>
                  <a:pt x="101984" y="58308"/>
                </a:lnTo>
                <a:lnTo>
                  <a:pt x="102785" y="39586"/>
                </a:lnTo>
                <a:lnTo>
                  <a:pt x="98135" y="26117"/>
                </a:lnTo>
                <a:lnTo>
                  <a:pt x="94927" y="21536"/>
                </a:lnTo>
                <a:close/>
              </a:path>
            </a:pathLst>
          </a:custGeom>
          <a:solidFill>
            <a:srgbClr val="FFFFFF"/>
          </a:solidFill>
        </p:spPr>
        <p:txBody>
          <a:bodyPr wrap="square" lIns="0" tIns="0" rIns="0" bIns="0" rtlCol="0">
            <a:noAutofit/>
          </a:bodyPr>
          <a:lstStyle/>
          <a:p>
            <a:endParaRPr/>
          </a:p>
        </p:txBody>
      </p:sp>
      <p:sp>
        <p:nvSpPr>
          <p:cNvPr id="29" name="bk object 29"/>
          <p:cNvSpPr/>
          <p:nvPr/>
        </p:nvSpPr>
        <p:spPr>
          <a:xfrm>
            <a:off x="9210619" y="664395"/>
            <a:ext cx="65036" cy="103708"/>
          </a:xfrm>
          <a:custGeom>
            <a:avLst/>
            <a:gdLst/>
            <a:ahLst/>
            <a:cxnLst/>
            <a:rect l="l" t="t" r="r" b="b"/>
            <a:pathLst>
              <a:path w="65036" h="103708">
                <a:moveTo>
                  <a:pt x="26377" y="2730"/>
                </a:moveTo>
                <a:lnTo>
                  <a:pt x="0" y="2730"/>
                </a:lnTo>
                <a:lnTo>
                  <a:pt x="0" y="103708"/>
                </a:lnTo>
                <a:lnTo>
                  <a:pt x="27736" y="103708"/>
                </a:lnTo>
                <a:lnTo>
                  <a:pt x="27956" y="52841"/>
                </a:lnTo>
                <a:lnTo>
                  <a:pt x="31476" y="38982"/>
                </a:lnTo>
                <a:lnTo>
                  <a:pt x="40150" y="29374"/>
                </a:lnTo>
                <a:lnTo>
                  <a:pt x="55079" y="25781"/>
                </a:lnTo>
                <a:lnTo>
                  <a:pt x="65036" y="25781"/>
                </a:lnTo>
                <a:lnTo>
                  <a:pt x="65036" y="21475"/>
                </a:lnTo>
                <a:lnTo>
                  <a:pt x="26377" y="21475"/>
                </a:lnTo>
                <a:lnTo>
                  <a:pt x="26377" y="2730"/>
                </a:lnTo>
                <a:close/>
              </a:path>
              <a:path w="65036" h="103708">
                <a:moveTo>
                  <a:pt x="65036" y="25781"/>
                </a:moveTo>
                <a:lnTo>
                  <a:pt x="58394" y="25781"/>
                </a:lnTo>
                <a:lnTo>
                  <a:pt x="62509" y="26174"/>
                </a:lnTo>
                <a:lnTo>
                  <a:pt x="65036" y="26758"/>
                </a:lnTo>
                <a:lnTo>
                  <a:pt x="65036" y="25781"/>
                </a:lnTo>
                <a:close/>
              </a:path>
              <a:path w="65036" h="103708">
                <a:moveTo>
                  <a:pt x="61137" y="0"/>
                </a:moveTo>
                <a:lnTo>
                  <a:pt x="58312" y="6"/>
                </a:lnTo>
                <a:lnTo>
                  <a:pt x="45230" y="2921"/>
                </a:lnTo>
                <a:lnTo>
                  <a:pt x="34217" y="10422"/>
                </a:lnTo>
                <a:lnTo>
                  <a:pt x="26758" y="21475"/>
                </a:lnTo>
                <a:lnTo>
                  <a:pt x="65036" y="21475"/>
                </a:lnTo>
                <a:lnTo>
                  <a:pt x="65036" y="977"/>
                </a:lnTo>
                <a:lnTo>
                  <a:pt x="63093" y="393"/>
                </a:lnTo>
                <a:lnTo>
                  <a:pt x="61137" y="0"/>
                </a:lnTo>
                <a:close/>
              </a:path>
            </a:pathLst>
          </a:custGeom>
          <a:solidFill>
            <a:srgbClr val="FFFFFF"/>
          </a:solidFill>
        </p:spPr>
        <p:txBody>
          <a:bodyPr wrap="square" lIns="0" tIns="0" rIns="0" bIns="0" rtlCol="0">
            <a:noAutofit/>
          </a:bodyPr>
          <a:lstStyle/>
          <a:p>
            <a:endParaRPr/>
          </a:p>
        </p:txBody>
      </p:sp>
      <p:sp>
        <p:nvSpPr>
          <p:cNvPr id="30" name="bk object 30"/>
          <p:cNvSpPr/>
          <p:nvPr/>
        </p:nvSpPr>
        <p:spPr>
          <a:xfrm>
            <a:off x="9301048" y="628650"/>
            <a:ext cx="0" cy="139446"/>
          </a:xfrm>
          <a:custGeom>
            <a:avLst/>
            <a:gdLst/>
            <a:ahLst/>
            <a:cxnLst/>
            <a:rect l="l" t="t" r="r" b="b"/>
            <a:pathLst>
              <a:path h="139446">
                <a:moveTo>
                  <a:pt x="0" y="0"/>
                </a:moveTo>
                <a:lnTo>
                  <a:pt x="0" y="139446"/>
                </a:lnTo>
              </a:path>
            </a:pathLst>
          </a:custGeom>
          <a:ln w="29006">
            <a:solidFill>
              <a:srgbClr val="FFFFFF"/>
            </a:solidFill>
          </a:ln>
        </p:spPr>
        <p:txBody>
          <a:bodyPr wrap="square" lIns="0" tIns="0" rIns="0" bIns="0" rtlCol="0">
            <a:noAutofit/>
          </a:bodyPr>
          <a:lstStyle/>
          <a:p>
            <a:endParaRPr/>
          </a:p>
        </p:txBody>
      </p:sp>
      <p:sp>
        <p:nvSpPr>
          <p:cNvPr id="31" name="bk object 31"/>
          <p:cNvSpPr/>
          <p:nvPr/>
        </p:nvSpPr>
        <p:spPr>
          <a:xfrm>
            <a:off x="9327043" y="628650"/>
            <a:ext cx="102707" cy="141194"/>
          </a:xfrm>
          <a:custGeom>
            <a:avLst/>
            <a:gdLst/>
            <a:ahLst/>
            <a:cxnLst/>
            <a:rect l="l" t="t" r="r" b="b"/>
            <a:pathLst>
              <a:path w="102707" h="141194">
                <a:moveTo>
                  <a:pt x="36480" y="36427"/>
                </a:moveTo>
                <a:lnTo>
                  <a:pt x="5851" y="61015"/>
                </a:lnTo>
                <a:lnTo>
                  <a:pt x="0" y="89979"/>
                </a:lnTo>
                <a:lnTo>
                  <a:pt x="1575" y="103351"/>
                </a:lnTo>
                <a:lnTo>
                  <a:pt x="37405" y="139640"/>
                </a:lnTo>
                <a:lnTo>
                  <a:pt x="55120" y="141194"/>
                </a:lnTo>
                <a:lnTo>
                  <a:pt x="67038" y="136190"/>
                </a:lnTo>
                <a:lnTo>
                  <a:pt x="75948" y="126555"/>
                </a:lnTo>
                <a:lnTo>
                  <a:pt x="102707" y="126555"/>
                </a:lnTo>
                <a:lnTo>
                  <a:pt x="102707" y="120677"/>
                </a:lnTo>
                <a:lnTo>
                  <a:pt x="46704" y="120677"/>
                </a:lnTo>
                <a:lnTo>
                  <a:pt x="35867" y="113977"/>
                </a:lnTo>
                <a:lnTo>
                  <a:pt x="29692" y="101676"/>
                </a:lnTo>
                <a:lnTo>
                  <a:pt x="27764" y="86036"/>
                </a:lnTo>
                <a:lnTo>
                  <a:pt x="30586" y="71597"/>
                </a:lnTo>
                <a:lnTo>
                  <a:pt x="38356" y="60853"/>
                </a:lnTo>
                <a:lnTo>
                  <a:pt x="52123" y="56642"/>
                </a:lnTo>
                <a:lnTo>
                  <a:pt x="102707" y="56642"/>
                </a:lnTo>
                <a:lnTo>
                  <a:pt x="102707" y="50787"/>
                </a:lnTo>
                <a:lnTo>
                  <a:pt x="74970" y="50787"/>
                </a:lnTo>
                <a:lnTo>
                  <a:pt x="73067" y="48600"/>
                </a:lnTo>
                <a:lnTo>
                  <a:pt x="64795" y="41515"/>
                </a:lnTo>
                <a:lnTo>
                  <a:pt x="52772" y="37406"/>
                </a:lnTo>
                <a:lnTo>
                  <a:pt x="36480" y="36427"/>
                </a:lnTo>
                <a:close/>
              </a:path>
              <a:path w="102707" h="141194">
                <a:moveTo>
                  <a:pt x="102707" y="126555"/>
                </a:moveTo>
                <a:lnTo>
                  <a:pt x="76342" y="126555"/>
                </a:lnTo>
                <a:lnTo>
                  <a:pt x="76342" y="139458"/>
                </a:lnTo>
                <a:lnTo>
                  <a:pt x="102707" y="139458"/>
                </a:lnTo>
                <a:lnTo>
                  <a:pt x="102707" y="126555"/>
                </a:lnTo>
                <a:close/>
              </a:path>
              <a:path w="102707" h="141194">
                <a:moveTo>
                  <a:pt x="102707" y="56642"/>
                </a:moveTo>
                <a:lnTo>
                  <a:pt x="52123" y="56642"/>
                </a:lnTo>
                <a:lnTo>
                  <a:pt x="60180" y="57926"/>
                </a:lnTo>
                <a:lnTo>
                  <a:pt x="69443" y="65229"/>
                </a:lnTo>
                <a:lnTo>
                  <a:pt x="74327" y="78102"/>
                </a:lnTo>
                <a:lnTo>
                  <a:pt x="75586" y="95523"/>
                </a:lnTo>
                <a:lnTo>
                  <a:pt x="71915" y="108330"/>
                </a:lnTo>
                <a:lnTo>
                  <a:pt x="62867" y="117473"/>
                </a:lnTo>
                <a:lnTo>
                  <a:pt x="46704" y="120677"/>
                </a:lnTo>
                <a:lnTo>
                  <a:pt x="102707" y="120677"/>
                </a:lnTo>
                <a:lnTo>
                  <a:pt x="102707" y="56642"/>
                </a:lnTo>
                <a:close/>
              </a:path>
              <a:path w="102707" h="141194">
                <a:moveTo>
                  <a:pt x="102707" y="0"/>
                </a:moveTo>
                <a:lnTo>
                  <a:pt x="74970" y="0"/>
                </a:lnTo>
                <a:lnTo>
                  <a:pt x="74970" y="50787"/>
                </a:lnTo>
                <a:lnTo>
                  <a:pt x="102707" y="50787"/>
                </a:lnTo>
                <a:lnTo>
                  <a:pt x="102707" y="0"/>
                </a:lnTo>
                <a:close/>
              </a:path>
            </a:pathLst>
          </a:custGeom>
          <a:solidFill>
            <a:srgbClr val="FFFFFF"/>
          </a:solidFill>
        </p:spPr>
        <p:txBody>
          <a:bodyPr wrap="square" lIns="0" tIns="0" rIns="0" bIns="0" rtlCol="0">
            <a:noAutofit/>
          </a:bodyPr>
          <a:lstStyle/>
          <a:p>
            <a:endParaRPr/>
          </a:p>
        </p:txBody>
      </p:sp>
      <p:sp>
        <p:nvSpPr>
          <p:cNvPr id="32" name="bk object 32"/>
          <p:cNvSpPr/>
          <p:nvPr/>
        </p:nvSpPr>
        <p:spPr>
          <a:xfrm>
            <a:off x="9444951" y="7112796"/>
            <a:ext cx="39902" cy="36669"/>
          </a:xfrm>
          <a:custGeom>
            <a:avLst/>
            <a:gdLst/>
            <a:ahLst/>
            <a:cxnLst/>
            <a:rect l="l" t="t" r="r" b="b"/>
            <a:pathLst>
              <a:path w="39902" h="36669">
                <a:moveTo>
                  <a:pt x="26178" y="2317"/>
                </a:moveTo>
                <a:lnTo>
                  <a:pt x="12926" y="2317"/>
                </a:lnTo>
                <a:lnTo>
                  <a:pt x="17592" y="0"/>
                </a:lnTo>
                <a:lnTo>
                  <a:pt x="26178" y="2317"/>
                </a:lnTo>
                <a:close/>
              </a:path>
              <a:path w="39902" h="36669">
                <a:moveTo>
                  <a:pt x="7909" y="4809"/>
                </a:moveTo>
                <a:lnTo>
                  <a:pt x="10417" y="2317"/>
                </a:lnTo>
                <a:lnTo>
                  <a:pt x="12926" y="2317"/>
                </a:lnTo>
                <a:lnTo>
                  <a:pt x="7909" y="4809"/>
                </a:lnTo>
                <a:close/>
              </a:path>
              <a:path w="39902" h="36669">
                <a:moveTo>
                  <a:pt x="31562" y="3770"/>
                </a:moveTo>
                <a:lnTo>
                  <a:pt x="26178" y="2317"/>
                </a:lnTo>
                <a:lnTo>
                  <a:pt x="30114" y="2317"/>
                </a:lnTo>
                <a:lnTo>
                  <a:pt x="31562" y="3770"/>
                </a:lnTo>
                <a:close/>
              </a:path>
              <a:path w="39902" h="36669">
                <a:moveTo>
                  <a:pt x="34020" y="6238"/>
                </a:moveTo>
                <a:lnTo>
                  <a:pt x="31562" y="3770"/>
                </a:lnTo>
                <a:lnTo>
                  <a:pt x="32375" y="3990"/>
                </a:lnTo>
                <a:lnTo>
                  <a:pt x="34020" y="6238"/>
                </a:lnTo>
                <a:close/>
              </a:path>
              <a:path w="39902" h="36669">
                <a:moveTo>
                  <a:pt x="4100" y="8591"/>
                </a:moveTo>
                <a:lnTo>
                  <a:pt x="5070" y="6218"/>
                </a:lnTo>
                <a:lnTo>
                  <a:pt x="7909" y="4809"/>
                </a:lnTo>
                <a:lnTo>
                  <a:pt x="4100" y="8591"/>
                </a:lnTo>
                <a:close/>
              </a:path>
              <a:path w="39902" h="36669">
                <a:moveTo>
                  <a:pt x="37252" y="10653"/>
                </a:moveTo>
                <a:lnTo>
                  <a:pt x="34020" y="6238"/>
                </a:lnTo>
                <a:lnTo>
                  <a:pt x="37252" y="9481"/>
                </a:lnTo>
                <a:lnTo>
                  <a:pt x="37252" y="10653"/>
                </a:lnTo>
                <a:close/>
              </a:path>
              <a:path w="39902" h="36669">
                <a:moveTo>
                  <a:pt x="15528" y="29159"/>
                </a:moveTo>
                <a:lnTo>
                  <a:pt x="12760" y="29159"/>
                </a:lnTo>
                <a:lnTo>
                  <a:pt x="12760" y="8138"/>
                </a:lnTo>
                <a:lnTo>
                  <a:pt x="28605" y="8138"/>
                </a:lnTo>
                <a:lnTo>
                  <a:pt x="30406" y="9983"/>
                </a:lnTo>
                <a:lnTo>
                  <a:pt x="15528" y="9983"/>
                </a:lnTo>
                <a:lnTo>
                  <a:pt x="15528" y="17441"/>
                </a:lnTo>
                <a:lnTo>
                  <a:pt x="22949" y="17441"/>
                </a:lnTo>
                <a:lnTo>
                  <a:pt x="27649" y="17931"/>
                </a:lnTo>
                <a:lnTo>
                  <a:pt x="30426" y="17931"/>
                </a:lnTo>
                <a:lnTo>
                  <a:pt x="27548" y="19373"/>
                </a:lnTo>
                <a:lnTo>
                  <a:pt x="23541" y="19461"/>
                </a:lnTo>
                <a:lnTo>
                  <a:pt x="15528" y="19461"/>
                </a:lnTo>
                <a:lnTo>
                  <a:pt x="15528" y="29159"/>
                </a:lnTo>
                <a:close/>
              </a:path>
              <a:path w="39902" h="36669">
                <a:moveTo>
                  <a:pt x="3205" y="10782"/>
                </a:moveTo>
                <a:lnTo>
                  <a:pt x="3205" y="9481"/>
                </a:lnTo>
                <a:lnTo>
                  <a:pt x="4100" y="8591"/>
                </a:lnTo>
                <a:lnTo>
                  <a:pt x="3205" y="10782"/>
                </a:lnTo>
                <a:close/>
              </a:path>
              <a:path w="39902" h="36669">
                <a:moveTo>
                  <a:pt x="30426" y="17931"/>
                </a:moveTo>
                <a:lnTo>
                  <a:pt x="27649" y="17931"/>
                </a:lnTo>
                <a:lnTo>
                  <a:pt x="27649" y="10371"/>
                </a:lnTo>
                <a:lnTo>
                  <a:pt x="24760" y="9983"/>
                </a:lnTo>
                <a:lnTo>
                  <a:pt x="30406" y="9983"/>
                </a:lnTo>
                <a:lnTo>
                  <a:pt x="30639" y="10221"/>
                </a:lnTo>
                <a:lnTo>
                  <a:pt x="30639" y="17824"/>
                </a:lnTo>
                <a:lnTo>
                  <a:pt x="30426" y="17931"/>
                </a:lnTo>
                <a:close/>
              </a:path>
              <a:path w="39902" h="36669">
                <a:moveTo>
                  <a:pt x="37252" y="25174"/>
                </a:moveTo>
                <a:lnTo>
                  <a:pt x="37252" y="10653"/>
                </a:lnTo>
                <a:lnTo>
                  <a:pt x="39902" y="14274"/>
                </a:lnTo>
                <a:lnTo>
                  <a:pt x="37252" y="25174"/>
                </a:lnTo>
                <a:close/>
              </a:path>
              <a:path w="39902" h="36669">
                <a:moveTo>
                  <a:pt x="3205" y="27125"/>
                </a:moveTo>
                <a:lnTo>
                  <a:pt x="1372" y="25296"/>
                </a:lnTo>
                <a:lnTo>
                  <a:pt x="0" y="18627"/>
                </a:lnTo>
                <a:lnTo>
                  <a:pt x="3205" y="10782"/>
                </a:lnTo>
                <a:lnTo>
                  <a:pt x="3205" y="27125"/>
                </a:lnTo>
                <a:close/>
              </a:path>
              <a:path w="39902" h="36669">
                <a:moveTo>
                  <a:pt x="30363" y="29159"/>
                </a:moveTo>
                <a:lnTo>
                  <a:pt x="27070" y="29159"/>
                </a:lnTo>
                <a:lnTo>
                  <a:pt x="20605" y="19461"/>
                </a:lnTo>
                <a:lnTo>
                  <a:pt x="23541" y="19461"/>
                </a:lnTo>
                <a:lnTo>
                  <a:pt x="30363" y="29159"/>
                </a:lnTo>
                <a:close/>
              </a:path>
              <a:path w="39902" h="36669">
                <a:moveTo>
                  <a:pt x="36386" y="28734"/>
                </a:moveTo>
                <a:lnTo>
                  <a:pt x="37252" y="25174"/>
                </a:lnTo>
                <a:lnTo>
                  <a:pt x="37252" y="27867"/>
                </a:lnTo>
                <a:lnTo>
                  <a:pt x="36386" y="28734"/>
                </a:lnTo>
                <a:close/>
              </a:path>
              <a:path w="39902" h="36669">
                <a:moveTo>
                  <a:pt x="16559" y="35018"/>
                </a:moveTo>
                <a:lnTo>
                  <a:pt x="10417" y="35018"/>
                </a:lnTo>
                <a:lnTo>
                  <a:pt x="3205" y="27867"/>
                </a:lnTo>
                <a:lnTo>
                  <a:pt x="3205" y="27125"/>
                </a:lnTo>
                <a:lnTo>
                  <a:pt x="9986" y="33892"/>
                </a:lnTo>
                <a:lnTo>
                  <a:pt x="16559" y="35018"/>
                </a:lnTo>
                <a:close/>
              </a:path>
              <a:path w="39902" h="36669">
                <a:moveTo>
                  <a:pt x="35307" y="29816"/>
                </a:moveTo>
                <a:lnTo>
                  <a:pt x="36386" y="28734"/>
                </a:lnTo>
                <a:lnTo>
                  <a:pt x="36306" y="29065"/>
                </a:lnTo>
                <a:lnTo>
                  <a:pt x="35307" y="29816"/>
                </a:lnTo>
                <a:close/>
              </a:path>
              <a:path w="39902" h="36669">
                <a:moveTo>
                  <a:pt x="30114" y="35018"/>
                </a:moveTo>
                <a:lnTo>
                  <a:pt x="28384" y="35018"/>
                </a:lnTo>
                <a:lnTo>
                  <a:pt x="35307" y="29816"/>
                </a:lnTo>
                <a:lnTo>
                  <a:pt x="30114" y="35018"/>
                </a:lnTo>
                <a:close/>
              </a:path>
              <a:path w="39902" h="36669">
                <a:moveTo>
                  <a:pt x="26188" y="36669"/>
                </a:moveTo>
                <a:lnTo>
                  <a:pt x="16559" y="35018"/>
                </a:lnTo>
                <a:lnTo>
                  <a:pt x="28384" y="35018"/>
                </a:lnTo>
                <a:lnTo>
                  <a:pt x="26188" y="36669"/>
                </a:lnTo>
                <a:close/>
              </a:path>
            </a:pathLst>
          </a:custGeom>
          <a:solidFill>
            <a:srgbClr val="FFFFFF"/>
          </a:solidFill>
        </p:spPr>
        <p:txBody>
          <a:bodyPr wrap="square" lIns="0" tIns="0" rIns="0" bIns="0" rtlCol="0">
            <a:noAutofit/>
          </a:bodyPr>
          <a:lstStyle/>
          <a:p>
            <a:endParaRPr/>
          </a:p>
        </p:txBody>
      </p:sp>
      <p:sp>
        <p:nvSpPr>
          <p:cNvPr id="33" name="bk object 33"/>
          <p:cNvSpPr/>
          <p:nvPr/>
        </p:nvSpPr>
        <p:spPr>
          <a:xfrm>
            <a:off x="9302191" y="6849902"/>
            <a:ext cx="126908" cy="20926"/>
          </a:xfrm>
          <a:custGeom>
            <a:avLst/>
            <a:gdLst/>
            <a:ahLst/>
            <a:cxnLst/>
            <a:rect l="l" t="t" r="r" b="b"/>
            <a:pathLst>
              <a:path w="126908" h="20926">
                <a:moveTo>
                  <a:pt x="126908" y="20926"/>
                </a:moveTo>
                <a:lnTo>
                  <a:pt x="0" y="20926"/>
                </a:lnTo>
                <a:lnTo>
                  <a:pt x="7979" y="0"/>
                </a:lnTo>
                <a:lnTo>
                  <a:pt x="126908" y="0"/>
                </a:lnTo>
                <a:lnTo>
                  <a:pt x="126908" y="20926"/>
                </a:lnTo>
                <a:close/>
              </a:path>
            </a:pathLst>
          </a:custGeom>
          <a:solidFill>
            <a:srgbClr val="FFFFFF"/>
          </a:solidFill>
        </p:spPr>
        <p:txBody>
          <a:bodyPr wrap="square" lIns="0" tIns="0" rIns="0" bIns="0" rtlCol="0">
            <a:noAutofit/>
          </a:bodyPr>
          <a:lstStyle/>
          <a:p>
            <a:endParaRPr/>
          </a:p>
        </p:txBody>
      </p:sp>
      <p:sp>
        <p:nvSpPr>
          <p:cNvPr id="34" name="bk object 34"/>
          <p:cNvSpPr/>
          <p:nvPr/>
        </p:nvSpPr>
        <p:spPr>
          <a:xfrm>
            <a:off x="9081734" y="6849871"/>
            <a:ext cx="125514" cy="20989"/>
          </a:xfrm>
          <a:custGeom>
            <a:avLst/>
            <a:gdLst/>
            <a:ahLst/>
            <a:cxnLst/>
            <a:rect l="l" t="t" r="r" b="b"/>
            <a:pathLst>
              <a:path w="125514" h="20989">
                <a:moveTo>
                  <a:pt x="125514" y="20989"/>
                </a:moveTo>
                <a:lnTo>
                  <a:pt x="33" y="20989"/>
                </a:lnTo>
                <a:lnTo>
                  <a:pt x="0" y="25"/>
                </a:lnTo>
                <a:lnTo>
                  <a:pt x="117595" y="0"/>
                </a:lnTo>
                <a:lnTo>
                  <a:pt x="125514" y="20989"/>
                </a:lnTo>
                <a:close/>
              </a:path>
            </a:pathLst>
          </a:custGeom>
          <a:solidFill>
            <a:srgbClr val="FFFFFF"/>
          </a:solidFill>
        </p:spPr>
        <p:txBody>
          <a:bodyPr wrap="square" lIns="0" tIns="0" rIns="0" bIns="0" rtlCol="0">
            <a:noAutofit/>
          </a:bodyPr>
          <a:lstStyle/>
          <a:p>
            <a:endParaRPr/>
          </a:p>
        </p:txBody>
      </p:sp>
      <p:sp>
        <p:nvSpPr>
          <p:cNvPr id="35" name="bk object 35"/>
          <p:cNvSpPr/>
          <p:nvPr/>
        </p:nvSpPr>
        <p:spPr>
          <a:xfrm>
            <a:off x="8818412" y="6849896"/>
            <a:ext cx="215027" cy="20964"/>
          </a:xfrm>
          <a:custGeom>
            <a:avLst/>
            <a:gdLst/>
            <a:ahLst/>
            <a:cxnLst/>
            <a:rect l="l" t="t" r="r" b="b"/>
            <a:pathLst>
              <a:path w="215027" h="20964">
                <a:moveTo>
                  <a:pt x="0" y="20964"/>
                </a:moveTo>
                <a:lnTo>
                  <a:pt x="0" y="0"/>
                </a:lnTo>
                <a:lnTo>
                  <a:pt x="167245" y="0"/>
                </a:lnTo>
                <a:lnTo>
                  <a:pt x="180385" y="1970"/>
                </a:lnTo>
                <a:lnTo>
                  <a:pt x="192727" y="5503"/>
                </a:lnTo>
                <a:lnTo>
                  <a:pt x="204274" y="10675"/>
                </a:lnTo>
                <a:lnTo>
                  <a:pt x="215027" y="17562"/>
                </a:lnTo>
                <a:lnTo>
                  <a:pt x="0" y="20964"/>
                </a:lnTo>
                <a:close/>
              </a:path>
            </a:pathLst>
          </a:custGeom>
          <a:solidFill>
            <a:srgbClr val="FFFFFF"/>
          </a:solidFill>
        </p:spPr>
        <p:txBody>
          <a:bodyPr wrap="square" lIns="0" tIns="0" rIns="0" bIns="0" rtlCol="0">
            <a:noAutofit/>
          </a:bodyPr>
          <a:lstStyle/>
          <a:p>
            <a:endParaRPr/>
          </a:p>
        </p:txBody>
      </p:sp>
      <p:sp>
        <p:nvSpPr>
          <p:cNvPr id="36" name="bk object 36"/>
          <p:cNvSpPr/>
          <p:nvPr/>
        </p:nvSpPr>
        <p:spPr>
          <a:xfrm>
            <a:off x="8646303" y="6860359"/>
            <a:ext cx="152342" cy="0"/>
          </a:xfrm>
          <a:custGeom>
            <a:avLst/>
            <a:gdLst/>
            <a:ahLst/>
            <a:cxnLst/>
            <a:rect l="l" t="t" r="r" b="b"/>
            <a:pathLst>
              <a:path w="152342">
                <a:moveTo>
                  <a:pt x="0" y="0"/>
                </a:moveTo>
                <a:lnTo>
                  <a:pt x="152342" y="0"/>
                </a:lnTo>
              </a:path>
            </a:pathLst>
          </a:custGeom>
          <a:ln w="22196">
            <a:solidFill>
              <a:srgbClr val="FFFFFF"/>
            </a:solidFill>
          </a:ln>
        </p:spPr>
        <p:txBody>
          <a:bodyPr wrap="square" lIns="0" tIns="0" rIns="0" bIns="0" rtlCol="0">
            <a:noAutofit/>
          </a:bodyPr>
          <a:lstStyle/>
          <a:p>
            <a:endParaRPr/>
          </a:p>
        </p:txBody>
      </p:sp>
      <p:sp>
        <p:nvSpPr>
          <p:cNvPr id="37" name="bk object 37"/>
          <p:cNvSpPr/>
          <p:nvPr/>
        </p:nvSpPr>
        <p:spPr>
          <a:xfrm>
            <a:off x="9287423" y="6889277"/>
            <a:ext cx="141676" cy="20813"/>
          </a:xfrm>
          <a:custGeom>
            <a:avLst/>
            <a:gdLst/>
            <a:ahLst/>
            <a:cxnLst/>
            <a:rect l="l" t="t" r="r" b="b"/>
            <a:pathLst>
              <a:path w="141676" h="20813">
                <a:moveTo>
                  <a:pt x="141676" y="20813"/>
                </a:moveTo>
                <a:lnTo>
                  <a:pt x="0" y="20813"/>
                </a:lnTo>
                <a:lnTo>
                  <a:pt x="7757" y="0"/>
                </a:lnTo>
                <a:lnTo>
                  <a:pt x="141676" y="0"/>
                </a:lnTo>
                <a:lnTo>
                  <a:pt x="141676" y="20813"/>
                </a:lnTo>
                <a:close/>
              </a:path>
            </a:pathLst>
          </a:custGeom>
          <a:solidFill>
            <a:srgbClr val="FFFFFF"/>
          </a:solidFill>
        </p:spPr>
        <p:txBody>
          <a:bodyPr wrap="square" lIns="0" tIns="0" rIns="0" bIns="0" rtlCol="0">
            <a:noAutofit/>
          </a:bodyPr>
          <a:lstStyle/>
          <a:p>
            <a:endParaRPr/>
          </a:p>
        </p:txBody>
      </p:sp>
      <p:sp>
        <p:nvSpPr>
          <p:cNvPr id="38" name="bk object 38"/>
          <p:cNvSpPr/>
          <p:nvPr/>
        </p:nvSpPr>
        <p:spPr>
          <a:xfrm>
            <a:off x="9081730" y="6889275"/>
            <a:ext cx="140511" cy="20845"/>
          </a:xfrm>
          <a:custGeom>
            <a:avLst/>
            <a:gdLst/>
            <a:ahLst/>
            <a:cxnLst/>
            <a:rect l="l" t="t" r="r" b="b"/>
            <a:pathLst>
              <a:path w="140511" h="20845">
                <a:moveTo>
                  <a:pt x="140511" y="20845"/>
                </a:moveTo>
                <a:lnTo>
                  <a:pt x="6" y="20845"/>
                </a:lnTo>
                <a:lnTo>
                  <a:pt x="0" y="0"/>
                </a:lnTo>
                <a:lnTo>
                  <a:pt x="132538" y="0"/>
                </a:lnTo>
                <a:lnTo>
                  <a:pt x="140511" y="20845"/>
                </a:lnTo>
                <a:close/>
              </a:path>
            </a:pathLst>
          </a:custGeom>
          <a:solidFill>
            <a:srgbClr val="FFFFFF"/>
          </a:solidFill>
        </p:spPr>
        <p:txBody>
          <a:bodyPr wrap="square" lIns="0" tIns="0" rIns="0" bIns="0" rtlCol="0">
            <a:noAutofit/>
          </a:bodyPr>
          <a:lstStyle/>
          <a:p>
            <a:endParaRPr/>
          </a:p>
        </p:txBody>
      </p:sp>
      <p:sp>
        <p:nvSpPr>
          <p:cNvPr id="39" name="bk object 39"/>
          <p:cNvSpPr/>
          <p:nvPr/>
        </p:nvSpPr>
        <p:spPr>
          <a:xfrm>
            <a:off x="8818424" y="6889262"/>
            <a:ext cx="242665" cy="20820"/>
          </a:xfrm>
          <a:custGeom>
            <a:avLst/>
            <a:gdLst/>
            <a:ahLst/>
            <a:cxnLst/>
            <a:rect l="l" t="t" r="r" b="b"/>
            <a:pathLst>
              <a:path w="242665" h="20820">
                <a:moveTo>
                  <a:pt x="242665" y="20820"/>
                </a:moveTo>
                <a:lnTo>
                  <a:pt x="0" y="20820"/>
                </a:lnTo>
                <a:lnTo>
                  <a:pt x="0" y="0"/>
                </a:lnTo>
                <a:lnTo>
                  <a:pt x="236342" y="0"/>
                </a:lnTo>
                <a:lnTo>
                  <a:pt x="239244" y="6875"/>
                </a:lnTo>
                <a:lnTo>
                  <a:pt x="242665" y="12746"/>
                </a:lnTo>
                <a:lnTo>
                  <a:pt x="242665" y="20820"/>
                </a:lnTo>
                <a:close/>
              </a:path>
            </a:pathLst>
          </a:custGeom>
          <a:solidFill>
            <a:srgbClr val="FFFFFF"/>
          </a:solidFill>
        </p:spPr>
        <p:txBody>
          <a:bodyPr wrap="square" lIns="0" tIns="0" rIns="0" bIns="0" rtlCol="0">
            <a:noAutofit/>
          </a:bodyPr>
          <a:lstStyle/>
          <a:p>
            <a:endParaRPr/>
          </a:p>
        </p:txBody>
      </p:sp>
      <p:sp>
        <p:nvSpPr>
          <p:cNvPr id="40" name="bk object 40"/>
          <p:cNvSpPr/>
          <p:nvPr/>
        </p:nvSpPr>
        <p:spPr>
          <a:xfrm>
            <a:off x="8646303" y="6899685"/>
            <a:ext cx="152342" cy="0"/>
          </a:xfrm>
          <a:custGeom>
            <a:avLst/>
            <a:gdLst/>
            <a:ahLst/>
            <a:cxnLst/>
            <a:rect l="l" t="t" r="r" b="b"/>
            <a:pathLst>
              <a:path w="152342">
                <a:moveTo>
                  <a:pt x="0" y="0"/>
                </a:moveTo>
                <a:lnTo>
                  <a:pt x="152342" y="0"/>
                </a:lnTo>
              </a:path>
            </a:pathLst>
          </a:custGeom>
          <a:ln w="22083">
            <a:solidFill>
              <a:srgbClr val="FFFFFF"/>
            </a:solidFill>
          </a:ln>
        </p:spPr>
        <p:txBody>
          <a:bodyPr wrap="square" lIns="0" tIns="0" rIns="0" bIns="0" rtlCol="0">
            <a:noAutofit/>
          </a:bodyPr>
          <a:lstStyle/>
          <a:p>
            <a:endParaRPr/>
          </a:p>
        </p:txBody>
      </p:sp>
      <p:sp>
        <p:nvSpPr>
          <p:cNvPr id="41" name="bk object 41"/>
          <p:cNvSpPr/>
          <p:nvPr/>
        </p:nvSpPr>
        <p:spPr>
          <a:xfrm>
            <a:off x="9272470" y="6928529"/>
            <a:ext cx="113534" cy="20926"/>
          </a:xfrm>
          <a:custGeom>
            <a:avLst/>
            <a:gdLst/>
            <a:ahLst/>
            <a:cxnLst/>
            <a:rect l="l" t="t" r="r" b="b"/>
            <a:pathLst>
              <a:path w="113534" h="20926">
                <a:moveTo>
                  <a:pt x="113534" y="20926"/>
                </a:moveTo>
                <a:lnTo>
                  <a:pt x="0" y="20926"/>
                </a:lnTo>
                <a:lnTo>
                  <a:pt x="7851" y="0"/>
                </a:lnTo>
                <a:lnTo>
                  <a:pt x="113534" y="37"/>
                </a:lnTo>
                <a:lnTo>
                  <a:pt x="113534" y="20926"/>
                </a:lnTo>
                <a:close/>
              </a:path>
            </a:pathLst>
          </a:custGeom>
          <a:solidFill>
            <a:srgbClr val="FFFFFF"/>
          </a:solidFill>
        </p:spPr>
        <p:txBody>
          <a:bodyPr wrap="square" lIns="0" tIns="0" rIns="0" bIns="0" rtlCol="0">
            <a:noAutofit/>
          </a:bodyPr>
          <a:lstStyle/>
          <a:p>
            <a:endParaRPr/>
          </a:p>
        </p:txBody>
      </p:sp>
      <p:sp>
        <p:nvSpPr>
          <p:cNvPr id="42" name="bk object 42"/>
          <p:cNvSpPr/>
          <p:nvPr/>
        </p:nvSpPr>
        <p:spPr>
          <a:xfrm>
            <a:off x="9124639" y="6928529"/>
            <a:ext cx="112544" cy="20926"/>
          </a:xfrm>
          <a:custGeom>
            <a:avLst/>
            <a:gdLst/>
            <a:ahLst/>
            <a:cxnLst/>
            <a:rect l="l" t="t" r="r" b="b"/>
            <a:pathLst>
              <a:path w="112544" h="20926">
                <a:moveTo>
                  <a:pt x="112544" y="20926"/>
                </a:moveTo>
                <a:lnTo>
                  <a:pt x="0" y="20926"/>
                </a:lnTo>
                <a:lnTo>
                  <a:pt x="0" y="0"/>
                </a:lnTo>
                <a:lnTo>
                  <a:pt x="104598" y="0"/>
                </a:lnTo>
                <a:lnTo>
                  <a:pt x="112544" y="20926"/>
                </a:lnTo>
                <a:close/>
              </a:path>
            </a:pathLst>
          </a:custGeom>
          <a:solidFill>
            <a:srgbClr val="FFFFFF"/>
          </a:solidFill>
        </p:spPr>
        <p:txBody>
          <a:bodyPr wrap="square" lIns="0" tIns="0" rIns="0" bIns="0" rtlCol="0">
            <a:noAutofit/>
          </a:bodyPr>
          <a:lstStyle/>
          <a:p>
            <a:endParaRPr/>
          </a:p>
        </p:txBody>
      </p:sp>
      <p:sp>
        <p:nvSpPr>
          <p:cNvPr id="43" name="bk object 43"/>
          <p:cNvSpPr/>
          <p:nvPr/>
        </p:nvSpPr>
        <p:spPr>
          <a:xfrm>
            <a:off x="8993364" y="6928529"/>
            <a:ext cx="69642" cy="20926"/>
          </a:xfrm>
          <a:custGeom>
            <a:avLst/>
            <a:gdLst/>
            <a:ahLst/>
            <a:cxnLst/>
            <a:rect l="l" t="t" r="r" b="b"/>
            <a:pathLst>
              <a:path w="69642" h="20926">
                <a:moveTo>
                  <a:pt x="66430" y="20926"/>
                </a:moveTo>
                <a:lnTo>
                  <a:pt x="0" y="20926"/>
                </a:lnTo>
                <a:lnTo>
                  <a:pt x="0" y="0"/>
                </a:lnTo>
                <a:lnTo>
                  <a:pt x="69642" y="0"/>
                </a:lnTo>
                <a:lnTo>
                  <a:pt x="69642" y="7182"/>
                </a:lnTo>
                <a:lnTo>
                  <a:pt x="68666" y="14641"/>
                </a:lnTo>
                <a:lnTo>
                  <a:pt x="66430" y="20926"/>
                </a:lnTo>
                <a:close/>
              </a:path>
            </a:pathLst>
          </a:custGeom>
          <a:solidFill>
            <a:srgbClr val="FFFFFF"/>
          </a:solidFill>
        </p:spPr>
        <p:txBody>
          <a:bodyPr wrap="square" lIns="0" tIns="0" rIns="0" bIns="0" rtlCol="0">
            <a:noAutofit/>
          </a:bodyPr>
          <a:lstStyle/>
          <a:p>
            <a:endParaRPr/>
          </a:p>
        </p:txBody>
      </p:sp>
      <p:sp>
        <p:nvSpPr>
          <p:cNvPr id="44" name="bk object 44"/>
          <p:cNvSpPr/>
          <p:nvPr/>
        </p:nvSpPr>
        <p:spPr>
          <a:xfrm>
            <a:off x="8688774" y="6939039"/>
            <a:ext cx="65474" cy="0"/>
          </a:xfrm>
          <a:custGeom>
            <a:avLst/>
            <a:gdLst/>
            <a:ahLst/>
            <a:cxnLst/>
            <a:rect l="l" t="t" r="r" b="b"/>
            <a:pathLst>
              <a:path w="65474">
                <a:moveTo>
                  <a:pt x="0" y="0"/>
                </a:moveTo>
                <a:lnTo>
                  <a:pt x="65474" y="0"/>
                </a:lnTo>
              </a:path>
            </a:pathLst>
          </a:custGeom>
          <a:ln w="22090">
            <a:solidFill>
              <a:srgbClr val="FFFFFF"/>
            </a:solidFill>
          </a:ln>
        </p:spPr>
        <p:txBody>
          <a:bodyPr wrap="square" lIns="0" tIns="0" rIns="0" bIns="0" rtlCol="0">
            <a:noAutofit/>
          </a:bodyPr>
          <a:lstStyle/>
          <a:p>
            <a:endParaRPr/>
          </a:p>
        </p:txBody>
      </p:sp>
      <p:sp>
        <p:nvSpPr>
          <p:cNvPr id="45" name="bk object 45"/>
          <p:cNvSpPr/>
          <p:nvPr/>
        </p:nvSpPr>
        <p:spPr>
          <a:xfrm>
            <a:off x="8862510" y="6938988"/>
            <a:ext cx="65373" cy="0"/>
          </a:xfrm>
          <a:custGeom>
            <a:avLst/>
            <a:gdLst/>
            <a:ahLst/>
            <a:cxnLst/>
            <a:rect l="l" t="t" r="r" b="b"/>
            <a:pathLst>
              <a:path w="65373">
                <a:moveTo>
                  <a:pt x="0" y="0"/>
                </a:moveTo>
                <a:lnTo>
                  <a:pt x="65373" y="0"/>
                </a:lnTo>
              </a:path>
            </a:pathLst>
          </a:custGeom>
          <a:ln w="22190">
            <a:solidFill>
              <a:srgbClr val="FFFFFF"/>
            </a:solidFill>
          </a:ln>
        </p:spPr>
        <p:txBody>
          <a:bodyPr wrap="square" lIns="0" tIns="0" rIns="0" bIns="0" rtlCol="0">
            <a:noAutofit/>
          </a:bodyPr>
          <a:lstStyle/>
          <a:p>
            <a:endParaRPr/>
          </a:p>
        </p:txBody>
      </p:sp>
      <p:sp>
        <p:nvSpPr>
          <p:cNvPr id="46" name="bk object 46"/>
          <p:cNvSpPr/>
          <p:nvPr/>
        </p:nvSpPr>
        <p:spPr>
          <a:xfrm>
            <a:off x="9258209" y="6967093"/>
            <a:ext cx="127790" cy="20832"/>
          </a:xfrm>
          <a:custGeom>
            <a:avLst/>
            <a:gdLst/>
            <a:ahLst/>
            <a:cxnLst/>
            <a:rect l="l" t="t" r="r" b="b"/>
            <a:pathLst>
              <a:path w="127790" h="20832">
                <a:moveTo>
                  <a:pt x="57730" y="20832"/>
                </a:moveTo>
                <a:lnTo>
                  <a:pt x="0" y="20832"/>
                </a:lnTo>
                <a:lnTo>
                  <a:pt x="7461" y="0"/>
                </a:lnTo>
                <a:lnTo>
                  <a:pt x="127790" y="0"/>
                </a:lnTo>
                <a:lnTo>
                  <a:pt x="127790" y="4961"/>
                </a:lnTo>
                <a:lnTo>
                  <a:pt x="63663" y="4961"/>
                </a:lnTo>
                <a:lnTo>
                  <a:pt x="57730" y="20832"/>
                </a:lnTo>
                <a:close/>
              </a:path>
              <a:path w="127790" h="20832">
                <a:moveTo>
                  <a:pt x="127790" y="20832"/>
                </a:moveTo>
                <a:lnTo>
                  <a:pt x="63696" y="20832"/>
                </a:lnTo>
                <a:lnTo>
                  <a:pt x="63663" y="4961"/>
                </a:lnTo>
                <a:lnTo>
                  <a:pt x="127790" y="4961"/>
                </a:lnTo>
                <a:lnTo>
                  <a:pt x="127790" y="20832"/>
                </a:lnTo>
                <a:close/>
              </a:path>
            </a:pathLst>
          </a:custGeom>
          <a:solidFill>
            <a:srgbClr val="FFFFFF"/>
          </a:solidFill>
        </p:spPr>
        <p:txBody>
          <a:bodyPr wrap="square" lIns="0" tIns="0" rIns="0" bIns="0" rtlCol="0">
            <a:noAutofit/>
          </a:bodyPr>
          <a:lstStyle/>
          <a:p>
            <a:endParaRPr/>
          </a:p>
        </p:txBody>
      </p:sp>
      <p:sp>
        <p:nvSpPr>
          <p:cNvPr id="47" name="bk object 47"/>
          <p:cNvSpPr/>
          <p:nvPr/>
        </p:nvSpPr>
        <p:spPr>
          <a:xfrm>
            <a:off x="9124638" y="6967100"/>
            <a:ext cx="127184" cy="20832"/>
          </a:xfrm>
          <a:custGeom>
            <a:avLst/>
            <a:gdLst/>
            <a:ahLst/>
            <a:cxnLst/>
            <a:rect l="l" t="t" r="r" b="b"/>
            <a:pathLst>
              <a:path w="127184" h="20832">
                <a:moveTo>
                  <a:pt x="64275" y="20820"/>
                </a:moveTo>
                <a:lnTo>
                  <a:pt x="0" y="20820"/>
                </a:lnTo>
                <a:lnTo>
                  <a:pt x="0" y="0"/>
                </a:lnTo>
                <a:lnTo>
                  <a:pt x="119171" y="0"/>
                </a:lnTo>
                <a:lnTo>
                  <a:pt x="121067" y="4930"/>
                </a:lnTo>
                <a:lnTo>
                  <a:pt x="64269" y="4930"/>
                </a:lnTo>
                <a:lnTo>
                  <a:pt x="64275" y="20820"/>
                </a:lnTo>
                <a:close/>
              </a:path>
              <a:path w="127184" h="20832">
                <a:moveTo>
                  <a:pt x="127184" y="20832"/>
                </a:moveTo>
                <a:lnTo>
                  <a:pt x="70255" y="20832"/>
                </a:lnTo>
                <a:lnTo>
                  <a:pt x="64269" y="4930"/>
                </a:lnTo>
                <a:lnTo>
                  <a:pt x="121067" y="4930"/>
                </a:lnTo>
                <a:lnTo>
                  <a:pt x="127184" y="20832"/>
                </a:lnTo>
                <a:close/>
              </a:path>
            </a:pathLst>
          </a:custGeom>
          <a:solidFill>
            <a:srgbClr val="FFFFFF"/>
          </a:solidFill>
        </p:spPr>
        <p:txBody>
          <a:bodyPr wrap="square" lIns="0" tIns="0" rIns="0" bIns="0" rtlCol="0">
            <a:noAutofit/>
          </a:bodyPr>
          <a:lstStyle/>
          <a:p>
            <a:endParaRPr/>
          </a:p>
        </p:txBody>
      </p:sp>
      <p:sp>
        <p:nvSpPr>
          <p:cNvPr id="48" name="bk object 48"/>
          <p:cNvSpPr/>
          <p:nvPr/>
        </p:nvSpPr>
        <p:spPr>
          <a:xfrm>
            <a:off x="8862512" y="6967073"/>
            <a:ext cx="187642" cy="20839"/>
          </a:xfrm>
          <a:custGeom>
            <a:avLst/>
            <a:gdLst/>
            <a:ahLst/>
            <a:cxnLst/>
            <a:rect l="l" t="t" r="r" b="b"/>
            <a:pathLst>
              <a:path w="187642" h="20839">
                <a:moveTo>
                  <a:pt x="0" y="20839"/>
                </a:moveTo>
                <a:lnTo>
                  <a:pt x="0" y="18"/>
                </a:lnTo>
                <a:lnTo>
                  <a:pt x="187642" y="0"/>
                </a:lnTo>
                <a:lnTo>
                  <a:pt x="180325" y="10021"/>
                </a:lnTo>
                <a:lnTo>
                  <a:pt x="170965" y="19300"/>
                </a:lnTo>
                <a:lnTo>
                  <a:pt x="0" y="20839"/>
                </a:lnTo>
                <a:close/>
              </a:path>
            </a:pathLst>
          </a:custGeom>
          <a:solidFill>
            <a:srgbClr val="FFFFFF"/>
          </a:solidFill>
        </p:spPr>
        <p:txBody>
          <a:bodyPr wrap="square" lIns="0" tIns="0" rIns="0" bIns="0" rtlCol="0">
            <a:noAutofit/>
          </a:bodyPr>
          <a:lstStyle/>
          <a:p>
            <a:endParaRPr/>
          </a:p>
        </p:txBody>
      </p:sp>
      <p:sp>
        <p:nvSpPr>
          <p:cNvPr id="49" name="bk object 49"/>
          <p:cNvSpPr/>
          <p:nvPr/>
        </p:nvSpPr>
        <p:spPr>
          <a:xfrm>
            <a:off x="8688774" y="6977505"/>
            <a:ext cx="65474" cy="0"/>
          </a:xfrm>
          <a:custGeom>
            <a:avLst/>
            <a:gdLst/>
            <a:ahLst/>
            <a:cxnLst/>
            <a:rect l="l" t="t" r="r" b="b"/>
            <a:pathLst>
              <a:path w="65474">
                <a:moveTo>
                  <a:pt x="0" y="0"/>
                </a:moveTo>
                <a:lnTo>
                  <a:pt x="65474" y="0"/>
                </a:lnTo>
              </a:path>
            </a:pathLst>
          </a:custGeom>
          <a:ln w="22102">
            <a:solidFill>
              <a:srgbClr val="FFFFFF"/>
            </a:solidFill>
          </a:ln>
        </p:spPr>
        <p:txBody>
          <a:bodyPr wrap="square" lIns="0" tIns="0" rIns="0" bIns="0" rtlCol="0">
            <a:noAutofit/>
          </a:bodyPr>
          <a:lstStyle/>
          <a:p>
            <a:endParaRPr/>
          </a:p>
        </p:txBody>
      </p:sp>
      <p:sp>
        <p:nvSpPr>
          <p:cNvPr id="50" name="bk object 50"/>
          <p:cNvSpPr/>
          <p:nvPr/>
        </p:nvSpPr>
        <p:spPr>
          <a:xfrm>
            <a:off x="9321910" y="7016784"/>
            <a:ext cx="64094" cy="0"/>
          </a:xfrm>
          <a:custGeom>
            <a:avLst/>
            <a:gdLst/>
            <a:ahLst/>
            <a:cxnLst/>
            <a:rect l="l" t="t" r="r" b="b"/>
            <a:pathLst>
              <a:path w="64094">
                <a:moveTo>
                  <a:pt x="0" y="0"/>
                </a:moveTo>
                <a:lnTo>
                  <a:pt x="64093" y="0"/>
                </a:lnTo>
              </a:path>
            </a:pathLst>
          </a:custGeom>
          <a:ln w="22096">
            <a:solidFill>
              <a:srgbClr val="FFFFFF"/>
            </a:solidFill>
          </a:ln>
        </p:spPr>
        <p:txBody>
          <a:bodyPr wrap="square" lIns="0" tIns="0" rIns="0" bIns="0" rtlCol="0">
            <a:noAutofit/>
          </a:bodyPr>
          <a:lstStyle/>
          <a:p>
            <a:endParaRPr/>
          </a:p>
        </p:txBody>
      </p:sp>
      <p:sp>
        <p:nvSpPr>
          <p:cNvPr id="51" name="bk object 51"/>
          <p:cNvSpPr/>
          <p:nvPr/>
        </p:nvSpPr>
        <p:spPr>
          <a:xfrm>
            <a:off x="9124637" y="7016774"/>
            <a:ext cx="64302" cy="0"/>
          </a:xfrm>
          <a:custGeom>
            <a:avLst/>
            <a:gdLst/>
            <a:ahLst/>
            <a:cxnLst/>
            <a:rect l="l" t="t" r="r" b="b"/>
            <a:pathLst>
              <a:path w="64302">
                <a:moveTo>
                  <a:pt x="0" y="0"/>
                </a:moveTo>
                <a:lnTo>
                  <a:pt x="64302" y="0"/>
                </a:lnTo>
              </a:path>
            </a:pathLst>
          </a:custGeom>
          <a:ln w="22083">
            <a:solidFill>
              <a:srgbClr val="FFFFFF"/>
            </a:solidFill>
          </a:ln>
        </p:spPr>
        <p:txBody>
          <a:bodyPr wrap="square" lIns="0" tIns="0" rIns="0" bIns="0" rtlCol="0">
            <a:noAutofit/>
          </a:bodyPr>
          <a:lstStyle/>
          <a:p>
            <a:endParaRPr/>
          </a:p>
        </p:txBody>
      </p:sp>
      <p:sp>
        <p:nvSpPr>
          <p:cNvPr id="52" name="bk object 52"/>
          <p:cNvSpPr/>
          <p:nvPr/>
        </p:nvSpPr>
        <p:spPr>
          <a:xfrm>
            <a:off x="9201856" y="7006367"/>
            <a:ext cx="107117" cy="20857"/>
          </a:xfrm>
          <a:custGeom>
            <a:avLst/>
            <a:gdLst/>
            <a:ahLst/>
            <a:cxnLst/>
            <a:rect l="l" t="t" r="r" b="b"/>
            <a:pathLst>
              <a:path w="107117" h="20857">
                <a:moveTo>
                  <a:pt x="8020" y="20857"/>
                </a:moveTo>
                <a:lnTo>
                  <a:pt x="0" y="0"/>
                </a:lnTo>
                <a:lnTo>
                  <a:pt x="107117" y="0"/>
                </a:lnTo>
                <a:lnTo>
                  <a:pt x="99292" y="20813"/>
                </a:lnTo>
                <a:lnTo>
                  <a:pt x="8020" y="20857"/>
                </a:lnTo>
                <a:close/>
              </a:path>
            </a:pathLst>
          </a:custGeom>
          <a:solidFill>
            <a:srgbClr val="FFFFFF"/>
          </a:solidFill>
        </p:spPr>
        <p:txBody>
          <a:bodyPr wrap="square" lIns="0" tIns="0" rIns="0" bIns="0" rtlCol="0">
            <a:noAutofit/>
          </a:bodyPr>
          <a:lstStyle/>
          <a:p>
            <a:endParaRPr/>
          </a:p>
        </p:txBody>
      </p:sp>
      <p:sp>
        <p:nvSpPr>
          <p:cNvPr id="53" name="bk object 53"/>
          <p:cNvSpPr/>
          <p:nvPr/>
        </p:nvSpPr>
        <p:spPr>
          <a:xfrm>
            <a:off x="8862512" y="7006355"/>
            <a:ext cx="186756" cy="20832"/>
          </a:xfrm>
          <a:custGeom>
            <a:avLst/>
            <a:gdLst/>
            <a:ahLst/>
            <a:cxnLst/>
            <a:rect l="l" t="t" r="r" b="b"/>
            <a:pathLst>
              <a:path w="186756" h="20832">
                <a:moveTo>
                  <a:pt x="0" y="20832"/>
                </a:moveTo>
                <a:lnTo>
                  <a:pt x="0" y="0"/>
                </a:lnTo>
                <a:lnTo>
                  <a:pt x="168726" y="0"/>
                </a:lnTo>
                <a:lnTo>
                  <a:pt x="178358" y="8572"/>
                </a:lnTo>
                <a:lnTo>
                  <a:pt x="186756" y="18093"/>
                </a:lnTo>
                <a:lnTo>
                  <a:pt x="0" y="20832"/>
                </a:lnTo>
                <a:close/>
              </a:path>
            </a:pathLst>
          </a:custGeom>
          <a:solidFill>
            <a:srgbClr val="FFFFFF"/>
          </a:solidFill>
        </p:spPr>
        <p:txBody>
          <a:bodyPr wrap="square" lIns="0" tIns="0" rIns="0" bIns="0" rtlCol="0">
            <a:noAutofit/>
          </a:bodyPr>
          <a:lstStyle/>
          <a:p>
            <a:endParaRPr/>
          </a:p>
        </p:txBody>
      </p:sp>
      <p:sp>
        <p:nvSpPr>
          <p:cNvPr id="54" name="bk object 54"/>
          <p:cNvSpPr/>
          <p:nvPr/>
        </p:nvSpPr>
        <p:spPr>
          <a:xfrm>
            <a:off x="8688875" y="7016768"/>
            <a:ext cx="65366" cy="0"/>
          </a:xfrm>
          <a:custGeom>
            <a:avLst/>
            <a:gdLst/>
            <a:ahLst/>
            <a:cxnLst/>
            <a:rect l="l" t="t" r="r" b="b"/>
            <a:pathLst>
              <a:path w="65366">
                <a:moveTo>
                  <a:pt x="0" y="0"/>
                </a:moveTo>
                <a:lnTo>
                  <a:pt x="65366" y="0"/>
                </a:lnTo>
              </a:path>
            </a:pathLst>
          </a:custGeom>
          <a:ln w="22090">
            <a:solidFill>
              <a:srgbClr val="FFFFFF"/>
            </a:solidFill>
          </a:ln>
        </p:spPr>
        <p:txBody>
          <a:bodyPr wrap="square" lIns="0" tIns="0" rIns="0" bIns="0" rtlCol="0">
            <a:noAutofit/>
          </a:bodyPr>
          <a:lstStyle/>
          <a:p>
            <a:endParaRPr/>
          </a:p>
        </p:txBody>
      </p:sp>
      <p:sp>
        <p:nvSpPr>
          <p:cNvPr id="55" name="bk object 55"/>
          <p:cNvSpPr/>
          <p:nvPr/>
        </p:nvSpPr>
        <p:spPr>
          <a:xfrm>
            <a:off x="9321916" y="7056047"/>
            <a:ext cx="64073" cy="0"/>
          </a:xfrm>
          <a:custGeom>
            <a:avLst/>
            <a:gdLst/>
            <a:ahLst/>
            <a:cxnLst/>
            <a:rect l="l" t="t" r="r" b="b"/>
            <a:pathLst>
              <a:path w="64073">
                <a:moveTo>
                  <a:pt x="0" y="0"/>
                </a:moveTo>
                <a:lnTo>
                  <a:pt x="64073" y="0"/>
                </a:lnTo>
              </a:path>
            </a:pathLst>
          </a:custGeom>
          <a:ln w="22109">
            <a:solidFill>
              <a:srgbClr val="FFFFFF"/>
            </a:solidFill>
          </a:ln>
        </p:spPr>
        <p:txBody>
          <a:bodyPr wrap="square" lIns="0" tIns="0" rIns="0" bIns="0" rtlCol="0">
            <a:noAutofit/>
          </a:bodyPr>
          <a:lstStyle/>
          <a:p>
            <a:endParaRPr/>
          </a:p>
        </p:txBody>
      </p:sp>
      <p:sp>
        <p:nvSpPr>
          <p:cNvPr id="56" name="bk object 56"/>
          <p:cNvSpPr/>
          <p:nvPr/>
        </p:nvSpPr>
        <p:spPr>
          <a:xfrm>
            <a:off x="9124638" y="7056047"/>
            <a:ext cx="64275" cy="0"/>
          </a:xfrm>
          <a:custGeom>
            <a:avLst/>
            <a:gdLst/>
            <a:ahLst/>
            <a:cxnLst/>
            <a:rect l="l" t="t" r="r" b="b"/>
            <a:pathLst>
              <a:path w="64275">
                <a:moveTo>
                  <a:pt x="0" y="0"/>
                </a:moveTo>
                <a:lnTo>
                  <a:pt x="64275" y="0"/>
                </a:lnTo>
              </a:path>
            </a:pathLst>
          </a:custGeom>
          <a:ln w="22109">
            <a:solidFill>
              <a:srgbClr val="FFFFFF"/>
            </a:solidFill>
          </a:ln>
        </p:spPr>
        <p:txBody>
          <a:bodyPr wrap="square" lIns="0" tIns="0" rIns="0" bIns="0" rtlCol="0">
            <a:noAutofit/>
          </a:bodyPr>
          <a:lstStyle/>
          <a:p>
            <a:endParaRPr/>
          </a:p>
        </p:txBody>
      </p:sp>
      <p:sp>
        <p:nvSpPr>
          <p:cNvPr id="57" name="bk object 57"/>
          <p:cNvSpPr/>
          <p:nvPr/>
        </p:nvSpPr>
        <p:spPr>
          <a:xfrm>
            <a:off x="9216613" y="7045622"/>
            <a:ext cx="77595" cy="20926"/>
          </a:xfrm>
          <a:custGeom>
            <a:avLst/>
            <a:gdLst/>
            <a:ahLst/>
            <a:cxnLst/>
            <a:rect l="l" t="t" r="r" b="b"/>
            <a:pathLst>
              <a:path w="77595" h="20926">
                <a:moveTo>
                  <a:pt x="69575" y="20926"/>
                </a:moveTo>
                <a:lnTo>
                  <a:pt x="7959" y="20839"/>
                </a:lnTo>
                <a:lnTo>
                  <a:pt x="0" y="0"/>
                </a:lnTo>
                <a:lnTo>
                  <a:pt x="77595" y="0"/>
                </a:lnTo>
                <a:lnTo>
                  <a:pt x="69575" y="20926"/>
                </a:lnTo>
                <a:close/>
              </a:path>
            </a:pathLst>
          </a:custGeom>
          <a:solidFill>
            <a:srgbClr val="FFFFFF"/>
          </a:solidFill>
        </p:spPr>
        <p:txBody>
          <a:bodyPr wrap="square" lIns="0" tIns="0" rIns="0" bIns="0" rtlCol="0">
            <a:noAutofit/>
          </a:bodyPr>
          <a:lstStyle/>
          <a:p>
            <a:endParaRPr/>
          </a:p>
        </p:txBody>
      </p:sp>
      <p:sp>
        <p:nvSpPr>
          <p:cNvPr id="58" name="bk object 58"/>
          <p:cNvSpPr/>
          <p:nvPr/>
        </p:nvSpPr>
        <p:spPr>
          <a:xfrm>
            <a:off x="8862512" y="7056051"/>
            <a:ext cx="66336" cy="0"/>
          </a:xfrm>
          <a:custGeom>
            <a:avLst/>
            <a:gdLst/>
            <a:ahLst/>
            <a:cxnLst/>
            <a:rect l="l" t="t" r="r" b="b"/>
            <a:pathLst>
              <a:path w="66336">
                <a:moveTo>
                  <a:pt x="0" y="0"/>
                </a:moveTo>
                <a:lnTo>
                  <a:pt x="66336" y="0"/>
                </a:lnTo>
              </a:path>
            </a:pathLst>
          </a:custGeom>
          <a:ln w="22121">
            <a:solidFill>
              <a:srgbClr val="FFFFFF"/>
            </a:solidFill>
          </a:ln>
        </p:spPr>
        <p:txBody>
          <a:bodyPr wrap="square" lIns="0" tIns="0" rIns="0" bIns="0" rtlCol="0">
            <a:noAutofit/>
          </a:bodyPr>
          <a:lstStyle/>
          <a:p>
            <a:endParaRPr/>
          </a:p>
        </p:txBody>
      </p:sp>
      <p:sp>
        <p:nvSpPr>
          <p:cNvPr id="59" name="bk object 59"/>
          <p:cNvSpPr/>
          <p:nvPr/>
        </p:nvSpPr>
        <p:spPr>
          <a:xfrm>
            <a:off x="8994538" y="7045623"/>
            <a:ext cx="70282" cy="20926"/>
          </a:xfrm>
          <a:custGeom>
            <a:avLst/>
            <a:gdLst/>
            <a:ahLst/>
            <a:cxnLst/>
            <a:rect l="l" t="t" r="r" b="b"/>
            <a:pathLst>
              <a:path w="70282" h="20926">
                <a:moveTo>
                  <a:pt x="70282" y="20926"/>
                </a:moveTo>
                <a:lnTo>
                  <a:pt x="0" y="20926"/>
                </a:lnTo>
                <a:lnTo>
                  <a:pt x="0" y="0"/>
                </a:lnTo>
                <a:lnTo>
                  <a:pt x="66114" y="0"/>
                </a:lnTo>
                <a:lnTo>
                  <a:pt x="69319" y="6285"/>
                </a:lnTo>
                <a:lnTo>
                  <a:pt x="69649" y="13756"/>
                </a:lnTo>
                <a:lnTo>
                  <a:pt x="70282" y="20926"/>
                </a:lnTo>
                <a:close/>
              </a:path>
            </a:pathLst>
          </a:custGeom>
          <a:solidFill>
            <a:srgbClr val="FFFFFF"/>
          </a:solidFill>
        </p:spPr>
        <p:txBody>
          <a:bodyPr wrap="square" lIns="0" tIns="0" rIns="0" bIns="0" rtlCol="0">
            <a:noAutofit/>
          </a:bodyPr>
          <a:lstStyle/>
          <a:p>
            <a:endParaRPr/>
          </a:p>
        </p:txBody>
      </p:sp>
      <p:sp>
        <p:nvSpPr>
          <p:cNvPr id="60" name="bk object 60"/>
          <p:cNvSpPr/>
          <p:nvPr/>
        </p:nvSpPr>
        <p:spPr>
          <a:xfrm>
            <a:off x="8688875" y="7056047"/>
            <a:ext cx="65366" cy="0"/>
          </a:xfrm>
          <a:custGeom>
            <a:avLst/>
            <a:gdLst/>
            <a:ahLst/>
            <a:cxnLst/>
            <a:rect l="l" t="t" r="r" b="b"/>
            <a:pathLst>
              <a:path w="65366">
                <a:moveTo>
                  <a:pt x="0" y="0"/>
                </a:moveTo>
                <a:lnTo>
                  <a:pt x="65366" y="0"/>
                </a:lnTo>
              </a:path>
            </a:pathLst>
          </a:custGeom>
          <a:ln w="22109">
            <a:solidFill>
              <a:srgbClr val="FFFFFF"/>
            </a:solidFill>
          </a:ln>
        </p:spPr>
        <p:txBody>
          <a:bodyPr wrap="square" lIns="0" tIns="0" rIns="0" bIns="0" rtlCol="0">
            <a:noAutofit/>
          </a:bodyPr>
          <a:lstStyle/>
          <a:p>
            <a:endParaRPr/>
          </a:p>
        </p:txBody>
      </p:sp>
      <p:sp>
        <p:nvSpPr>
          <p:cNvPr id="61" name="bk object 61"/>
          <p:cNvSpPr/>
          <p:nvPr/>
        </p:nvSpPr>
        <p:spPr>
          <a:xfrm>
            <a:off x="9321916" y="7094513"/>
            <a:ext cx="107184" cy="0"/>
          </a:xfrm>
          <a:custGeom>
            <a:avLst/>
            <a:gdLst/>
            <a:ahLst/>
            <a:cxnLst/>
            <a:rect l="l" t="t" r="r" b="b"/>
            <a:pathLst>
              <a:path w="107184">
                <a:moveTo>
                  <a:pt x="0" y="0"/>
                </a:moveTo>
                <a:lnTo>
                  <a:pt x="107184" y="0"/>
                </a:lnTo>
              </a:path>
            </a:pathLst>
          </a:custGeom>
          <a:ln w="22109">
            <a:solidFill>
              <a:srgbClr val="FFFFFF"/>
            </a:solidFill>
          </a:ln>
        </p:spPr>
        <p:txBody>
          <a:bodyPr wrap="square" lIns="0" tIns="0" rIns="0" bIns="0" rtlCol="0">
            <a:noAutofit/>
          </a:bodyPr>
          <a:lstStyle/>
          <a:p>
            <a:endParaRPr/>
          </a:p>
        </p:txBody>
      </p:sp>
      <p:sp>
        <p:nvSpPr>
          <p:cNvPr id="62" name="bk object 62"/>
          <p:cNvSpPr/>
          <p:nvPr/>
        </p:nvSpPr>
        <p:spPr>
          <a:xfrm>
            <a:off x="9081729" y="7094510"/>
            <a:ext cx="107177" cy="0"/>
          </a:xfrm>
          <a:custGeom>
            <a:avLst/>
            <a:gdLst/>
            <a:ahLst/>
            <a:cxnLst/>
            <a:rect l="l" t="t" r="r" b="b"/>
            <a:pathLst>
              <a:path w="107177">
                <a:moveTo>
                  <a:pt x="0" y="0"/>
                </a:moveTo>
                <a:lnTo>
                  <a:pt x="107177" y="0"/>
                </a:lnTo>
              </a:path>
            </a:pathLst>
          </a:custGeom>
          <a:ln w="22090">
            <a:solidFill>
              <a:srgbClr val="FFFFFF"/>
            </a:solidFill>
          </a:ln>
        </p:spPr>
        <p:txBody>
          <a:bodyPr wrap="square" lIns="0" tIns="0" rIns="0" bIns="0" rtlCol="0">
            <a:noAutofit/>
          </a:bodyPr>
          <a:lstStyle/>
          <a:p>
            <a:endParaRPr/>
          </a:p>
        </p:txBody>
      </p:sp>
      <p:sp>
        <p:nvSpPr>
          <p:cNvPr id="63" name="bk object 63"/>
          <p:cNvSpPr/>
          <p:nvPr/>
        </p:nvSpPr>
        <p:spPr>
          <a:xfrm>
            <a:off x="9231186" y="7084104"/>
            <a:ext cx="48134" cy="20807"/>
          </a:xfrm>
          <a:custGeom>
            <a:avLst/>
            <a:gdLst/>
            <a:ahLst/>
            <a:cxnLst/>
            <a:rect l="l" t="t" r="r" b="b"/>
            <a:pathLst>
              <a:path w="48134" h="20807">
                <a:moveTo>
                  <a:pt x="40565" y="20807"/>
                </a:moveTo>
                <a:lnTo>
                  <a:pt x="7851" y="20807"/>
                </a:lnTo>
                <a:lnTo>
                  <a:pt x="0" y="0"/>
                </a:lnTo>
                <a:lnTo>
                  <a:pt x="48134" y="0"/>
                </a:lnTo>
                <a:lnTo>
                  <a:pt x="40565" y="20807"/>
                </a:lnTo>
                <a:close/>
              </a:path>
            </a:pathLst>
          </a:custGeom>
          <a:solidFill>
            <a:srgbClr val="FFFFFF"/>
          </a:solidFill>
        </p:spPr>
        <p:txBody>
          <a:bodyPr wrap="square" lIns="0" tIns="0" rIns="0" bIns="0" rtlCol="0">
            <a:noAutofit/>
          </a:bodyPr>
          <a:lstStyle/>
          <a:p>
            <a:endParaRPr/>
          </a:p>
        </p:txBody>
      </p:sp>
      <p:sp>
        <p:nvSpPr>
          <p:cNvPr id="64" name="bk object 64"/>
          <p:cNvSpPr/>
          <p:nvPr/>
        </p:nvSpPr>
        <p:spPr>
          <a:xfrm>
            <a:off x="8646301" y="7094501"/>
            <a:ext cx="152235" cy="0"/>
          </a:xfrm>
          <a:custGeom>
            <a:avLst/>
            <a:gdLst/>
            <a:ahLst/>
            <a:cxnLst/>
            <a:rect l="l" t="t" r="r" b="b"/>
            <a:pathLst>
              <a:path w="152235">
                <a:moveTo>
                  <a:pt x="0" y="0"/>
                </a:moveTo>
                <a:lnTo>
                  <a:pt x="152235" y="0"/>
                </a:lnTo>
              </a:path>
            </a:pathLst>
          </a:custGeom>
          <a:ln w="22083">
            <a:solidFill>
              <a:srgbClr val="FFFFFF"/>
            </a:solidFill>
          </a:ln>
        </p:spPr>
        <p:txBody>
          <a:bodyPr wrap="square" lIns="0" tIns="0" rIns="0" bIns="0" rtlCol="0">
            <a:noAutofit/>
          </a:bodyPr>
          <a:lstStyle/>
          <a:p>
            <a:endParaRPr/>
          </a:p>
        </p:txBody>
      </p:sp>
      <p:sp>
        <p:nvSpPr>
          <p:cNvPr id="65" name="bk object 65"/>
          <p:cNvSpPr/>
          <p:nvPr/>
        </p:nvSpPr>
        <p:spPr>
          <a:xfrm>
            <a:off x="8818426" y="7084094"/>
            <a:ext cx="243608" cy="20839"/>
          </a:xfrm>
          <a:custGeom>
            <a:avLst/>
            <a:gdLst/>
            <a:ahLst/>
            <a:cxnLst/>
            <a:rect l="l" t="t" r="r" b="b"/>
            <a:pathLst>
              <a:path w="243608" h="20839">
                <a:moveTo>
                  <a:pt x="235150" y="20839"/>
                </a:moveTo>
                <a:lnTo>
                  <a:pt x="0" y="20813"/>
                </a:lnTo>
                <a:lnTo>
                  <a:pt x="0" y="0"/>
                </a:lnTo>
                <a:lnTo>
                  <a:pt x="243608" y="0"/>
                </a:lnTo>
                <a:lnTo>
                  <a:pt x="242005" y="6875"/>
                </a:lnTo>
                <a:lnTo>
                  <a:pt x="240530" y="15243"/>
                </a:lnTo>
                <a:lnTo>
                  <a:pt x="235150" y="20839"/>
                </a:lnTo>
                <a:close/>
              </a:path>
            </a:pathLst>
          </a:custGeom>
          <a:solidFill>
            <a:srgbClr val="FFFFFF"/>
          </a:solidFill>
        </p:spPr>
        <p:txBody>
          <a:bodyPr wrap="square" lIns="0" tIns="0" rIns="0" bIns="0" rtlCol="0">
            <a:noAutofit/>
          </a:bodyPr>
          <a:lstStyle/>
          <a:p>
            <a:endParaRPr/>
          </a:p>
        </p:txBody>
      </p:sp>
      <p:sp>
        <p:nvSpPr>
          <p:cNvPr id="66" name="bk object 66"/>
          <p:cNvSpPr/>
          <p:nvPr/>
        </p:nvSpPr>
        <p:spPr>
          <a:xfrm>
            <a:off x="9246263" y="7123369"/>
            <a:ext cx="18504" cy="20876"/>
          </a:xfrm>
          <a:custGeom>
            <a:avLst/>
            <a:gdLst/>
            <a:ahLst/>
            <a:cxnLst/>
            <a:rect l="l" t="t" r="r" b="b"/>
            <a:pathLst>
              <a:path w="18504" h="20876">
                <a:moveTo>
                  <a:pt x="10673" y="20876"/>
                </a:moveTo>
                <a:lnTo>
                  <a:pt x="7649" y="20876"/>
                </a:lnTo>
                <a:lnTo>
                  <a:pt x="0" y="0"/>
                </a:lnTo>
                <a:lnTo>
                  <a:pt x="18504" y="0"/>
                </a:lnTo>
                <a:lnTo>
                  <a:pt x="10673" y="20876"/>
                </a:lnTo>
                <a:close/>
              </a:path>
            </a:pathLst>
          </a:custGeom>
          <a:solidFill>
            <a:srgbClr val="FFFFFF"/>
          </a:solidFill>
        </p:spPr>
        <p:txBody>
          <a:bodyPr wrap="square" lIns="0" tIns="0" rIns="0" bIns="0" rtlCol="0">
            <a:noAutofit/>
          </a:bodyPr>
          <a:lstStyle/>
          <a:p>
            <a:endParaRPr/>
          </a:p>
        </p:txBody>
      </p:sp>
      <p:sp>
        <p:nvSpPr>
          <p:cNvPr id="67" name="bk object 67"/>
          <p:cNvSpPr/>
          <p:nvPr/>
        </p:nvSpPr>
        <p:spPr>
          <a:xfrm>
            <a:off x="9321916" y="7133830"/>
            <a:ext cx="107184" cy="0"/>
          </a:xfrm>
          <a:custGeom>
            <a:avLst/>
            <a:gdLst/>
            <a:ahLst/>
            <a:cxnLst/>
            <a:rect l="l" t="t" r="r" b="b"/>
            <a:pathLst>
              <a:path w="107184">
                <a:moveTo>
                  <a:pt x="0" y="0"/>
                </a:moveTo>
                <a:lnTo>
                  <a:pt x="107184" y="0"/>
                </a:lnTo>
              </a:path>
            </a:pathLst>
          </a:custGeom>
          <a:ln w="22190">
            <a:solidFill>
              <a:srgbClr val="FFFFFF"/>
            </a:solidFill>
          </a:ln>
        </p:spPr>
        <p:txBody>
          <a:bodyPr wrap="square" lIns="0" tIns="0" rIns="0" bIns="0" rtlCol="0">
            <a:noAutofit/>
          </a:bodyPr>
          <a:lstStyle/>
          <a:p>
            <a:endParaRPr/>
          </a:p>
        </p:txBody>
      </p:sp>
      <p:sp>
        <p:nvSpPr>
          <p:cNvPr id="68" name="bk object 68"/>
          <p:cNvSpPr/>
          <p:nvPr/>
        </p:nvSpPr>
        <p:spPr>
          <a:xfrm>
            <a:off x="8818401" y="7123387"/>
            <a:ext cx="220536" cy="20914"/>
          </a:xfrm>
          <a:custGeom>
            <a:avLst/>
            <a:gdLst/>
            <a:ahLst/>
            <a:cxnLst/>
            <a:rect l="l" t="t" r="r" b="b"/>
            <a:pathLst>
              <a:path w="220536" h="20914">
                <a:moveTo>
                  <a:pt x="0" y="20914"/>
                </a:moveTo>
                <a:lnTo>
                  <a:pt x="0" y="0"/>
                </a:lnTo>
                <a:lnTo>
                  <a:pt x="220536" y="37"/>
                </a:lnTo>
                <a:lnTo>
                  <a:pt x="174201" y="20306"/>
                </a:lnTo>
                <a:lnTo>
                  <a:pt x="0" y="20914"/>
                </a:lnTo>
                <a:close/>
              </a:path>
            </a:pathLst>
          </a:custGeom>
          <a:solidFill>
            <a:srgbClr val="FFFFFF"/>
          </a:solidFill>
        </p:spPr>
        <p:txBody>
          <a:bodyPr wrap="square" lIns="0" tIns="0" rIns="0" bIns="0" rtlCol="0">
            <a:noAutofit/>
          </a:bodyPr>
          <a:lstStyle/>
          <a:p>
            <a:endParaRPr/>
          </a:p>
        </p:txBody>
      </p:sp>
      <p:sp>
        <p:nvSpPr>
          <p:cNvPr id="69" name="bk object 69"/>
          <p:cNvSpPr/>
          <p:nvPr/>
        </p:nvSpPr>
        <p:spPr>
          <a:xfrm>
            <a:off x="9081729" y="7133830"/>
            <a:ext cx="107177" cy="0"/>
          </a:xfrm>
          <a:custGeom>
            <a:avLst/>
            <a:gdLst/>
            <a:ahLst/>
            <a:cxnLst/>
            <a:rect l="l" t="t" r="r" b="b"/>
            <a:pathLst>
              <a:path w="107177">
                <a:moveTo>
                  <a:pt x="0" y="0"/>
                </a:moveTo>
                <a:lnTo>
                  <a:pt x="107177" y="0"/>
                </a:lnTo>
              </a:path>
            </a:pathLst>
          </a:custGeom>
          <a:ln w="22190">
            <a:solidFill>
              <a:srgbClr val="FFFFFF"/>
            </a:solidFill>
          </a:ln>
        </p:spPr>
        <p:txBody>
          <a:bodyPr wrap="square" lIns="0" tIns="0" rIns="0" bIns="0" rtlCol="0">
            <a:noAutofit/>
          </a:bodyPr>
          <a:lstStyle/>
          <a:p>
            <a:endParaRPr/>
          </a:p>
        </p:txBody>
      </p:sp>
      <p:sp>
        <p:nvSpPr>
          <p:cNvPr id="70" name="bk object 70"/>
          <p:cNvSpPr/>
          <p:nvPr/>
        </p:nvSpPr>
        <p:spPr>
          <a:xfrm>
            <a:off x="8646304" y="7133835"/>
            <a:ext cx="152235" cy="0"/>
          </a:xfrm>
          <a:custGeom>
            <a:avLst/>
            <a:gdLst/>
            <a:ahLst/>
            <a:cxnLst/>
            <a:rect l="l" t="t" r="r" b="b"/>
            <a:pathLst>
              <a:path w="152235">
                <a:moveTo>
                  <a:pt x="0" y="0"/>
                </a:moveTo>
                <a:lnTo>
                  <a:pt x="152235" y="0"/>
                </a:lnTo>
              </a:path>
            </a:pathLst>
          </a:custGeom>
          <a:ln w="22215">
            <a:solidFill>
              <a:srgbClr val="FFFFFF"/>
            </a:solidFill>
          </a:ln>
        </p:spPr>
        <p:txBody>
          <a:bodyPr wrap="square" lIns="0" tIns="0" rIns="0" bIns="0" rtlCol="0">
            <a:noAutofit/>
          </a:bodyPr>
          <a:lstStyle/>
          <a:p>
            <a:endParaRPr/>
          </a:p>
        </p:txBody>
      </p:sp>
      <p:sp>
        <p:nvSpPr>
          <p:cNvPr id="2" name="Holder 2"/>
          <p:cNvSpPr>
            <a:spLocks noGrp="1"/>
          </p:cNvSpPr>
          <p:nvPr>
            <p:ph type="title"/>
          </p:nvPr>
        </p:nvSpPr>
        <p:spPr/>
        <p:txBody>
          <a:bodyPr lIns="0" tIns="0" rIns="0" bIns="0"/>
          <a:lstStyle/>
          <a:p>
            <a:endParaRPr/>
          </a:p>
        </p:txBody>
      </p:sp>
      <p:sp>
        <p:nvSpPr>
          <p:cNvPr id="3" name="Holder 3"/>
          <p:cNvSpPr>
            <a:spLocks noGrp="1"/>
          </p:cNvSpPr>
          <p:nvPr>
            <p:ph type="ftr" sz="quarter" idx="5"/>
          </p:nvPr>
        </p:nvSpPr>
        <p:spPr/>
        <p:txBody>
          <a:bodyPr lIns="0" tIns="0" rIns="0" bIns="0"/>
          <a:lstStyle/>
          <a:p>
            <a:pPr marL="12700">
              <a:lnSpc>
                <a:spcPct val="100000"/>
              </a:lnSpc>
            </a:pPr>
            <a:r>
              <a:rPr sz="800" spc="-15" dirty="0" smtClean="0">
                <a:latin typeface="Arial"/>
                <a:cs typeface="Arial"/>
              </a:rPr>
              <a:t>Se</a:t>
            </a:r>
            <a:r>
              <a:rPr sz="800" spc="-25" dirty="0" smtClean="0">
                <a:latin typeface="Arial"/>
                <a:cs typeface="Arial"/>
              </a:rPr>
              <a:t>p</a:t>
            </a:r>
            <a:r>
              <a:rPr sz="800" spc="-15" dirty="0" smtClean="0">
                <a:latin typeface="Arial"/>
                <a:cs typeface="Arial"/>
              </a:rPr>
              <a:t>t</a:t>
            </a:r>
            <a:r>
              <a:rPr sz="800" spc="-5" dirty="0" smtClean="0">
                <a:latin typeface="Arial"/>
                <a:cs typeface="Arial"/>
              </a:rPr>
              <a:t>ember</a:t>
            </a:r>
            <a:r>
              <a:rPr sz="800" spc="-35" dirty="0" smtClean="0">
                <a:latin typeface="Arial"/>
                <a:cs typeface="Arial"/>
              </a:rPr>
              <a:t> </a:t>
            </a:r>
            <a:r>
              <a:rPr sz="800" spc="-125" dirty="0" smtClean="0">
                <a:latin typeface="Arial"/>
                <a:cs typeface="Arial"/>
              </a:rPr>
              <a:t>1</a:t>
            </a:r>
            <a:r>
              <a:rPr sz="800" spc="-30" dirty="0" smtClean="0">
                <a:latin typeface="Arial"/>
                <a:cs typeface="Arial"/>
              </a:rPr>
              <a:t>5,</a:t>
            </a:r>
            <a:r>
              <a:rPr sz="800" spc="-35" dirty="0" smtClean="0">
                <a:latin typeface="Arial"/>
                <a:cs typeface="Arial"/>
              </a:rPr>
              <a:t> </a:t>
            </a:r>
            <a:r>
              <a:rPr sz="800" spc="-15" dirty="0" smtClean="0">
                <a:latin typeface="Arial"/>
                <a:cs typeface="Arial"/>
              </a:rPr>
              <a:t>2</a:t>
            </a:r>
            <a:r>
              <a:rPr sz="800" spc="-10" dirty="0" smtClean="0">
                <a:latin typeface="Arial"/>
                <a:cs typeface="Arial"/>
              </a:rPr>
              <a:t>0</a:t>
            </a:r>
            <a:r>
              <a:rPr sz="800" spc="-55" dirty="0" smtClean="0">
                <a:latin typeface="Arial"/>
                <a:cs typeface="Arial"/>
              </a:rPr>
              <a:t>16</a:t>
            </a:r>
            <a:endParaRPr sz="800">
              <a:latin typeface="Arial"/>
              <a:cs typeface="Arial"/>
            </a:endParaRPr>
          </a:p>
        </p:txBody>
      </p:sp>
      <p:sp>
        <p:nvSpPr>
          <p:cNvPr id="4" name="Holder 4"/>
          <p:cNvSpPr>
            <a:spLocks noGrp="1"/>
          </p:cNvSpPr>
          <p:nvPr>
            <p:ph type="dt" sz="half" idx="6"/>
          </p:nvPr>
        </p:nvSpPr>
        <p:spPr/>
        <p:txBody>
          <a:bodyPr lIns="0" tIns="0" rIns="0" bIns="0"/>
          <a:lstStyle/>
          <a:p>
            <a:pPr marL="12700">
              <a:lnSpc>
                <a:spcPct val="100000"/>
              </a:lnSpc>
            </a:pPr>
            <a:r>
              <a:rPr sz="1000" spc="-15" dirty="0" smtClean="0">
                <a:latin typeface="Arial"/>
                <a:cs typeface="Arial"/>
              </a:rPr>
              <a:t>C</a:t>
            </a:r>
            <a:r>
              <a:rPr sz="1000" spc="-10" dirty="0" smtClean="0">
                <a:latin typeface="Arial"/>
                <a:cs typeface="Arial"/>
              </a:rPr>
              <a:t>o</a:t>
            </a:r>
            <a:r>
              <a:rPr sz="1000" spc="-25" dirty="0" smtClean="0">
                <a:latin typeface="Arial"/>
                <a:cs typeface="Arial"/>
              </a:rPr>
              <a:t>n</a:t>
            </a:r>
            <a:r>
              <a:rPr sz="1000" spc="5" dirty="0" smtClean="0">
                <a:latin typeface="Arial"/>
                <a:cs typeface="Arial"/>
              </a:rPr>
              <a:t>t</a:t>
            </a:r>
            <a:r>
              <a:rPr sz="1000" spc="0" dirty="0" smtClean="0">
                <a:latin typeface="Arial"/>
                <a:cs typeface="Arial"/>
              </a:rPr>
              <a:t>act</a:t>
            </a:r>
            <a:endParaRPr sz="1000">
              <a:latin typeface="Arial"/>
              <a:cs typeface="Arial"/>
            </a:endParaRPr>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p>
            <a:pPr marL="12700">
              <a:lnSpc>
                <a:spcPct val="100000"/>
              </a:lnSpc>
            </a:pPr>
            <a:r>
              <a:rPr sz="800" spc="-15" dirty="0" smtClean="0">
                <a:latin typeface="Arial"/>
                <a:cs typeface="Arial"/>
              </a:rPr>
              <a:t>Se</a:t>
            </a:r>
            <a:r>
              <a:rPr sz="800" spc="-25" dirty="0" smtClean="0">
                <a:latin typeface="Arial"/>
                <a:cs typeface="Arial"/>
              </a:rPr>
              <a:t>p</a:t>
            </a:r>
            <a:r>
              <a:rPr sz="800" spc="-15" dirty="0" smtClean="0">
                <a:latin typeface="Arial"/>
                <a:cs typeface="Arial"/>
              </a:rPr>
              <a:t>t</a:t>
            </a:r>
            <a:r>
              <a:rPr sz="800" spc="-5" dirty="0" smtClean="0">
                <a:latin typeface="Arial"/>
                <a:cs typeface="Arial"/>
              </a:rPr>
              <a:t>ember</a:t>
            </a:r>
            <a:r>
              <a:rPr sz="800" spc="-35" dirty="0" smtClean="0">
                <a:latin typeface="Arial"/>
                <a:cs typeface="Arial"/>
              </a:rPr>
              <a:t> </a:t>
            </a:r>
            <a:r>
              <a:rPr sz="800" spc="-125" dirty="0" smtClean="0">
                <a:latin typeface="Arial"/>
                <a:cs typeface="Arial"/>
              </a:rPr>
              <a:t>1</a:t>
            </a:r>
            <a:r>
              <a:rPr sz="800" spc="-30" dirty="0" smtClean="0">
                <a:latin typeface="Arial"/>
                <a:cs typeface="Arial"/>
              </a:rPr>
              <a:t>5,</a:t>
            </a:r>
            <a:r>
              <a:rPr sz="800" spc="-35" dirty="0" smtClean="0">
                <a:latin typeface="Arial"/>
                <a:cs typeface="Arial"/>
              </a:rPr>
              <a:t> </a:t>
            </a:r>
            <a:r>
              <a:rPr sz="800" spc="-15" dirty="0" smtClean="0">
                <a:latin typeface="Arial"/>
                <a:cs typeface="Arial"/>
              </a:rPr>
              <a:t>2</a:t>
            </a:r>
            <a:r>
              <a:rPr sz="800" spc="-10" dirty="0" smtClean="0">
                <a:latin typeface="Arial"/>
                <a:cs typeface="Arial"/>
              </a:rPr>
              <a:t>0</a:t>
            </a:r>
            <a:r>
              <a:rPr sz="800" spc="-55" dirty="0" smtClean="0">
                <a:latin typeface="Arial"/>
                <a:cs typeface="Arial"/>
              </a:rPr>
              <a:t>16</a:t>
            </a:r>
            <a:endParaRPr sz="800">
              <a:latin typeface="Arial"/>
              <a:cs typeface="Arial"/>
            </a:endParaRPr>
          </a:p>
        </p:txBody>
      </p:sp>
      <p:sp>
        <p:nvSpPr>
          <p:cNvPr id="3" name="Holder 3"/>
          <p:cNvSpPr>
            <a:spLocks noGrp="1"/>
          </p:cNvSpPr>
          <p:nvPr>
            <p:ph type="dt" sz="half" idx="6"/>
          </p:nvPr>
        </p:nvSpPr>
        <p:spPr/>
        <p:txBody>
          <a:bodyPr lIns="0" tIns="0" rIns="0" bIns="0"/>
          <a:lstStyle/>
          <a:p>
            <a:pPr marL="12700">
              <a:lnSpc>
                <a:spcPct val="100000"/>
              </a:lnSpc>
            </a:pPr>
            <a:r>
              <a:rPr sz="1000" spc="-15" dirty="0" smtClean="0">
                <a:latin typeface="Arial"/>
                <a:cs typeface="Arial"/>
              </a:rPr>
              <a:t>C</a:t>
            </a:r>
            <a:r>
              <a:rPr sz="1000" spc="-10" dirty="0" smtClean="0">
                <a:latin typeface="Arial"/>
                <a:cs typeface="Arial"/>
              </a:rPr>
              <a:t>o</a:t>
            </a:r>
            <a:r>
              <a:rPr sz="1000" spc="-25" dirty="0" smtClean="0">
                <a:latin typeface="Arial"/>
                <a:cs typeface="Arial"/>
              </a:rPr>
              <a:t>n</a:t>
            </a:r>
            <a:r>
              <a:rPr sz="1000" spc="5" dirty="0" smtClean="0">
                <a:latin typeface="Arial"/>
                <a:cs typeface="Arial"/>
              </a:rPr>
              <a:t>t</a:t>
            </a:r>
            <a:r>
              <a:rPr sz="1000" spc="0" dirty="0" smtClean="0">
                <a:latin typeface="Arial"/>
                <a:cs typeface="Arial"/>
              </a:rPr>
              <a:t>act</a:t>
            </a:r>
            <a:endParaRPr sz="1000">
              <a:latin typeface="Arial"/>
              <a:cs typeface="Arial"/>
            </a:endParaRPr>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1097280"/>
            <a:ext cx="10058400" cy="201167"/>
          </a:xfrm>
          <a:custGeom>
            <a:avLst/>
            <a:gdLst/>
            <a:ahLst/>
            <a:cxnLst/>
            <a:rect l="l" t="t" r="r" b="b"/>
            <a:pathLst>
              <a:path w="10058400" h="201167">
                <a:moveTo>
                  <a:pt x="0" y="201167"/>
                </a:moveTo>
                <a:lnTo>
                  <a:pt x="10058400" y="201167"/>
                </a:lnTo>
                <a:lnTo>
                  <a:pt x="10058400" y="0"/>
                </a:lnTo>
                <a:lnTo>
                  <a:pt x="0" y="0"/>
                </a:lnTo>
                <a:lnTo>
                  <a:pt x="0" y="201167"/>
                </a:lnTo>
                <a:close/>
              </a:path>
            </a:pathLst>
          </a:custGeom>
          <a:solidFill>
            <a:srgbClr val="8CD211"/>
          </a:solidFill>
        </p:spPr>
        <p:txBody>
          <a:bodyPr wrap="square" lIns="0" tIns="0" rIns="0" bIns="0" rtlCol="0">
            <a:noAutofit/>
          </a:bodyPr>
          <a:lstStyle/>
          <a:p>
            <a:endParaRPr/>
          </a:p>
        </p:txBody>
      </p:sp>
      <p:sp>
        <p:nvSpPr>
          <p:cNvPr id="2" name="Holder 2"/>
          <p:cNvSpPr>
            <a:spLocks noGrp="1"/>
          </p:cNvSpPr>
          <p:nvPr>
            <p:ph type="title"/>
          </p:nvPr>
        </p:nvSpPr>
        <p:spPr>
          <a:xfrm>
            <a:off x="589280" y="1765550"/>
            <a:ext cx="8879839" cy="462388"/>
          </a:xfrm>
          <a:prstGeom prst="rect">
            <a:avLst/>
          </a:prstGeom>
        </p:spPr>
        <p:txBody>
          <a:bodyPr wrap="square" lIns="0" tIns="0" rIns="0" bIns="0">
            <a:noAutofit/>
          </a:bodyPr>
          <a:lstStyle/>
          <a:p>
            <a:endParaRPr/>
          </a:p>
        </p:txBody>
      </p:sp>
      <p:sp>
        <p:nvSpPr>
          <p:cNvPr id="3" name="Holder 3"/>
          <p:cNvSpPr>
            <a:spLocks noGrp="1"/>
          </p:cNvSpPr>
          <p:nvPr>
            <p:ph type="body" idx="1"/>
          </p:nvPr>
        </p:nvSpPr>
        <p:spPr>
          <a:xfrm>
            <a:off x="502920" y="1787652"/>
            <a:ext cx="9052559" cy="5129784"/>
          </a:xfrm>
          <a:prstGeom prst="rect">
            <a:avLst/>
          </a:prstGeom>
        </p:spPr>
        <p:txBody>
          <a:bodyPr wrap="square" lIns="0" tIns="0" rIns="0" bIns="0">
            <a:noAutofit/>
          </a:bodyPr>
          <a:lstStyle/>
          <a:p>
            <a:endParaRPr/>
          </a:p>
        </p:txBody>
      </p:sp>
      <p:sp>
        <p:nvSpPr>
          <p:cNvPr id="4" name="Holder 4"/>
          <p:cNvSpPr>
            <a:spLocks noGrp="1"/>
          </p:cNvSpPr>
          <p:nvPr>
            <p:ph type="ftr" sz="quarter" idx="5"/>
          </p:nvPr>
        </p:nvSpPr>
        <p:spPr>
          <a:xfrm>
            <a:off x="444500" y="7546440"/>
            <a:ext cx="893663" cy="132710"/>
          </a:xfrm>
          <a:prstGeom prst="rect">
            <a:avLst/>
          </a:prstGeom>
        </p:spPr>
        <p:txBody>
          <a:bodyPr wrap="square" lIns="0" tIns="0" rIns="0" bIns="0">
            <a:noAutofit/>
          </a:bodyPr>
          <a:lstStyle/>
          <a:p>
            <a:pPr marL="12700">
              <a:lnSpc>
                <a:spcPct val="100000"/>
              </a:lnSpc>
            </a:pPr>
            <a:r>
              <a:rPr sz="800" spc="-15" dirty="0" smtClean="0">
                <a:latin typeface="Arial"/>
                <a:cs typeface="Arial"/>
              </a:rPr>
              <a:t>Se</a:t>
            </a:r>
            <a:r>
              <a:rPr sz="800" spc="-25" dirty="0" smtClean="0">
                <a:latin typeface="Arial"/>
                <a:cs typeface="Arial"/>
              </a:rPr>
              <a:t>p</a:t>
            </a:r>
            <a:r>
              <a:rPr sz="800" spc="-15" dirty="0" smtClean="0">
                <a:latin typeface="Arial"/>
                <a:cs typeface="Arial"/>
              </a:rPr>
              <a:t>t</a:t>
            </a:r>
            <a:r>
              <a:rPr sz="800" spc="-5" dirty="0" smtClean="0">
                <a:latin typeface="Arial"/>
                <a:cs typeface="Arial"/>
              </a:rPr>
              <a:t>ember</a:t>
            </a:r>
            <a:r>
              <a:rPr sz="800" spc="-35" dirty="0" smtClean="0">
                <a:latin typeface="Arial"/>
                <a:cs typeface="Arial"/>
              </a:rPr>
              <a:t> </a:t>
            </a:r>
            <a:r>
              <a:rPr sz="800" spc="-125" dirty="0" smtClean="0">
                <a:latin typeface="Arial"/>
                <a:cs typeface="Arial"/>
              </a:rPr>
              <a:t>1</a:t>
            </a:r>
            <a:r>
              <a:rPr sz="800" spc="-30" dirty="0" smtClean="0">
                <a:latin typeface="Arial"/>
                <a:cs typeface="Arial"/>
              </a:rPr>
              <a:t>5,</a:t>
            </a:r>
            <a:r>
              <a:rPr sz="800" spc="-35" dirty="0" smtClean="0">
                <a:latin typeface="Arial"/>
                <a:cs typeface="Arial"/>
              </a:rPr>
              <a:t> </a:t>
            </a:r>
            <a:r>
              <a:rPr sz="800" spc="-15" dirty="0" smtClean="0">
                <a:latin typeface="Arial"/>
                <a:cs typeface="Arial"/>
              </a:rPr>
              <a:t>2</a:t>
            </a:r>
            <a:r>
              <a:rPr sz="800" spc="-10" dirty="0" smtClean="0">
                <a:latin typeface="Arial"/>
                <a:cs typeface="Arial"/>
              </a:rPr>
              <a:t>0</a:t>
            </a:r>
            <a:r>
              <a:rPr sz="800" spc="-55" dirty="0" smtClean="0">
                <a:latin typeface="Arial"/>
                <a:cs typeface="Arial"/>
              </a:rPr>
              <a:t>16</a:t>
            </a:r>
            <a:endParaRPr sz="800">
              <a:latin typeface="Arial"/>
              <a:cs typeface="Arial"/>
            </a:endParaRPr>
          </a:p>
        </p:txBody>
      </p:sp>
      <p:sp>
        <p:nvSpPr>
          <p:cNvPr id="5" name="Holder 5"/>
          <p:cNvSpPr>
            <a:spLocks noGrp="1"/>
          </p:cNvSpPr>
          <p:nvPr>
            <p:ph type="dt" sz="half" idx="6"/>
          </p:nvPr>
        </p:nvSpPr>
        <p:spPr>
          <a:xfrm>
            <a:off x="9150604" y="7516621"/>
            <a:ext cx="463296" cy="162712"/>
          </a:xfrm>
          <a:prstGeom prst="rect">
            <a:avLst/>
          </a:prstGeom>
        </p:spPr>
        <p:txBody>
          <a:bodyPr wrap="square" lIns="0" tIns="0" rIns="0" bIns="0">
            <a:noAutofit/>
          </a:bodyPr>
          <a:lstStyle/>
          <a:p>
            <a:pPr marL="12700">
              <a:lnSpc>
                <a:spcPct val="100000"/>
              </a:lnSpc>
            </a:pPr>
            <a:r>
              <a:rPr sz="1000" spc="-15" dirty="0" smtClean="0">
                <a:latin typeface="Arial"/>
                <a:cs typeface="Arial"/>
              </a:rPr>
              <a:t>C</a:t>
            </a:r>
            <a:r>
              <a:rPr sz="1000" spc="-10" dirty="0" smtClean="0">
                <a:latin typeface="Arial"/>
                <a:cs typeface="Arial"/>
              </a:rPr>
              <a:t>o</a:t>
            </a:r>
            <a:r>
              <a:rPr sz="1000" spc="-25" dirty="0" smtClean="0">
                <a:latin typeface="Arial"/>
                <a:cs typeface="Arial"/>
              </a:rPr>
              <a:t>n</a:t>
            </a:r>
            <a:r>
              <a:rPr sz="1000" spc="5" dirty="0" smtClean="0">
                <a:latin typeface="Arial"/>
                <a:cs typeface="Arial"/>
              </a:rPr>
              <a:t>t</a:t>
            </a:r>
            <a:r>
              <a:rPr sz="1000" spc="0" dirty="0" smtClean="0">
                <a:latin typeface="Arial"/>
                <a:cs typeface="Arial"/>
              </a:rPr>
              <a:t>act</a:t>
            </a:r>
            <a:endParaRPr sz="1000">
              <a:latin typeface="Arial"/>
              <a:cs typeface="Arial"/>
            </a:endParaRPr>
          </a:p>
        </p:txBody>
      </p:sp>
      <p:sp>
        <p:nvSpPr>
          <p:cNvPr id="6" name="Holder 6"/>
          <p:cNvSpPr>
            <a:spLocks noGrp="1"/>
          </p:cNvSpPr>
          <p:nvPr>
            <p:ph type="sldNum" sz="quarter" idx="7"/>
          </p:nvPr>
        </p:nvSpPr>
        <p:spPr>
          <a:xfrm>
            <a:off x="7242048" y="7228332"/>
            <a:ext cx="2313432" cy="388620"/>
          </a:xfrm>
          <a:prstGeom prst="rect">
            <a:avLst/>
          </a:prstGeom>
        </p:spPr>
        <p:txBody>
          <a:bodyPr wrap="square" lIns="0" tIns="0" rIns="0" bIns="0">
            <a:no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hyperlink" Target="https://w3-connections.ibm.com/activities/service/html/mainpage#activitypage,91b29443-bb05-4a34-a840-2e23f3c2c186" TargetMode="External"/><Relationship Id="rId3" Type="http://schemas.openxmlformats.org/officeDocument/2006/relationships/hyperlink" Target="https://w3-connections.ibm.com/activities/service/html/mainpage#activitypage,9af21be9-7250-4918-8d24-9b11d456dcbb"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hyperlink" Target="http://eventvenuenyc.thefarmsoho.com/#nyc-event-main" TargetMode="External"/><Relationship Id="rId4" Type="http://schemas.openxmlformats.org/officeDocument/2006/relationships/image" Target="../media/image3.png"/><Relationship Id="rId1" Type="http://schemas.openxmlformats.org/officeDocument/2006/relationships/slideLayout" Target="../slideLayouts/slideLayout5.xml"/><Relationship Id="rId2"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emf"/><Relationship Id="rId5" Type="http://schemas.openxmlformats.org/officeDocument/2006/relationships/image" Target="../media/image6.emf"/><Relationship Id="rId6" Type="http://schemas.openxmlformats.org/officeDocument/2006/relationships/image" Target="../media/image7.emf"/><Relationship Id="rId7" Type="http://schemas.openxmlformats.org/officeDocument/2006/relationships/image" Target="../media/image8.emf"/><Relationship Id="rId8" Type="http://schemas.openxmlformats.org/officeDocument/2006/relationships/image" Target="../media/image9.emf"/><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12.png"/><Relationship Id="rId6" Type="http://schemas.openxmlformats.org/officeDocument/2006/relationships/image" Target="../media/image13.png"/><Relationship Id="rId7" Type="http://schemas.openxmlformats.org/officeDocument/2006/relationships/hyperlink" Target="https://w3-connections.ibm.com/activities/service/html/mainpage#activitypage,91b29443-bb05-4a34-a840-2e23f3c2c186" TargetMode="External"/><Relationship Id="rId8" Type="http://schemas.openxmlformats.org/officeDocument/2006/relationships/image" Target="../media/image14.png"/><Relationship Id="rId9" Type="http://schemas.openxmlformats.org/officeDocument/2006/relationships/image" Target="../media/image15.png"/><Relationship Id="rId10" Type="http://schemas.openxmlformats.org/officeDocument/2006/relationships/image" Target="../media/image16.png"/><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3" Type="http://schemas.openxmlformats.org/officeDocument/2006/relationships/hyperlink" Target="https://twitter.com/startuphealth" TargetMode="External"/><Relationship Id="rId4" Type="http://schemas.openxmlformats.org/officeDocument/2006/relationships/hyperlink" Target="https://twitter.com/JohnNosta" TargetMode="External"/><Relationship Id="rId5" Type="http://schemas.openxmlformats.org/officeDocument/2006/relationships/hyperlink" Target="https://twitter.com/HITpol" TargetMode="External"/><Relationship Id="rId6" Type="http://schemas.openxmlformats.org/officeDocument/2006/relationships/hyperlink" Target="https://twitter.com/ahier" TargetMode="External"/><Relationship Id="rId7" Type="http://schemas.openxmlformats.org/officeDocument/2006/relationships/hyperlink" Target="https://twitter.com/ibmwatsonhealth" TargetMode="External"/><Relationship Id="rId8" Type="http://schemas.openxmlformats.org/officeDocument/2006/relationships/hyperlink" Target="https://www.linkedin.com/company/ibmwatsonhealth" TargetMode="External"/><Relationship Id="rId9" Type="http://schemas.openxmlformats.org/officeDocument/2006/relationships/hyperlink" Target="mailto:kalyniuk@ca.ibm.com" TargetMode="External"/><Relationship Id="rId10" Type="http://schemas.openxmlformats.org/officeDocument/2006/relationships/hyperlink" Target="https://urldefense.proofpoint.com/v2/url?u=https-3A__twitter.com_ToddKalyniuk&amp;d=CwMFAg&amp;c=4JOzdpIlQcN5fHQL_PMhCQ&amp;r=J3cQhKvSTKg9QgNFVENE9Izuh5VSF7lKFHbh_RimtQs&amp;m=PswzB7SXD64Qglt8WQILEZOIyYtc70bcyEjIskbW918&amp;s=JmHHLcV0Bt5O2OAUbKTmkx1kBOAvle8NQOzCMGnuVnM&amp;e=" TargetMode="External"/><Relationship Id="rId1" Type="http://schemas.openxmlformats.org/officeDocument/2006/relationships/slideLayout" Target="../slideLayouts/slideLayout5.xml"/><Relationship Id="rId2" Type="http://schemas.openxmlformats.org/officeDocument/2006/relationships/hyperlink" Target="https://twitter.com/Rubicon_MD"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28600" y="1267552"/>
            <a:ext cx="8879839" cy="462388"/>
          </a:xfrm>
          <a:prstGeom prst="rect">
            <a:avLst/>
          </a:prstGeom>
        </p:spPr>
        <p:txBody>
          <a:bodyPr vert="horz" wrap="square" lIns="0" tIns="0" rIns="0" bIns="0" rtlCol="0">
            <a:noAutofit/>
          </a:bodyPr>
          <a:lstStyle/>
          <a:p>
            <a:pPr marL="12700">
              <a:lnSpc>
                <a:spcPct val="100000"/>
              </a:lnSpc>
            </a:pPr>
            <a:r>
              <a:rPr lang="en-US" sz="3600" spc="30" dirty="0" smtClean="0">
                <a:solidFill>
                  <a:srgbClr val="FFFFFF"/>
                </a:solidFill>
                <a:latin typeface="Arial"/>
                <a:cs typeface="Arial"/>
              </a:rPr>
              <a:t>CSP/ISV Digital Health Town Hall</a:t>
            </a:r>
            <a:br>
              <a:rPr lang="en-US" sz="3600" spc="30" dirty="0" smtClean="0">
                <a:solidFill>
                  <a:srgbClr val="FFFFFF"/>
                </a:solidFill>
                <a:latin typeface="Arial"/>
                <a:cs typeface="Arial"/>
              </a:rPr>
            </a:br>
            <a:r>
              <a:rPr lang="en-US" sz="3600" spc="30" dirty="0" smtClean="0">
                <a:solidFill>
                  <a:srgbClr val="FFFFFF"/>
                </a:solidFill>
                <a:latin typeface="Arial"/>
                <a:cs typeface="Arial"/>
              </a:rPr>
              <a:t>Event-in-a-box</a:t>
            </a:r>
            <a:endParaRPr sz="3600" dirty="0">
              <a:latin typeface="Arial"/>
              <a:cs typeface="Arial"/>
            </a:endParaRPr>
          </a:p>
        </p:txBody>
      </p:sp>
      <p:sp>
        <p:nvSpPr>
          <p:cNvPr id="3" name="object 3"/>
          <p:cNvSpPr/>
          <p:nvPr/>
        </p:nvSpPr>
        <p:spPr>
          <a:xfrm>
            <a:off x="1052982" y="3672928"/>
            <a:ext cx="3187979" cy="3468535"/>
          </a:xfrm>
          <a:custGeom>
            <a:avLst/>
            <a:gdLst/>
            <a:ahLst/>
            <a:cxnLst/>
            <a:rect l="l" t="t" r="r" b="b"/>
            <a:pathLst>
              <a:path w="3187979" h="3468535">
                <a:moveTo>
                  <a:pt x="1201534" y="0"/>
                </a:moveTo>
                <a:lnTo>
                  <a:pt x="12" y="693712"/>
                </a:lnTo>
                <a:lnTo>
                  <a:pt x="0" y="2543594"/>
                </a:lnTo>
                <a:lnTo>
                  <a:pt x="1602041" y="3468535"/>
                </a:lnTo>
                <a:lnTo>
                  <a:pt x="1665795" y="3431717"/>
                </a:lnTo>
                <a:lnTo>
                  <a:pt x="1602041" y="3431717"/>
                </a:lnTo>
                <a:lnTo>
                  <a:pt x="32308" y="2525433"/>
                </a:lnTo>
                <a:lnTo>
                  <a:pt x="32308" y="712317"/>
                </a:lnTo>
                <a:lnTo>
                  <a:pt x="1217726" y="27914"/>
                </a:lnTo>
                <a:lnTo>
                  <a:pt x="1217726" y="9359"/>
                </a:lnTo>
                <a:lnTo>
                  <a:pt x="1201534" y="0"/>
                </a:lnTo>
                <a:close/>
              </a:path>
              <a:path w="3187979" h="3468535">
                <a:moveTo>
                  <a:pt x="3156292" y="2534373"/>
                </a:moveTo>
                <a:lnTo>
                  <a:pt x="1602041" y="3431717"/>
                </a:lnTo>
                <a:lnTo>
                  <a:pt x="1665795" y="3431717"/>
                </a:lnTo>
                <a:lnTo>
                  <a:pt x="3187979" y="2552674"/>
                </a:lnTo>
                <a:lnTo>
                  <a:pt x="3156292" y="2534373"/>
                </a:lnTo>
                <a:close/>
              </a:path>
            </a:pathLst>
          </a:custGeom>
          <a:solidFill>
            <a:srgbClr val="8CD211"/>
          </a:solidFill>
        </p:spPr>
        <p:txBody>
          <a:bodyPr wrap="square" lIns="0" tIns="0" rIns="0" bIns="0" rtlCol="0">
            <a:noAutofit/>
          </a:bodyPr>
          <a:lstStyle/>
          <a:p>
            <a:endParaRPr/>
          </a:p>
        </p:txBody>
      </p:sp>
      <p:sp>
        <p:nvSpPr>
          <p:cNvPr id="4" name="object 4"/>
          <p:cNvSpPr/>
          <p:nvPr/>
        </p:nvSpPr>
        <p:spPr>
          <a:xfrm>
            <a:off x="1423167" y="4091030"/>
            <a:ext cx="2451366" cy="2626067"/>
          </a:xfrm>
          <a:custGeom>
            <a:avLst/>
            <a:gdLst/>
            <a:ahLst/>
            <a:cxnLst/>
            <a:rect l="l" t="t" r="r" b="b"/>
            <a:pathLst>
              <a:path w="2451366" h="2626067">
                <a:moveTo>
                  <a:pt x="847547" y="0"/>
                </a:moveTo>
                <a:lnTo>
                  <a:pt x="0" y="489331"/>
                </a:lnTo>
                <a:lnTo>
                  <a:pt x="0" y="1913826"/>
                </a:lnTo>
                <a:lnTo>
                  <a:pt x="1233639" y="2626067"/>
                </a:lnTo>
                <a:lnTo>
                  <a:pt x="1297848" y="2588996"/>
                </a:lnTo>
                <a:lnTo>
                  <a:pt x="1233639" y="2588996"/>
                </a:lnTo>
                <a:lnTo>
                  <a:pt x="32105" y="1895284"/>
                </a:lnTo>
                <a:lnTo>
                  <a:pt x="32105" y="507873"/>
                </a:lnTo>
                <a:lnTo>
                  <a:pt x="847547" y="37071"/>
                </a:lnTo>
                <a:lnTo>
                  <a:pt x="847547" y="0"/>
                </a:lnTo>
                <a:close/>
              </a:path>
              <a:path w="2451366" h="2626067">
                <a:moveTo>
                  <a:pt x="2419261" y="1904466"/>
                </a:moveTo>
                <a:lnTo>
                  <a:pt x="1233639" y="2588996"/>
                </a:lnTo>
                <a:lnTo>
                  <a:pt x="1297848" y="2588996"/>
                </a:lnTo>
                <a:lnTo>
                  <a:pt x="2451366" y="1923008"/>
                </a:lnTo>
                <a:lnTo>
                  <a:pt x="2419261" y="1904466"/>
                </a:lnTo>
                <a:close/>
              </a:path>
            </a:pathLst>
          </a:custGeom>
          <a:solidFill>
            <a:srgbClr val="8CD211"/>
          </a:solidFill>
        </p:spPr>
        <p:txBody>
          <a:bodyPr wrap="square" lIns="0" tIns="0" rIns="0" bIns="0" rtlCol="0">
            <a:noAutofit/>
          </a:bodyPr>
          <a:lstStyle/>
          <a:p>
            <a:endParaRPr/>
          </a:p>
        </p:txBody>
      </p:sp>
      <p:sp>
        <p:nvSpPr>
          <p:cNvPr id="5" name="object 5"/>
          <p:cNvSpPr/>
          <p:nvPr/>
        </p:nvSpPr>
        <p:spPr>
          <a:xfrm>
            <a:off x="3" y="2525830"/>
            <a:ext cx="5843016" cy="3699776"/>
          </a:xfrm>
          <a:custGeom>
            <a:avLst/>
            <a:gdLst/>
            <a:ahLst/>
            <a:cxnLst/>
            <a:rect l="l" t="t" r="r" b="b"/>
            <a:pathLst>
              <a:path w="5843016" h="3699776">
                <a:moveTo>
                  <a:pt x="2719060" y="2784284"/>
                </a:moveTo>
                <a:lnTo>
                  <a:pt x="2655316" y="2784284"/>
                </a:lnTo>
                <a:lnTo>
                  <a:pt x="4240961" y="3699776"/>
                </a:lnTo>
                <a:lnTo>
                  <a:pt x="4304752" y="3662946"/>
                </a:lnTo>
                <a:lnTo>
                  <a:pt x="4240961" y="3662946"/>
                </a:lnTo>
                <a:lnTo>
                  <a:pt x="2719060" y="2784284"/>
                </a:lnTo>
                <a:close/>
              </a:path>
              <a:path w="5843016" h="3699776">
                <a:moveTo>
                  <a:pt x="0" y="3045942"/>
                </a:moveTo>
                <a:lnTo>
                  <a:pt x="0" y="3082759"/>
                </a:lnTo>
                <a:lnTo>
                  <a:pt x="1052982" y="3690696"/>
                </a:lnTo>
                <a:lnTo>
                  <a:pt x="1052982" y="3653878"/>
                </a:lnTo>
                <a:lnTo>
                  <a:pt x="0" y="3045942"/>
                </a:lnTo>
                <a:close/>
              </a:path>
              <a:path w="5843016" h="3699776">
                <a:moveTo>
                  <a:pt x="4305123" y="36957"/>
                </a:moveTo>
                <a:lnTo>
                  <a:pt x="4241228" y="36957"/>
                </a:lnTo>
                <a:lnTo>
                  <a:pt x="5811073" y="943305"/>
                </a:lnTo>
                <a:lnTo>
                  <a:pt x="5811139" y="2756420"/>
                </a:lnTo>
                <a:lnTo>
                  <a:pt x="4240961" y="3662946"/>
                </a:lnTo>
                <a:lnTo>
                  <a:pt x="4304752" y="3662946"/>
                </a:lnTo>
                <a:lnTo>
                  <a:pt x="5843016" y="2774823"/>
                </a:lnTo>
                <a:lnTo>
                  <a:pt x="5843016" y="924928"/>
                </a:lnTo>
                <a:lnTo>
                  <a:pt x="4305123" y="36957"/>
                </a:lnTo>
                <a:close/>
              </a:path>
              <a:path w="5843016" h="3699776">
                <a:moveTo>
                  <a:pt x="1135853" y="38328"/>
                </a:moveTo>
                <a:lnTo>
                  <a:pt x="1071308" y="38328"/>
                </a:lnTo>
                <a:lnTo>
                  <a:pt x="2638832" y="943343"/>
                </a:lnTo>
                <a:lnTo>
                  <a:pt x="2638920" y="2756941"/>
                </a:lnTo>
                <a:lnTo>
                  <a:pt x="1455267" y="3440315"/>
                </a:lnTo>
                <a:lnTo>
                  <a:pt x="1455267" y="3460483"/>
                </a:lnTo>
                <a:lnTo>
                  <a:pt x="1469694" y="3468814"/>
                </a:lnTo>
                <a:lnTo>
                  <a:pt x="2655316" y="2784284"/>
                </a:lnTo>
                <a:lnTo>
                  <a:pt x="2719060" y="2784284"/>
                </a:lnTo>
                <a:lnTo>
                  <a:pt x="2671216" y="2756662"/>
                </a:lnTo>
                <a:lnTo>
                  <a:pt x="2671216" y="962037"/>
                </a:lnTo>
                <a:lnTo>
                  <a:pt x="2670797" y="961796"/>
                </a:lnTo>
                <a:lnTo>
                  <a:pt x="2670797" y="944016"/>
                </a:lnTo>
                <a:lnTo>
                  <a:pt x="2671216" y="943775"/>
                </a:lnTo>
                <a:lnTo>
                  <a:pt x="2671381" y="943013"/>
                </a:lnTo>
                <a:lnTo>
                  <a:pt x="2686761" y="934123"/>
                </a:lnTo>
                <a:lnTo>
                  <a:pt x="2687304" y="934123"/>
                </a:lnTo>
                <a:lnTo>
                  <a:pt x="2719485" y="915543"/>
                </a:lnTo>
                <a:lnTo>
                  <a:pt x="2655214" y="915543"/>
                </a:lnTo>
                <a:lnTo>
                  <a:pt x="1135853" y="38328"/>
                </a:lnTo>
                <a:close/>
              </a:path>
              <a:path w="5843016" h="3699776">
                <a:moveTo>
                  <a:pt x="2687304" y="934123"/>
                </a:moveTo>
                <a:lnTo>
                  <a:pt x="2686761" y="934123"/>
                </a:lnTo>
                <a:lnTo>
                  <a:pt x="2687040" y="934275"/>
                </a:lnTo>
                <a:lnTo>
                  <a:pt x="2687304" y="934123"/>
                </a:lnTo>
                <a:close/>
              </a:path>
              <a:path w="5843016" h="3699776">
                <a:moveTo>
                  <a:pt x="2671381" y="906195"/>
                </a:moveTo>
                <a:lnTo>
                  <a:pt x="2655214" y="915543"/>
                </a:lnTo>
                <a:lnTo>
                  <a:pt x="2719485" y="915543"/>
                </a:lnTo>
                <a:lnTo>
                  <a:pt x="2735146" y="906500"/>
                </a:lnTo>
                <a:lnTo>
                  <a:pt x="2671381" y="906500"/>
                </a:lnTo>
                <a:lnTo>
                  <a:pt x="2671381" y="906195"/>
                </a:lnTo>
                <a:close/>
              </a:path>
              <a:path w="5843016" h="3699776">
                <a:moveTo>
                  <a:pt x="4225048" y="9182"/>
                </a:moveTo>
                <a:lnTo>
                  <a:pt x="2672778" y="905383"/>
                </a:lnTo>
                <a:lnTo>
                  <a:pt x="2672778" y="905700"/>
                </a:lnTo>
                <a:lnTo>
                  <a:pt x="2671381" y="906500"/>
                </a:lnTo>
                <a:lnTo>
                  <a:pt x="2735146" y="906500"/>
                </a:lnTo>
                <a:lnTo>
                  <a:pt x="4241228" y="36957"/>
                </a:lnTo>
                <a:lnTo>
                  <a:pt x="4305123" y="36957"/>
                </a:lnTo>
                <a:lnTo>
                  <a:pt x="4257654" y="9550"/>
                </a:lnTo>
                <a:lnTo>
                  <a:pt x="4257522" y="9550"/>
                </a:lnTo>
                <a:lnTo>
                  <a:pt x="4257390" y="9474"/>
                </a:lnTo>
                <a:lnTo>
                  <a:pt x="4225048" y="9474"/>
                </a:lnTo>
                <a:lnTo>
                  <a:pt x="4225048" y="9182"/>
                </a:lnTo>
                <a:close/>
              </a:path>
              <a:path w="5843016" h="3699776">
                <a:moveTo>
                  <a:pt x="1069187" y="279"/>
                </a:moveTo>
                <a:lnTo>
                  <a:pt x="0" y="617575"/>
                </a:lnTo>
                <a:lnTo>
                  <a:pt x="0" y="656856"/>
                </a:lnTo>
                <a:lnTo>
                  <a:pt x="1071308" y="38328"/>
                </a:lnTo>
                <a:lnTo>
                  <a:pt x="1135853" y="38328"/>
                </a:lnTo>
                <a:lnTo>
                  <a:pt x="1087285" y="10287"/>
                </a:lnTo>
                <a:lnTo>
                  <a:pt x="1069187" y="279"/>
                </a:lnTo>
                <a:close/>
              </a:path>
              <a:path w="5843016" h="3699776">
                <a:moveTo>
                  <a:pt x="4257522" y="9474"/>
                </a:moveTo>
                <a:lnTo>
                  <a:pt x="4257654" y="9550"/>
                </a:lnTo>
                <a:lnTo>
                  <a:pt x="4257522" y="9474"/>
                </a:lnTo>
                <a:close/>
              </a:path>
              <a:path w="5843016" h="3699776">
                <a:moveTo>
                  <a:pt x="4240961" y="0"/>
                </a:moveTo>
                <a:lnTo>
                  <a:pt x="4225632" y="8851"/>
                </a:lnTo>
                <a:lnTo>
                  <a:pt x="4225565" y="9182"/>
                </a:lnTo>
                <a:lnTo>
                  <a:pt x="4225048" y="9474"/>
                </a:lnTo>
                <a:lnTo>
                  <a:pt x="4257390" y="9474"/>
                </a:lnTo>
                <a:lnTo>
                  <a:pt x="4240961" y="0"/>
                </a:lnTo>
                <a:close/>
              </a:path>
            </a:pathLst>
          </a:custGeom>
          <a:solidFill>
            <a:srgbClr val="5AAAFA"/>
          </a:solidFill>
        </p:spPr>
        <p:txBody>
          <a:bodyPr wrap="square" lIns="0" tIns="0" rIns="0" bIns="0" rtlCol="0">
            <a:noAutofit/>
          </a:bodyPr>
          <a:lstStyle/>
          <a:p>
            <a:endParaRPr/>
          </a:p>
        </p:txBody>
      </p:sp>
      <p:sp>
        <p:nvSpPr>
          <p:cNvPr id="6" name="object 6"/>
          <p:cNvSpPr/>
          <p:nvPr/>
        </p:nvSpPr>
        <p:spPr>
          <a:xfrm>
            <a:off x="4225053" y="2534683"/>
            <a:ext cx="584" cy="622"/>
          </a:xfrm>
          <a:custGeom>
            <a:avLst/>
            <a:gdLst/>
            <a:ahLst/>
            <a:cxnLst/>
            <a:rect l="l" t="t" r="r" b="b"/>
            <a:pathLst>
              <a:path w="584" h="622">
                <a:moveTo>
                  <a:pt x="0" y="311"/>
                </a:moveTo>
                <a:lnTo>
                  <a:pt x="584" y="311"/>
                </a:lnTo>
              </a:path>
            </a:pathLst>
          </a:custGeom>
          <a:ln w="3175">
            <a:solidFill>
              <a:srgbClr val="5992CA"/>
            </a:solidFill>
          </a:ln>
        </p:spPr>
        <p:txBody>
          <a:bodyPr wrap="square" lIns="0" tIns="0" rIns="0" bIns="0" rtlCol="0">
            <a:noAutofit/>
          </a:bodyPr>
          <a:lstStyle/>
          <a:p>
            <a:endParaRPr/>
          </a:p>
        </p:txBody>
      </p:sp>
      <p:sp>
        <p:nvSpPr>
          <p:cNvPr id="7" name="object 7"/>
          <p:cNvSpPr/>
          <p:nvPr/>
        </p:nvSpPr>
        <p:spPr>
          <a:xfrm>
            <a:off x="1052988" y="5754052"/>
            <a:ext cx="419" cy="37325"/>
          </a:xfrm>
          <a:custGeom>
            <a:avLst/>
            <a:gdLst/>
            <a:ahLst/>
            <a:cxnLst/>
            <a:rect l="l" t="t" r="r" b="b"/>
            <a:pathLst>
              <a:path w="419" h="37325">
                <a:moveTo>
                  <a:pt x="0" y="18662"/>
                </a:moveTo>
                <a:lnTo>
                  <a:pt x="419" y="18662"/>
                </a:lnTo>
              </a:path>
            </a:pathLst>
          </a:custGeom>
          <a:ln w="38595">
            <a:solidFill>
              <a:srgbClr val="5992CA"/>
            </a:solidFill>
          </a:ln>
        </p:spPr>
        <p:txBody>
          <a:bodyPr wrap="square" lIns="0" tIns="0" rIns="0" bIns="0" rtlCol="0">
            <a:noAutofit/>
          </a:bodyPr>
          <a:lstStyle/>
          <a:p>
            <a:endParaRPr/>
          </a:p>
        </p:txBody>
      </p:sp>
      <p:sp>
        <p:nvSpPr>
          <p:cNvPr id="8" name="object 8"/>
          <p:cNvSpPr/>
          <p:nvPr/>
        </p:nvSpPr>
        <p:spPr>
          <a:xfrm>
            <a:off x="2" y="2951218"/>
            <a:ext cx="2302116" cy="2839618"/>
          </a:xfrm>
          <a:custGeom>
            <a:avLst/>
            <a:gdLst/>
            <a:ahLst/>
            <a:cxnLst/>
            <a:rect l="l" t="t" r="r" b="b"/>
            <a:pathLst>
              <a:path w="2302116" h="2839618">
                <a:moveTo>
                  <a:pt x="0" y="2195017"/>
                </a:moveTo>
                <a:lnTo>
                  <a:pt x="0" y="2232101"/>
                </a:lnTo>
                <a:lnTo>
                  <a:pt x="1052271" y="2839618"/>
                </a:lnTo>
                <a:lnTo>
                  <a:pt x="1052283" y="2802547"/>
                </a:lnTo>
                <a:lnTo>
                  <a:pt x="0" y="2195017"/>
                </a:lnTo>
                <a:close/>
              </a:path>
              <a:path w="2302116" h="2839618">
                <a:moveTo>
                  <a:pt x="1132673" y="37071"/>
                </a:moveTo>
                <a:lnTo>
                  <a:pt x="1068463" y="37071"/>
                </a:lnTo>
                <a:lnTo>
                  <a:pt x="2269997" y="730783"/>
                </a:lnTo>
                <a:lnTo>
                  <a:pt x="2269997" y="2118194"/>
                </a:lnTo>
                <a:lnTo>
                  <a:pt x="1454556" y="2588996"/>
                </a:lnTo>
                <a:lnTo>
                  <a:pt x="1454556" y="2626055"/>
                </a:lnTo>
                <a:lnTo>
                  <a:pt x="2302116" y="2136736"/>
                </a:lnTo>
                <a:lnTo>
                  <a:pt x="2302116" y="712241"/>
                </a:lnTo>
                <a:lnTo>
                  <a:pt x="1132673" y="37071"/>
                </a:lnTo>
                <a:close/>
              </a:path>
              <a:path w="2302116" h="2839618">
                <a:moveTo>
                  <a:pt x="1068463" y="0"/>
                </a:moveTo>
                <a:lnTo>
                  <a:pt x="0" y="616877"/>
                </a:lnTo>
                <a:lnTo>
                  <a:pt x="0" y="653961"/>
                </a:lnTo>
                <a:lnTo>
                  <a:pt x="1068463" y="37071"/>
                </a:lnTo>
                <a:lnTo>
                  <a:pt x="1132673" y="37071"/>
                </a:lnTo>
                <a:lnTo>
                  <a:pt x="1068463" y="0"/>
                </a:lnTo>
                <a:close/>
              </a:path>
            </a:pathLst>
          </a:custGeom>
          <a:solidFill>
            <a:srgbClr val="5AAAFA"/>
          </a:solidFill>
        </p:spPr>
        <p:txBody>
          <a:bodyPr wrap="square" lIns="0" tIns="0" rIns="0" bIns="0" rtlCol="0">
            <a:noAutofit/>
          </a:bodyPr>
          <a:lstStyle/>
          <a:p>
            <a:endParaRPr/>
          </a:p>
        </p:txBody>
      </p:sp>
      <p:sp>
        <p:nvSpPr>
          <p:cNvPr id="9" name="object 9"/>
          <p:cNvSpPr/>
          <p:nvPr/>
        </p:nvSpPr>
        <p:spPr>
          <a:xfrm>
            <a:off x="2994741" y="2987968"/>
            <a:ext cx="2461793" cy="2842628"/>
          </a:xfrm>
          <a:custGeom>
            <a:avLst/>
            <a:gdLst/>
            <a:ahLst/>
            <a:cxnLst/>
            <a:rect l="l" t="t" r="r" b="b"/>
            <a:pathLst>
              <a:path w="2461793" h="2842628">
                <a:moveTo>
                  <a:pt x="1230896" y="0"/>
                </a:moveTo>
                <a:lnTo>
                  <a:pt x="0" y="710653"/>
                </a:lnTo>
                <a:lnTo>
                  <a:pt x="0" y="2131974"/>
                </a:lnTo>
                <a:lnTo>
                  <a:pt x="1230896" y="2842628"/>
                </a:lnTo>
                <a:lnTo>
                  <a:pt x="2461793" y="2131974"/>
                </a:lnTo>
                <a:lnTo>
                  <a:pt x="2461793" y="710653"/>
                </a:lnTo>
                <a:lnTo>
                  <a:pt x="1230896" y="0"/>
                </a:lnTo>
                <a:close/>
              </a:path>
            </a:pathLst>
          </a:custGeom>
          <a:solidFill>
            <a:srgbClr val="5992CA"/>
          </a:solidFill>
        </p:spPr>
        <p:txBody>
          <a:bodyPr wrap="square" lIns="0" tIns="0" rIns="0" bIns="0" rtlCol="0">
            <a:noAutofit/>
          </a:bodyPr>
          <a:lstStyle/>
          <a:p>
            <a:endParaRPr/>
          </a:p>
        </p:txBody>
      </p:sp>
      <p:sp>
        <p:nvSpPr>
          <p:cNvPr id="10" name="object 10"/>
          <p:cNvSpPr/>
          <p:nvPr/>
        </p:nvSpPr>
        <p:spPr>
          <a:xfrm>
            <a:off x="2968502" y="2987968"/>
            <a:ext cx="2461793" cy="2842641"/>
          </a:xfrm>
          <a:prstGeom prst="rect">
            <a:avLst/>
          </a:prstGeom>
          <a:blipFill>
            <a:blip r:embed="rId2" cstate="print"/>
            <a:stretch>
              <a:fillRect/>
            </a:stretch>
          </a:blipFill>
        </p:spPr>
        <p:txBody>
          <a:bodyPr wrap="square" lIns="0" tIns="0" rIns="0" bIns="0" rtlCol="0">
            <a:noAutofit/>
          </a:bodyPr>
          <a:lstStyle/>
          <a:p>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object 8"/>
          <p:cNvSpPr/>
          <p:nvPr/>
        </p:nvSpPr>
        <p:spPr>
          <a:xfrm>
            <a:off x="0" y="0"/>
            <a:ext cx="10058400" cy="457200"/>
          </a:xfrm>
          <a:custGeom>
            <a:avLst/>
            <a:gdLst/>
            <a:ahLst/>
            <a:cxnLst/>
            <a:rect l="l" t="t" r="r" b="b"/>
            <a:pathLst>
              <a:path w="10058400" h="457200">
                <a:moveTo>
                  <a:pt x="0" y="457200"/>
                </a:moveTo>
                <a:lnTo>
                  <a:pt x="10058400" y="457200"/>
                </a:lnTo>
                <a:lnTo>
                  <a:pt x="10058400" y="0"/>
                </a:lnTo>
                <a:lnTo>
                  <a:pt x="0" y="0"/>
                </a:lnTo>
                <a:lnTo>
                  <a:pt x="0" y="457200"/>
                </a:lnTo>
                <a:close/>
              </a:path>
            </a:pathLst>
          </a:custGeom>
          <a:solidFill>
            <a:srgbClr val="1D3649"/>
          </a:solidFill>
        </p:spPr>
        <p:txBody>
          <a:bodyPr wrap="square" lIns="0" tIns="0" rIns="0" bIns="0" rtlCol="0">
            <a:noAutofit/>
          </a:bodyPr>
          <a:lstStyle/>
          <a:p>
            <a:endParaRPr/>
          </a:p>
        </p:txBody>
      </p:sp>
      <p:sp>
        <p:nvSpPr>
          <p:cNvPr id="9" name="object 9"/>
          <p:cNvSpPr/>
          <p:nvPr/>
        </p:nvSpPr>
        <p:spPr>
          <a:xfrm>
            <a:off x="461429" y="238633"/>
            <a:ext cx="0" cy="88811"/>
          </a:xfrm>
          <a:custGeom>
            <a:avLst/>
            <a:gdLst/>
            <a:ahLst/>
            <a:cxnLst/>
            <a:rect l="l" t="t" r="r" b="b"/>
            <a:pathLst>
              <a:path h="88811">
                <a:moveTo>
                  <a:pt x="0" y="0"/>
                </a:moveTo>
                <a:lnTo>
                  <a:pt x="0" y="88811"/>
                </a:lnTo>
              </a:path>
            </a:pathLst>
          </a:custGeom>
          <a:ln w="9728">
            <a:solidFill>
              <a:srgbClr val="FFFFFF"/>
            </a:solidFill>
          </a:ln>
        </p:spPr>
        <p:txBody>
          <a:bodyPr wrap="square" lIns="0" tIns="0" rIns="0" bIns="0" rtlCol="0">
            <a:noAutofit/>
          </a:bodyPr>
          <a:lstStyle/>
          <a:p>
            <a:endParaRPr/>
          </a:p>
        </p:txBody>
      </p:sp>
      <p:sp>
        <p:nvSpPr>
          <p:cNvPr id="10" name="object 10"/>
          <p:cNvSpPr/>
          <p:nvPr/>
        </p:nvSpPr>
        <p:spPr>
          <a:xfrm>
            <a:off x="481700" y="238633"/>
            <a:ext cx="69126" cy="88811"/>
          </a:xfrm>
          <a:custGeom>
            <a:avLst/>
            <a:gdLst/>
            <a:ahLst/>
            <a:cxnLst/>
            <a:rect l="l" t="t" r="r" b="b"/>
            <a:pathLst>
              <a:path w="69126" h="88811">
                <a:moveTo>
                  <a:pt x="37566" y="0"/>
                </a:moveTo>
                <a:lnTo>
                  <a:pt x="0" y="0"/>
                </a:lnTo>
                <a:lnTo>
                  <a:pt x="0" y="88811"/>
                </a:lnTo>
                <a:lnTo>
                  <a:pt x="46909" y="88117"/>
                </a:lnTo>
                <a:lnTo>
                  <a:pt x="61694" y="81699"/>
                </a:lnTo>
                <a:lnTo>
                  <a:pt x="8458" y="81597"/>
                </a:lnTo>
                <a:lnTo>
                  <a:pt x="8458" y="46151"/>
                </a:lnTo>
                <a:lnTo>
                  <a:pt x="59746" y="46151"/>
                </a:lnTo>
                <a:lnTo>
                  <a:pt x="50622" y="41922"/>
                </a:lnTo>
                <a:lnTo>
                  <a:pt x="56009" y="38938"/>
                </a:lnTo>
                <a:lnTo>
                  <a:pt x="8458" y="38938"/>
                </a:lnTo>
                <a:lnTo>
                  <a:pt x="8458" y="7213"/>
                </a:lnTo>
                <a:lnTo>
                  <a:pt x="59090" y="7213"/>
                </a:lnTo>
                <a:lnTo>
                  <a:pt x="52371" y="2236"/>
                </a:lnTo>
                <a:lnTo>
                  <a:pt x="37566" y="0"/>
                </a:lnTo>
                <a:close/>
              </a:path>
              <a:path w="69126" h="88811">
                <a:moveTo>
                  <a:pt x="59746" y="46151"/>
                </a:moveTo>
                <a:lnTo>
                  <a:pt x="8458" y="46151"/>
                </a:lnTo>
                <a:lnTo>
                  <a:pt x="46897" y="47150"/>
                </a:lnTo>
                <a:lnTo>
                  <a:pt x="57172" y="53979"/>
                </a:lnTo>
                <a:lnTo>
                  <a:pt x="60298" y="68915"/>
                </a:lnTo>
                <a:lnTo>
                  <a:pt x="52021" y="78952"/>
                </a:lnTo>
                <a:lnTo>
                  <a:pt x="37566" y="81597"/>
                </a:lnTo>
                <a:lnTo>
                  <a:pt x="61755" y="81597"/>
                </a:lnTo>
                <a:lnTo>
                  <a:pt x="67960" y="71168"/>
                </a:lnTo>
                <a:lnTo>
                  <a:pt x="69126" y="59741"/>
                </a:lnTo>
                <a:lnTo>
                  <a:pt x="63137" y="47723"/>
                </a:lnTo>
                <a:lnTo>
                  <a:pt x="59746" y="46151"/>
                </a:lnTo>
                <a:close/>
              </a:path>
              <a:path w="69126" h="88811">
                <a:moveTo>
                  <a:pt x="59090" y="7213"/>
                </a:moveTo>
                <a:lnTo>
                  <a:pt x="8458" y="7213"/>
                </a:lnTo>
                <a:lnTo>
                  <a:pt x="38566" y="7224"/>
                </a:lnTo>
                <a:lnTo>
                  <a:pt x="52822" y="11612"/>
                </a:lnTo>
                <a:lnTo>
                  <a:pt x="57594" y="23888"/>
                </a:lnTo>
                <a:lnTo>
                  <a:pt x="57594" y="32219"/>
                </a:lnTo>
                <a:lnTo>
                  <a:pt x="51003" y="38938"/>
                </a:lnTo>
                <a:lnTo>
                  <a:pt x="56009" y="38938"/>
                </a:lnTo>
                <a:lnTo>
                  <a:pt x="58088" y="37786"/>
                </a:lnTo>
                <a:lnTo>
                  <a:pt x="63068" y="27664"/>
                </a:lnTo>
                <a:lnTo>
                  <a:pt x="62897" y="10032"/>
                </a:lnTo>
                <a:lnTo>
                  <a:pt x="59090" y="7213"/>
                </a:lnTo>
                <a:close/>
              </a:path>
            </a:pathLst>
          </a:custGeom>
          <a:solidFill>
            <a:srgbClr val="FFFFFF"/>
          </a:solidFill>
        </p:spPr>
        <p:txBody>
          <a:bodyPr wrap="square" lIns="0" tIns="0" rIns="0" bIns="0" rtlCol="0">
            <a:noAutofit/>
          </a:bodyPr>
          <a:lstStyle/>
          <a:p>
            <a:endParaRPr/>
          </a:p>
        </p:txBody>
      </p:sp>
      <p:sp>
        <p:nvSpPr>
          <p:cNvPr id="11" name="object 11"/>
          <p:cNvSpPr/>
          <p:nvPr/>
        </p:nvSpPr>
        <p:spPr>
          <a:xfrm>
            <a:off x="561924" y="238634"/>
            <a:ext cx="86194" cy="88811"/>
          </a:xfrm>
          <a:custGeom>
            <a:avLst/>
            <a:gdLst/>
            <a:ahLst/>
            <a:cxnLst/>
            <a:rect l="l" t="t" r="r" b="b"/>
            <a:pathLst>
              <a:path w="86194" h="88811">
                <a:moveTo>
                  <a:pt x="12433" y="0"/>
                </a:moveTo>
                <a:lnTo>
                  <a:pt x="0" y="0"/>
                </a:lnTo>
                <a:lnTo>
                  <a:pt x="0" y="88811"/>
                </a:lnTo>
                <a:lnTo>
                  <a:pt x="8458" y="88811"/>
                </a:lnTo>
                <a:lnTo>
                  <a:pt x="8458" y="12065"/>
                </a:lnTo>
                <a:lnTo>
                  <a:pt x="17193" y="12065"/>
                </a:lnTo>
                <a:lnTo>
                  <a:pt x="12433" y="0"/>
                </a:lnTo>
                <a:close/>
              </a:path>
              <a:path w="86194" h="88811">
                <a:moveTo>
                  <a:pt x="17193" y="12065"/>
                </a:moveTo>
                <a:lnTo>
                  <a:pt x="8712" y="12065"/>
                </a:lnTo>
                <a:lnTo>
                  <a:pt x="39179" y="88811"/>
                </a:lnTo>
                <a:lnTo>
                  <a:pt x="47142" y="88811"/>
                </a:lnTo>
                <a:lnTo>
                  <a:pt x="51472" y="77863"/>
                </a:lnTo>
                <a:lnTo>
                  <a:pt x="43154" y="77863"/>
                </a:lnTo>
                <a:lnTo>
                  <a:pt x="17193" y="12065"/>
                </a:lnTo>
                <a:close/>
              </a:path>
              <a:path w="86194" h="88811">
                <a:moveTo>
                  <a:pt x="86194" y="12065"/>
                </a:moveTo>
                <a:lnTo>
                  <a:pt x="77736" y="12065"/>
                </a:lnTo>
                <a:lnTo>
                  <a:pt x="77736" y="88811"/>
                </a:lnTo>
                <a:lnTo>
                  <a:pt x="86194" y="88811"/>
                </a:lnTo>
                <a:lnTo>
                  <a:pt x="86194" y="12065"/>
                </a:lnTo>
                <a:close/>
              </a:path>
              <a:path w="86194" h="88811">
                <a:moveTo>
                  <a:pt x="86194" y="0"/>
                </a:moveTo>
                <a:lnTo>
                  <a:pt x="73761" y="0"/>
                </a:lnTo>
                <a:lnTo>
                  <a:pt x="43154" y="77863"/>
                </a:lnTo>
                <a:lnTo>
                  <a:pt x="51472" y="77863"/>
                </a:lnTo>
                <a:lnTo>
                  <a:pt x="77495" y="12065"/>
                </a:lnTo>
                <a:lnTo>
                  <a:pt x="86194" y="12065"/>
                </a:lnTo>
                <a:lnTo>
                  <a:pt x="86194" y="0"/>
                </a:lnTo>
                <a:close/>
              </a:path>
            </a:pathLst>
          </a:custGeom>
          <a:solidFill>
            <a:srgbClr val="FFFFFF"/>
          </a:solidFill>
        </p:spPr>
        <p:txBody>
          <a:bodyPr wrap="square" lIns="0" tIns="0" rIns="0" bIns="0" rtlCol="0">
            <a:noAutofit/>
          </a:bodyPr>
          <a:lstStyle/>
          <a:p>
            <a:endParaRPr/>
          </a:p>
        </p:txBody>
      </p:sp>
      <p:sp>
        <p:nvSpPr>
          <p:cNvPr id="12" name="object 12"/>
          <p:cNvSpPr/>
          <p:nvPr/>
        </p:nvSpPr>
        <p:spPr>
          <a:xfrm>
            <a:off x="693635" y="238630"/>
            <a:ext cx="70564" cy="88811"/>
          </a:xfrm>
          <a:custGeom>
            <a:avLst/>
            <a:gdLst/>
            <a:ahLst/>
            <a:cxnLst/>
            <a:rect l="l" t="t" r="r" b="b"/>
            <a:pathLst>
              <a:path w="70564" h="88811">
                <a:moveTo>
                  <a:pt x="40055" y="0"/>
                </a:moveTo>
                <a:lnTo>
                  <a:pt x="0" y="0"/>
                </a:lnTo>
                <a:lnTo>
                  <a:pt x="0" y="88811"/>
                </a:lnTo>
                <a:lnTo>
                  <a:pt x="19532" y="88811"/>
                </a:lnTo>
                <a:lnTo>
                  <a:pt x="19532" y="56972"/>
                </a:lnTo>
                <a:lnTo>
                  <a:pt x="49121" y="56064"/>
                </a:lnTo>
                <a:lnTo>
                  <a:pt x="61623" y="49863"/>
                </a:lnTo>
                <a:lnTo>
                  <a:pt x="66721" y="41795"/>
                </a:lnTo>
                <a:lnTo>
                  <a:pt x="19532" y="41795"/>
                </a:lnTo>
                <a:lnTo>
                  <a:pt x="19532" y="15176"/>
                </a:lnTo>
                <a:lnTo>
                  <a:pt x="67426" y="15176"/>
                </a:lnTo>
                <a:lnTo>
                  <a:pt x="66517" y="12451"/>
                </a:lnTo>
                <a:lnTo>
                  <a:pt x="56645" y="3494"/>
                </a:lnTo>
                <a:lnTo>
                  <a:pt x="40055" y="0"/>
                </a:lnTo>
                <a:close/>
              </a:path>
              <a:path w="70564" h="88811">
                <a:moveTo>
                  <a:pt x="67426" y="15176"/>
                </a:moveTo>
                <a:lnTo>
                  <a:pt x="43662" y="15176"/>
                </a:lnTo>
                <a:lnTo>
                  <a:pt x="51866" y="17170"/>
                </a:lnTo>
                <a:lnTo>
                  <a:pt x="51866" y="39801"/>
                </a:lnTo>
                <a:lnTo>
                  <a:pt x="43662" y="41795"/>
                </a:lnTo>
                <a:lnTo>
                  <a:pt x="66721" y="41795"/>
                </a:lnTo>
                <a:lnTo>
                  <a:pt x="68536" y="38923"/>
                </a:lnTo>
                <a:lnTo>
                  <a:pt x="70564" y="24584"/>
                </a:lnTo>
                <a:lnTo>
                  <a:pt x="67426" y="15176"/>
                </a:lnTo>
                <a:close/>
              </a:path>
            </a:pathLst>
          </a:custGeom>
          <a:solidFill>
            <a:srgbClr val="FFFFFF"/>
          </a:solidFill>
        </p:spPr>
        <p:txBody>
          <a:bodyPr wrap="square" lIns="0" tIns="0" rIns="0" bIns="0" rtlCol="0">
            <a:noAutofit/>
          </a:bodyPr>
          <a:lstStyle/>
          <a:p>
            <a:endParaRPr/>
          </a:p>
        </p:txBody>
      </p:sp>
      <p:sp>
        <p:nvSpPr>
          <p:cNvPr id="13" name="object 13"/>
          <p:cNvSpPr/>
          <p:nvPr/>
        </p:nvSpPr>
        <p:spPr>
          <a:xfrm>
            <a:off x="767238" y="262903"/>
            <a:ext cx="62223" cy="66283"/>
          </a:xfrm>
          <a:custGeom>
            <a:avLst/>
            <a:gdLst/>
            <a:ahLst/>
            <a:cxnLst/>
            <a:rect l="l" t="t" r="r" b="b"/>
            <a:pathLst>
              <a:path w="62223" h="66283">
                <a:moveTo>
                  <a:pt x="58627" y="10314"/>
                </a:moveTo>
                <a:lnTo>
                  <a:pt x="37090" y="10314"/>
                </a:lnTo>
                <a:lnTo>
                  <a:pt x="42322" y="11559"/>
                </a:lnTo>
                <a:lnTo>
                  <a:pt x="42226" y="20017"/>
                </a:lnTo>
                <a:lnTo>
                  <a:pt x="38781" y="24430"/>
                </a:lnTo>
                <a:lnTo>
                  <a:pt x="30806" y="26500"/>
                </a:lnTo>
                <a:lnTo>
                  <a:pt x="20663" y="28192"/>
                </a:lnTo>
                <a:lnTo>
                  <a:pt x="10629" y="31583"/>
                </a:lnTo>
                <a:lnTo>
                  <a:pt x="2982" y="38746"/>
                </a:lnTo>
                <a:lnTo>
                  <a:pt x="0" y="51756"/>
                </a:lnTo>
                <a:lnTo>
                  <a:pt x="7459" y="62733"/>
                </a:lnTo>
                <a:lnTo>
                  <a:pt x="21418" y="66283"/>
                </a:lnTo>
                <a:lnTo>
                  <a:pt x="29381" y="66283"/>
                </a:lnTo>
                <a:lnTo>
                  <a:pt x="37471" y="64162"/>
                </a:lnTo>
                <a:lnTo>
                  <a:pt x="43071" y="58320"/>
                </a:lnTo>
                <a:lnTo>
                  <a:pt x="60226" y="58320"/>
                </a:lnTo>
                <a:lnTo>
                  <a:pt x="59988" y="56085"/>
                </a:lnTo>
                <a:lnTo>
                  <a:pt x="59988" y="54472"/>
                </a:lnTo>
                <a:lnTo>
                  <a:pt x="22294" y="54472"/>
                </a:lnTo>
                <a:lnTo>
                  <a:pt x="17189" y="52719"/>
                </a:lnTo>
                <a:lnTo>
                  <a:pt x="17189" y="39791"/>
                </a:lnTo>
                <a:lnTo>
                  <a:pt x="22167" y="37797"/>
                </a:lnTo>
                <a:lnTo>
                  <a:pt x="33115" y="35803"/>
                </a:lnTo>
                <a:lnTo>
                  <a:pt x="39338" y="35689"/>
                </a:lnTo>
                <a:lnTo>
                  <a:pt x="42322" y="33073"/>
                </a:lnTo>
                <a:lnTo>
                  <a:pt x="59403" y="33073"/>
                </a:lnTo>
                <a:lnTo>
                  <a:pt x="58627" y="10314"/>
                </a:lnTo>
                <a:close/>
              </a:path>
              <a:path w="62223" h="66283">
                <a:moveTo>
                  <a:pt x="60226" y="58320"/>
                </a:moveTo>
                <a:lnTo>
                  <a:pt x="43071" y="58320"/>
                </a:lnTo>
                <a:lnTo>
                  <a:pt x="43186" y="60441"/>
                </a:lnTo>
                <a:lnTo>
                  <a:pt x="43751" y="62733"/>
                </a:lnTo>
                <a:lnTo>
                  <a:pt x="44316" y="64543"/>
                </a:lnTo>
                <a:lnTo>
                  <a:pt x="62223" y="64543"/>
                </a:lnTo>
                <a:lnTo>
                  <a:pt x="60610" y="61927"/>
                </a:lnTo>
                <a:lnTo>
                  <a:pt x="60226" y="58320"/>
                </a:lnTo>
                <a:close/>
              </a:path>
              <a:path w="62223" h="66283">
                <a:moveTo>
                  <a:pt x="59403" y="33073"/>
                </a:moveTo>
                <a:lnTo>
                  <a:pt x="42322" y="33073"/>
                </a:lnTo>
                <a:lnTo>
                  <a:pt x="42322" y="43639"/>
                </a:lnTo>
                <a:lnTo>
                  <a:pt x="41827" y="54472"/>
                </a:lnTo>
                <a:lnTo>
                  <a:pt x="59988" y="54472"/>
                </a:lnTo>
                <a:lnTo>
                  <a:pt x="59988" y="50230"/>
                </a:lnTo>
                <a:lnTo>
                  <a:pt x="59403" y="33073"/>
                </a:lnTo>
                <a:close/>
              </a:path>
              <a:path w="62223" h="66283">
                <a:moveTo>
                  <a:pt x="37475" y="0"/>
                </a:moveTo>
                <a:lnTo>
                  <a:pt x="18422" y="210"/>
                </a:lnTo>
                <a:lnTo>
                  <a:pt x="6826" y="6884"/>
                </a:lnTo>
                <a:lnTo>
                  <a:pt x="1517" y="20017"/>
                </a:lnTo>
                <a:lnTo>
                  <a:pt x="19183" y="20017"/>
                </a:lnTo>
                <a:lnTo>
                  <a:pt x="19805" y="13045"/>
                </a:lnTo>
                <a:lnTo>
                  <a:pt x="24034" y="10314"/>
                </a:lnTo>
                <a:lnTo>
                  <a:pt x="58627" y="10314"/>
                </a:lnTo>
                <a:lnTo>
                  <a:pt x="58610" y="9825"/>
                </a:lnTo>
                <a:lnTo>
                  <a:pt x="51068" y="2872"/>
                </a:lnTo>
                <a:lnTo>
                  <a:pt x="37475" y="0"/>
                </a:lnTo>
                <a:close/>
              </a:path>
            </a:pathLst>
          </a:custGeom>
          <a:solidFill>
            <a:srgbClr val="FFFFFF"/>
          </a:solidFill>
        </p:spPr>
        <p:txBody>
          <a:bodyPr wrap="square" lIns="0" tIns="0" rIns="0" bIns="0" rtlCol="0">
            <a:noAutofit/>
          </a:bodyPr>
          <a:lstStyle/>
          <a:p>
            <a:endParaRPr/>
          </a:p>
        </p:txBody>
      </p:sp>
      <p:sp>
        <p:nvSpPr>
          <p:cNvPr id="14" name="object 14"/>
          <p:cNvSpPr/>
          <p:nvPr/>
        </p:nvSpPr>
        <p:spPr>
          <a:xfrm>
            <a:off x="837793" y="261396"/>
            <a:ext cx="41414" cy="66052"/>
          </a:xfrm>
          <a:custGeom>
            <a:avLst/>
            <a:gdLst/>
            <a:ahLst/>
            <a:cxnLst/>
            <a:rect l="l" t="t" r="r" b="b"/>
            <a:pathLst>
              <a:path w="41414" h="66052">
                <a:moveTo>
                  <a:pt x="16789" y="1739"/>
                </a:moveTo>
                <a:lnTo>
                  <a:pt x="0" y="1739"/>
                </a:lnTo>
                <a:lnTo>
                  <a:pt x="0" y="66052"/>
                </a:lnTo>
                <a:lnTo>
                  <a:pt x="17665" y="66052"/>
                </a:lnTo>
                <a:lnTo>
                  <a:pt x="17712" y="35047"/>
                </a:lnTo>
                <a:lnTo>
                  <a:pt x="21975" y="21798"/>
                </a:lnTo>
                <a:lnTo>
                  <a:pt x="35077" y="16421"/>
                </a:lnTo>
                <a:lnTo>
                  <a:pt x="41414" y="16421"/>
                </a:lnTo>
                <a:lnTo>
                  <a:pt x="41414" y="13677"/>
                </a:lnTo>
                <a:lnTo>
                  <a:pt x="16789" y="13677"/>
                </a:lnTo>
                <a:lnTo>
                  <a:pt x="16789" y="1739"/>
                </a:lnTo>
                <a:close/>
              </a:path>
              <a:path w="41414" h="66052">
                <a:moveTo>
                  <a:pt x="41414" y="16421"/>
                </a:moveTo>
                <a:lnTo>
                  <a:pt x="37185" y="16421"/>
                </a:lnTo>
                <a:lnTo>
                  <a:pt x="39801" y="16662"/>
                </a:lnTo>
                <a:lnTo>
                  <a:pt x="41414" y="17043"/>
                </a:lnTo>
                <a:lnTo>
                  <a:pt x="41414" y="16421"/>
                </a:lnTo>
                <a:close/>
              </a:path>
              <a:path w="41414" h="66052">
                <a:moveTo>
                  <a:pt x="38925" y="0"/>
                </a:moveTo>
                <a:lnTo>
                  <a:pt x="28727" y="0"/>
                </a:lnTo>
                <a:lnTo>
                  <a:pt x="20396" y="5600"/>
                </a:lnTo>
                <a:lnTo>
                  <a:pt x="17043" y="13677"/>
                </a:lnTo>
                <a:lnTo>
                  <a:pt x="41414" y="13677"/>
                </a:lnTo>
                <a:lnTo>
                  <a:pt x="41414" y="622"/>
                </a:lnTo>
                <a:lnTo>
                  <a:pt x="40170" y="253"/>
                </a:lnTo>
                <a:lnTo>
                  <a:pt x="38925" y="0"/>
                </a:lnTo>
                <a:close/>
              </a:path>
            </a:pathLst>
          </a:custGeom>
          <a:solidFill>
            <a:srgbClr val="FFFFFF"/>
          </a:solidFill>
        </p:spPr>
        <p:txBody>
          <a:bodyPr wrap="square" lIns="0" tIns="0" rIns="0" bIns="0" rtlCol="0">
            <a:noAutofit/>
          </a:bodyPr>
          <a:lstStyle/>
          <a:p>
            <a:endParaRPr/>
          </a:p>
        </p:txBody>
      </p:sp>
      <p:sp>
        <p:nvSpPr>
          <p:cNvPr id="15" name="object 15"/>
          <p:cNvSpPr/>
          <p:nvPr/>
        </p:nvSpPr>
        <p:spPr>
          <a:xfrm>
            <a:off x="885054" y="243857"/>
            <a:ext cx="41300" cy="84327"/>
          </a:xfrm>
          <a:custGeom>
            <a:avLst/>
            <a:gdLst/>
            <a:ahLst/>
            <a:cxnLst/>
            <a:rect l="l" t="t" r="r" b="b"/>
            <a:pathLst>
              <a:path w="41300" h="84327">
                <a:moveTo>
                  <a:pt x="28359" y="31102"/>
                </a:moveTo>
                <a:lnTo>
                  <a:pt x="10693" y="31102"/>
                </a:lnTo>
                <a:lnTo>
                  <a:pt x="10693" y="69036"/>
                </a:lnTo>
                <a:lnTo>
                  <a:pt x="16732" y="81531"/>
                </a:lnTo>
                <a:lnTo>
                  <a:pt x="30975" y="84328"/>
                </a:lnTo>
                <a:lnTo>
                  <a:pt x="38315" y="84213"/>
                </a:lnTo>
                <a:lnTo>
                  <a:pt x="41300" y="83705"/>
                </a:lnTo>
                <a:lnTo>
                  <a:pt x="41300" y="70396"/>
                </a:lnTo>
                <a:lnTo>
                  <a:pt x="29857" y="70396"/>
                </a:lnTo>
                <a:lnTo>
                  <a:pt x="28359" y="68910"/>
                </a:lnTo>
                <a:lnTo>
                  <a:pt x="28359" y="31102"/>
                </a:lnTo>
                <a:close/>
              </a:path>
              <a:path w="41300" h="84327">
                <a:moveTo>
                  <a:pt x="41300" y="69900"/>
                </a:moveTo>
                <a:lnTo>
                  <a:pt x="39674" y="70281"/>
                </a:lnTo>
                <a:lnTo>
                  <a:pt x="29857" y="70396"/>
                </a:lnTo>
                <a:lnTo>
                  <a:pt x="41300" y="70396"/>
                </a:lnTo>
                <a:lnTo>
                  <a:pt x="41300" y="69900"/>
                </a:lnTo>
                <a:close/>
              </a:path>
              <a:path w="41300" h="84327">
                <a:moveTo>
                  <a:pt x="41300" y="19278"/>
                </a:moveTo>
                <a:lnTo>
                  <a:pt x="0" y="19278"/>
                </a:lnTo>
                <a:lnTo>
                  <a:pt x="0" y="31102"/>
                </a:lnTo>
                <a:lnTo>
                  <a:pt x="41300" y="31102"/>
                </a:lnTo>
                <a:lnTo>
                  <a:pt x="41300" y="19278"/>
                </a:lnTo>
                <a:close/>
              </a:path>
              <a:path w="41300" h="84327">
                <a:moveTo>
                  <a:pt x="28359" y="0"/>
                </a:moveTo>
                <a:lnTo>
                  <a:pt x="10693" y="0"/>
                </a:lnTo>
                <a:lnTo>
                  <a:pt x="10693" y="19278"/>
                </a:lnTo>
                <a:lnTo>
                  <a:pt x="28359" y="19278"/>
                </a:lnTo>
                <a:lnTo>
                  <a:pt x="28359" y="0"/>
                </a:lnTo>
                <a:close/>
              </a:path>
            </a:pathLst>
          </a:custGeom>
          <a:solidFill>
            <a:srgbClr val="FFFFFF"/>
          </a:solidFill>
        </p:spPr>
        <p:txBody>
          <a:bodyPr wrap="square" lIns="0" tIns="0" rIns="0" bIns="0" rtlCol="0">
            <a:noAutofit/>
          </a:bodyPr>
          <a:lstStyle/>
          <a:p>
            <a:endParaRPr/>
          </a:p>
        </p:txBody>
      </p:sp>
      <p:sp>
        <p:nvSpPr>
          <p:cNvPr id="16" name="object 16"/>
          <p:cNvSpPr/>
          <p:nvPr/>
        </p:nvSpPr>
        <p:spPr>
          <a:xfrm>
            <a:off x="935177" y="261396"/>
            <a:ext cx="60325" cy="66052"/>
          </a:xfrm>
          <a:custGeom>
            <a:avLst/>
            <a:gdLst/>
            <a:ahLst/>
            <a:cxnLst/>
            <a:rect l="l" t="t" r="r" b="b"/>
            <a:pathLst>
              <a:path w="60325" h="66052">
                <a:moveTo>
                  <a:pt x="16789" y="1739"/>
                </a:moveTo>
                <a:lnTo>
                  <a:pt x="0" y="1739"/>
                </a:lnTo>
                <a:lnTo>
                  <a:pt x="0" y="66052"/>
                </a:lnTo>
                <a:lnTo>
                  <a:pt x="17665" y="66052"/>
                </a:lnTo>
                <a:lnTo>
                  <a:pt x="17763" y="19151"/>
                </a:lnTo>
                <a:lnTo>
                  <a:pt x="21767" y="13931"/>
                </a:lnTo>
                <a:lnTo>
                  <a:pt x="58682" y="13931"/>
                </a:lnTo>
                <a:lnTo>
                  <a:pt x="56549" y="10693"/>
                </a:lnTo>
                <a:lnTo>
                  <a:pt x="16789" y="10693"/>
                </a:lnTo>
                <a:lnTo>
                  <a:pt x="16789" y="1739"/>
                </a:lnTo>
                <a:close/>
              </a:path>
              <a:path w="60325" h="66052">
                <a:moveTo>
                  <a:pt x="58682" y="13931"/>
                </a:moveTo>
                <a:lnTo>
                  <a:pt x="39674" y="13931"/>
                </a:lnTo>
                <a:lnTo>
                  <a:pt x="42659" y="19151"/>
                </a:lnTo>
                <a:lnTo>
                  <a:pt x="42659" y="66052"/>
                </a:lnTo>
                <a:lnTo>
                  <a:pt x="60325" y="66052"/>
                </a:lnTo>
                <a:lnTo>
                  <a:pt x="58979" y="14382"/>
                </a:lnTo>
                <a:lnTo>
                  <a:pt x="58682" y="13931"/>
                </a:lnTo>
                <a:close/>
              </a:path>
              <a:path w="60325" h="66052">
                <a:moveTo>
                  <a:pt x="36817" y="0"/>
                </a:moveTo>
                <a:lnTo>
                  <a:pt x="29362" y="0"/>
                </a:lnTo>
                <a:lnTo>
                  <a:pt x="21640" y="3352"/>
                </a:lnTo>
                <a:lnTo>
                  <a:pt x="17157" y="10693"/>
                </a:lnTo>
                <a:lnTo>
                  <a:pt x="56549" y="10693"/>
                </a:lnTo>
                <a:lnTo>
                  <a:pt x="52030" y="3835"/>
                </a:lnTo>
                <a:lnTo>
                  <a:pt x="36817" y="0"/>
                </a:lnTo>
                <a:close/>
              </a:path>
            </a:pathLst>
          </a:custGeom>
          <a:solidFill>
            <a:srgbClr val="FFFFFF"/>
          </a:solidFill>
        </p:spPr>
        <p:txBody>
          <a:bodyPr wrap="square" lIns="0" tIns="0" rIns="0" bIns="0" rtlCol="0">
            <a:noAutofit/>
          </a:bodyPr>
          <a:lstStyle/>
          <a:p>
            <a:endParaRPr/>
          </a:p>
        </p:txBody>
      </p:sp>
      <p:sp>
        <p:nvSpPr>
          <p:cNvPr id="17" name="object 17"/>
          <p:cNvSpPr/>
          <p:nvPr/>
        </p:nvSpPr>
        <p:spPr>
          <a:xfrm>
            <a:off x="1003773" y="261461"/>
            <a:ext cx="63596" cy="65753"/>
          </a:xfrm>
          <a:custGeom>
            <a:avLst/>
            <a:gdLst/>
            <a:ahLst/>
            <a:cxnLst/>
            <a:rect l="l" t="t" r="r" b="b"/>
            <a:pathLst>
              <a:path w="63596" h="65753">
                <a:moveTo>
                  <a:pt x="30099" y="0"/>
                </a:moveTo>
                <a:lnTo>
                  <a:pt x="17585" y="3279"/>
                </a:lnTo>
                <a:lnTo>
                  <a:pt x="7972" y="11351"/>
                </a:lnTo>
                <a:lnTo>
                  <a:pt x="1897" y="23951"/>
                </a:lnTo>
                <a:lnTo>
                  <a:pt x="0" y="40815"/>
                </a:lnTo>
                <a:lnTo>
                  <a:pt x="4107" y="51750"/>
                </a:lnTo>
                <a:lnTo>
                  <a:pt x="12614" y="59972"/>
                </a:lnTo>
                <a:lnTo>
                  <a:pt x="26009" y="64850"/>
                </a:lnTo>
                <a:lnTo>
                  <a:pt x="44781" y="65753"/>
                </a:lnTo>
                <a:lnTo>
                  <a:pt x="55355" y="58759"/>
                </a:lnTo>
                <a:lnTo>
                  <a:pt x="57768" y="54407"/>
                </a:lnTo>
                <a:lnTo>
                  <a:pt x="22946" y="54407"/>
                </a:lnTo>
                <a:lnTo>
                  <a:pt x="17600" y="49442"/>
                </a:lnTo>
                <a:lnTo>
                  <a:pt x="17104" y="38113"/>
                </a:lnTo>
                <a:lnTo>
                  <a:pt x="63596" y="36072"/>
                </a:lnTo>
                <a:lnTo>
                  <a:pt x="62425" y="26925"/>
                </a:lnTo>
                <a:lnTo>
                  <a:pt x="17104" y="26925"/>
                </a:lnTo>
                <a:lnTo>
                  <a:pt x="17473" y="21946"/>
                </a:lnTo>
                <a:lnTo>
                  <a:pt x="20330" y="13247"/>
                </a:lnTo>
                <a:lnTo>
                  <a:pt x="56998" y="13247"/>
                </a:lnTo>
                <a:lnTo>
                  <a:pt x="55755" y="10895"/>
                </a:lnTo>
                <a:lnTo>
                  <a:pt x="45208" y="2941"/>
                </a:lnTo>
                <a:lnTo>
                  <a:pt x="30099" y="0"/>
                </a:lnTo>
                <a:close/>
              </a:path>
              <a:path w="63596" h="65753">
                <a:moveTo>
                  <a:pt x="62380" y="46089"/>
                </a:moveTo>
                <a:lnTo>
                  <a:pt x="46822" y="46089"/>
                </a:lnTo>
                <a:lnTo>
                  <a:pt x="45705" y="50064"/>
                </a:lnTo>
                <a:lnTo>
                  <a:pt x="39990" y="54407"/>
                </a:lnTo>
                <a:lnTo>
                  <a:pt x="57768" y="54407"/>
                </a:lnTo>
                <a:lnTo>
                  <a:pt x="62380" y="46089"/>
                </a:lnTo>
                <a:close/>
              </a:path>
              <a:path w="63596" h="65753">
                <a:moveTo>
                  <a:pt x="56998" y="13247"/>
                </a:moveTo>
                <a:lnTo>
                  <a:pt x="40358" y="13247"/>
                </a:lnTo>
                <a:lnTo>
                  <a:pt x="44219" y="17971"/>
                </a:lnTo>
                <a:lnTo>
                  <a:pt x="45832" y="26925"/>
                </a:lnTo>
                <a:lnTo>
                  <a:pt x="62425" y="26925"/>
                </a:lnTo>
                <a:lnTo>
                  <a:pt x="61848" y="22420"/>
                </a:lnTo>
                <a:lnTo>
                  <a:pt x="56998" y="13247"/>
                </a:lnTo>
                <a:close/>
              </a:path>
            </a:pathLst>
          </a:custGeom>
          <a:solidFill>
            <a:srgbClr val="FFFFFF"/>
          </a:solidFill>
        </p:spPr>
        <p:txBody>
          <a:bodyPr wrap="square" lIns="0" tIns="0" rIns="0" bIns="0" rtlCol="0">
            <a:noAutofit/>
          </a:bodyPr>
          <a:lstStyle/>
          <a:p>
            <a:endParaRPr/>
          </a:p>
        </p:txBody>
      </p:sp>
      <p:sp>
        <p:nvSpPr>
          <p:cNvPr id="18" name="object 18"/>
          <p:cNvSpPr/>
          <p:nvPr/>
        </p:nvSpPr>
        <p:spPr>
          <a:xfrm>
            <a:off x="1075349" y="261396"/>
            <a:ext cx="41414" cy="66052"/>
          </a:xfrm>
          <a:custGeom>
            <a:avLst/>
            <a:gdLst/>
            <a:ahLst/>
            <a:cxnLst/>
            <a:rect l="l" t="t" r="r" b="b"/>
            <a:pathLst>
              <a:path w="41414" h="66052">
                <a:moveTo>
                  <a:pt x="16789" y="1739"/>
                </a:moveTo>
                <a:lnTo>
                  <a:pt x="0" y="1739"/>
                </a:lnTo>
                <a:lnTo>
                  <a:pt x="0" y="66052"/>
                </a:lnTo>
                <a:lnTo>
                  <a:pt x="17665" y="66052"/>
                </a:lnTo>
                <a:lnTo>
                  <a:pt x="17712" y="35047"/>
                </a:lnTo>
                <a:lnTo>
                  <a:pt x="21975" y="21798"/>
                </a:lnTo>
                <a:lnTo>
                  <a:pt x="35077" y="16421"/>
                </a:lnTo>
                <a:lnTo>
                  <a:pt x="41414" y="16421"/>
                </a:lnTo>
                <a:lnTo>
                  <a:pt x="41414" y="13677"/>
                </a:lnTo>
                <a:lnTo>
                  <a:pt x="16789" y="13677"/>
                </a:lnTo>
                <a:lnTo>
                  <a:pt x="16789" y="1739"/>
                </a:lnTo>
                <a:close/>
              </a:path>
              <a:path w="41414" h="66052">
                <a:moveTo>
                  <a:pt x="41414" y="16421"/>
                </a:moveTo>
                <a:lnTo>
                  <a:pt x="37185" y="16421"/>
                </a:lnTo>
                <a:lnTo>
                  <a:pt x="39801" y="16662"/>
                </a:lnTo>
                <a:lnTo>
                  <a:pt x="41414" y="17043"/>
                </a:lnTo>
                <a:lnTo>
                  <a:pt x="41414" y="16421"/>
                </a:lnTo>
                <a:close/>
              </a:path>
              <a:path w="41414" h="66052">
                <a:moveTo>
                  <a:pt x="38925" y="0"/>
                </a:moveTo>
                <a:lnTo>
                  <a:pt x="28727" y="0"/>
                </a:lnTo>
                <a:lnTo>
                  <a:pt x="20396" y="5600"/>
                </a:lnTo>
                <a:lnTo>
                  <a:pt x="17030" y="13677"/>
                </a:lnTo>
                <a:lnTo>
                  <a:pt x="41414" y="13677"/>
                </a:lnTo>
                <a:lnTo>
                  <a:pt x="41414" y="622"/>
                </a:lnTo>
                <a:lnTo>
                  <a:pt x="40170" y="253"/>
                </a:lnTo>
                <a:lnTo>
                  <a:pt x="38925" y="0"/>
                </a:lnTo>
                <a:close/>
              </a:path>
            </a:pathLst>
          </a:custGeom>
          <a:solidFill>
            <a:srgbClr val="FFFFFF"/>
          </a:solidFill>
        </p:spPr>
        <p:txBody>
          <a:bodyPr wrap="square" lIns="0" tIns="0" rIns="0" bIns="0" rtlCol="0">
            <a:noAutofit/>
          </a:bodyPr>
          <a:lstStyle/>
          <a:p>
            <a:endParaRPr/>
          </a:p>
        </p:txBody>
      </p:sp>
      <p:sp>
        <p:nvSpPr>
          <p:cNvPr id="19" name="object 19"/>
          <p:cNvSpPr/>
          <p:nvPr/>
        </p:nvSpPr>
        <p:spPr>
          <a:xfrm>
            <a:off x="1118882" y="238633"/>
            <a:ext cx="116662" cy="88811"/>
          </a:xfrm>
          <a:custGeom>
            <a:avLst/>
            <a:gdLst/>
            <a:ahLst/>
            <a:cxnLst/>
            <a:rect l="l" t="t" r="r" b="b"/>
            <a:pathLst>
              <a:path w="116662" h="88811">
                <a:moveTo>
                  <a:pt x="19532" y="0"/>
                </a:moveTo>
                <a:lnTo>
                  <a:pt x="0" y="0"/>
                </a:lnTo>
                <a:lnTo>
                  <a:pt x="23507" y="88811"/>
                </a:lnTo>
                <a:lnTo>
                  <a:pt x="43281" y="88811"/>
                </a:lnTo>
                <a:lnTo>
                  <a:pt x="50222" y="60452"/>
                </a:lnTo>
                <a:lnTo>
                  <a:pt x="33578" y="60452"/>
                </a:lnTo>
                <a:lnTo>
                  <a:pt x="19532" y="0"/>
                </a:lnTo>
                <a:close/>
              </a:path>
              <a:path w="116662" h="88811">
                <a:moveTo>
                  <a:pt x="74570" y="28359"/>
                </a:moveTo>
                <a:lnTo>
                  <a:pt x="58331" y="28359"/>
                </a:lnTo>
                <a:lnTo>
                  <a:pt x="73393" y="88811"/>
                </a:lnTo>
                <a:lnTo>
                  <a:pt x="92786" y="88811"/>
                </a:lnTo>
                <a:lnTo>
                  <a:pt x="100208" y="61201"/>
                </a:lnTo>
                <a:lnTo>
                  <a:pt x="82715" y="61201"/>
                </a:lnTo>
                <a:lnTo>
                  <a:pt x="74570" y="28359"/>
                </a:lnTo>
                <a:close/>
              </a:path>
              <a:path w="116662" h="88811">
                <a:moveTo>
                  <a:pt x="116662" y="0"/>
                </a:moveTo>
                <a:lnTo>
                  <a:pt x="97523" y="0"/>
                </a:lnTo>
                <a:lnTo>
                  <a:pt x="82969" y="61201"/>
                </a:lnTo>
                <a:lnTo>
                  <a:pt x="100208" y="61201"/>
                </a:lnTo>
                <a:lnTo>
                  <a:pt x="116662" y="0"/>
                </a:lnTo>
                <a:close/>
              </a:path>
              <a:path w="116662" h="88811">
                <a:moveTo>
                  <a:pt x="67538" y="0"/>
                </a:moveTo>
                <a:lnTo>
                  <a:pt x="49250" y="0"/>
                </a:lnTo>
                <a:lnTo>
                  <a:pt x="33832" y="60452"/>
                </a:lnTo>
                <a:lnTo>
                  <a:pt x="50222" y="60452"/>
                </a:lnTo>
                <a:lnTo>
                  <a:pt x="58077" y="28359"/>
                </a:lnTo>
                <a:lnTo>
                  <a:pt x="74570" y="28359"/>
                </a:lnTo>
                <a:lnTo>
                  <a:pt x="67538" y="0"/>
                </a:lnTo>
                <a:close/>
              </a:path>
            </a:pathLst>
          </a:custGeom>
          <a:solidFill>
            <a:srgbClr val="FFFFFF"/>
          </a:solidFill>
        </p:spPr>
        <p:txBody>
          <a:bodyPr wrap="square" lIns="0" tIns="0" rIns="0" bIns="0" rtlCol="0">
            <a:noAutofit/>
          </a:bodyPr>
          <a:lstStyle/>
          <a:p>
            <a:endParaRPr/>
          </a:p>
        </p:txBody>
      </p:sp>
      <p:sp>
        <p:nvSpPr>
          <p:cNvPr id="20" name="object 20"/>
          <p:cNvSpPr/>
          <p:nvPr/>
        </p:nvSpPr>
        <p:spPr>
          <a:xfrm>
            <a:off x="1230114" y="261392"/>
            <a:ext cx="64997" cy="67297"/>
          </a:xfrm>
          <a:custGeom>
            <a:avLst/>
            <a:gdLst/>
            <a:ahLst/>
            <a:cxnLst/>
            <a:rect l="l" t="t" r="r" b="b"/>
            <a:pathLst>
              <a:path w="64997" h="67297">
                <a:moveTo>
                  <a:pt x="33172" y="0"/>
                </a:moveTo>
                <a:lnTo>
                  <a:pt x="20933" y="1915"/>
                </a:lnTo>
                <a:lnTo>
                  <a:pt x="9707" y="8810"/>
                </a:lnTo>
                <a:lnTo>
                  <a:pt x="2517" y="20277"/>
                </a:lnTo>
                <a:lnTo>
                  <a:pt x="0" y="35845"/>
                </a:lnTo>
                <a:lnTo>
                  <a:pt x="2900" y="48983"/>
                </a:lnTo>
                <a:lnTo>
                  <a:pt x="10442" y="59001"/>
                </a:lnTo>
                <a:lnTo>
                  <a:pt x="22661" y="65304"/>
                </a:lnTo>
                <a:lnTo>
                  <a:pt x="39595" y="67297"/>
                </a:lnTo>
                <a:lnTo>
                  <a:pt x="50734" y="63153"/>
                </a:lnTo>
                <a:lnTo>
                  <a:pt x="59006" y="54535"/>
                </a:lnTo>
                <a:lnTo>
                  <a:pt x="33172" y="54482"/>
                </a:lnTo>
                <a:lnTo>
                  <a:pt x="31220" y="54386"/>
                </a:lnTo>
                <a:lnTo>
                  <a:pt x="20533" y="47213"/>
                </a:lnTo>
                <a:lnTo>
                  <a:pt x="17651" y="32512"/>
                </a:lnTo>
                <a:lnTo>
                  <a:pt x="21447" y="19233"/>
                </a:lnTo>
                <a:lnTo>
                  <a:pt x="34420" y="13347"/>
                </a:lnTo>
                <a:lnTo>
                  <a:pt x="60087" y="13347"/>
                </a:lnTo>
                <a:lnTo>
                  <a:pt x="58581" y="10517"/>
                </a:lnTo>
                <a:lnTo>
                  <a:pt x="47750" y="2750"/>
                </a:lnTo>
                <a:lnTo>
                  <a:pt x="33172" y="0"/>
                </a:lnTo>
                <a:close/>
              </a:path>
              <a:path w="64997" h="67297">
                <a:moveTo>
                  <a:pt x="60087" y="13347"/>
                </a:moveTo>
                <a:lnTo>
                  <a:pt x="34420" y="13347"/>
                </a:lnTo>
                <a:lnTo>
                  <a:pt x="45782" y="20248"/>
                </a:lnTo>
                <a:lnTo>
                  <a:pt x="48841" y="34466"/>
                </a:lnTo>
                <a:lnTo>
                  <a:pt x="45413" y="48280"/>
                </a:lnTo>
                <a:lnTo>
                  <a:pt x="33172" y="54482"/>
                </a:lnTo>
                <a:lnTo>
                  <a:pt x="59025" y="54482"/>
                </a:lnTo>
                <a:lnTo>
                  <a:pt x="63923" y="41118"/>
                </a:lnTo>
                <a:lnTo>
                  <a:pt x="64997" y="22579"/>
                </a:lnTo>
                <a:lnTo>
                  <a:pt x="60087" y="13347"/>
                </a:lnTo>
                <a:close/>
              </a:path>
            </a:pathLst>
          </a:custGeom>
          <a:solidFill>
            <a:srgbClr val="FFFFFF"/>
          </a:solidFill>
        </p:spPr>
        <p:txBody>
          <a:bodyPr wrap="square" lIns="0" tIns="0" rIns="0" bIns="0" rtlCol="0">
            <a:noAutofit/>
          </a:bodyPr>
          <a:lstStyle/>
          <a:p>
            <a:endParaRPr/>
          </a:p>
        </p:txBody>
      </p:sp>
      <p:sp>
        <p:nvSpPr>
          <p:cNvPr id="21" name="object 21"/>
          <p:cNvSpPr/>
          <p:nvPr/>
        </p:nvSpPr>
        <p:spPr>
          <a:xfrm>
            <a:off x="1305198" y="261396"/>
            <a:ext cx="41427" cy="66052"/>
          </a:xfrm>
          <a:custGeom>
            <a:avLst/>
            <a:gdLst/>
            <a:ahLst/>
            <a:cxnLst/>
            <a:rect l="l" t="t" r="r" b="b"/>
            <a:pathLst>
              <a:path w="41427" h="66052">
                <a:moveTo>
                  <a:pt x="16802" y="1739"/>
                </a:moveTo>
                <a:lnTo>
                  <a:pt x="0" y="1739"/>
                </a:lnTo>
                <a:lnTo>
                  <a:pt x="0" y="66052"/>
                </a:lnTo>
                <a:lnTo>
                  <a:pt x="17665" y="66052"/>
                </a:lnTo>
                <a:lnTo>
                  <a:pt x="17713" y="35047"/>
                </a:lnTo>
                <a:lnTo>
                  <a:pt x="21980" y="21798"/>
                </a:lnTo>
                <a:lnTo>
                  <a:pt x="35077" y="16421"/>
                </a:lnTo>
                <a:lnTo>
                  <a:pt x="41427" y="16421"/>
                </a:lnTo>
                <a:lnTo>
                  <a:pt x="41427" y="13677"/>
                </a:lnTo>
                <a:lnTo>
                  <a:pt x="16802" y="13677"/>
                </a:lnTo>
                <a:lnTo>
                  <a:pt x="16802" y="1739"/>
                </a:lnTo>
                <a:close/>
              </a:path>
              <a:path w="41427" h="66052">
                <a:moveTo>
                  <a:pt x="41427" y="16421"/>
                </a:moveTo>
                <a:lnTo>
                  <a:pt x="37185" y="16421"/>
                </a:lnTo>
                <a:lnTo>
                  <a:pt x="39801" y="16662"/>
                </a:lnTo>
                <a:lnTo>
                  <a:pt x="41427" y="17043"/>
                </a:lnTo>
                <a:lnTo>
                  <a:pt x="41427" y="16421"/>
                </a:lnTo>
                <a:close/>
              </a:path>
              <a:path w="41427" h="66052">
                <a:moveTo>
                  <a:pt x="38938" y="0"/>
                </a:moveTo>
                <a:lnTo>
                  <a:pt x="28727" y="0"/>
                </a:lnTo>
                <a:lnTo>
                  <a:pt x="20396" y="5600"/>
                </a:lnTo>
                <a:lnTo>
                  <a:pt x="17043" y="13677"/>
                </a:lnTo>
                <a:lnTo>
                  <a:pt x="41427" y="13677"/>
                </a:lnTo>
                <a:lnTo>
                  <a:pt x="41427" y="622"/>
                </a:lnTo>
                <a:lnTo>
                  <a:pt x="40182" y="253"/>
                </a:lnTo>
                <a:lnTo>
                  <a:pt x="38938" y="0"/>
                </a:lnTo>
                <a:close/>
              </a:path>
            </a:pathLst>
          </a:custGeom>
          <a:solidFill>
            <a:srgbClr val="FFFFFF"/>
          </a:solidFill>
        </p:spPr>
        <p:txBody>
          <a:bodyPr wrap="square" lIns="0" tIns="0" rIns="0" bIns="0" rtlCol="0">
            <a:noAutofit/>
          </a:bodyPr>
          <a:lstStyle/>
          <a:p>
            <a:endParaRPr/>
          </a:p>
        </p:txBody>
      </p:sp>
      <p:sp>
        <p:nvSpPr>
          <p:cNvPr id="22" name="object 22"/>
          <p:cNvSpPr/>
          <p:nvPr/>
        </p:nvSpPr>
        <p:spPr>
          <a:xfrm>
            <a:off x="1362792" y="238633"/>
            <a:ext cx="0" cy="88811"/>
          </a:xfrm>
          <a:custGeom>
            <a:avLst/>
            <a:gdLst/>
            <a:ahLst/>
            <a:cxnLst/>
            <a:rect l="l" t="t" r="r" b="b"/>
            <a:pathLst>
              <a:path h="88811">
                <a:moveTo>
                  <a:pt x="0" y="0"/>
                </a:moveTo>
                <a:lnTo>
                  <a:pt x="0" y="88811"/>
                </a:lnTo>
              </a:path>
            </a:pathLst>
          </a:custGeom>
          <a:ln w="18935">
            <a:solidFill>
              <a:srgbClr val="FFFFFF"/>
            </a:solidFill>
          </a:ln>
        </p:spPr>
        <p:txBody>
          <a:bodyPr wrap="square" lIns="0" tIns="0" rIns="0" bIns="0" rtlCol="0">
            <a:noAutofit/>
          </a:bodyPr>
          <a:lstStyle/>
          <a:p>
            <a:endParaRPr/>
          </a:p>
        </p:txBody>
      </p:sp>
      <p:sp>
        <p:nvSpPr>
          <p:cNvPr id="23" name="object 23"/>
          <p:cNvSpPr/>
          <p:nvPr/>
        </p:nvSpPr>
        <p:spPr>
          <a:xfrm>
            <a:off x="1379985" y="238638"/>
            <a:ext cx="64771" cy="90550"/>
          </a:xfrm>
          <a:custGeom>
            <a:avLst/>
            <a:gdLst/>
            <a:ahLst/>
            <a:cxnLst/>
            <a:rect l="l" t="t" r="r" b="b"/>
            <a:pathLst>
              <a:path w="64771" h="90550">
                <a:moveTo>
                  <a:pt x="33199" y="24817"/>
                </a:moveTo>
                <a:lnTo>
                  <a:pt x="15533" y="25594"/>
                </a:lnTo>
                <a:lnTo>
                  <a:pt x="6630" y="33860"/>
                </a:lnTo>
                <a:lnTo>
                  <a:pt x="1423" y="46918"/>
                </a:lnTo>
                <a:lnTo>
                  <a:pt x="0" y="64125"/>
                </a:lnTo>
                <a:lnTo>
                  <a:pt x="4742" y="77435"/>
                </a:lnTo>
                <a:lnTo>
                  <a:pt x="14118" y="86929"/>
                </a:lnTo>
                <a:lnTo>
                  <a:pt x="28195" y="90551"/>
                </a:lnTo>
                <a:lnTo>
                  <a:pt x="36526" y="90551"/>
                </a:lnTo>
                <a:lnTo>
                  <a:pt x="43626" y="87566"/>
                </a:lnTo>
                <a:lnTo>
                  <a:pt x="47728" y="80594"/>
                </a:lnTo>
                <a:lnTo>
                  <a:pt x="64771" y="80594"/>
                </a:lnTo>
                <a:lnTo>
                  <a:pt x="64771" y="77213"/>
                </a:lnTo>
                <a:lnTo>
                  <a:pt x="31583" y="77213"/>
                </a:lnTo>
                <a:lnTo>
                  <a:pt x="20451" y="70280"/>
                </a:lnTo>
                <a:lnTo>
                  <a:pt x="17009" y="56170"/>
                </a:lnTo>
                <a:lnTo>
                  <a:pt x="20539" y="42256"/>
                </a:lnTo>
                <a:lnTo>
                  <a:pt x="32551" y="36068"/>
                </a:lnTo>
                <a:lnTo>
                  <a:pt x="64771" y="36068"/>
                </a:lnTo>
                <a:lnTo>
                  <a:pt x="64771" y="32334"/>
                </a:lnTo>
                <a:lnTo>
                  <a:pt x="47106" y="32334"/>
                </a:lnTo>
                <a:lnTo>
                  <a:pt x="43151" y="28263"/>
                </a:lnTo>
                <a:lnTo>
                  <a:pt x="33199" y="24817"/>
                </a:lnTo>
                <a:close/>
              </a:path>
              <a:path w="64771" h="90550">
                <a:moveTo>
                  <a:pt x="64771" y="80594"/>
                </a:moveTo>
                <a:lnTo>
                  <a:pt x="47969" y="80594"/>
                </a:lnTo>
                <a:lnTo>
                  <a:pt x="47969" y="88811"/>
                </a:lnTo>
                <a:lnTo>
                  <a:pt x="64771" y="88811"/>
                </a:lnTo>
                <a:lnTo>
                  <a:pt x="64771" y="80594"/>
                </a:lnTo>
                <a:close/>
              </a:path>
              <a:path w="64771" h="90550">
                <a:moveTo>
                  <a:pt x="64771" y="36068"/>
                </a:moveTo>
                <a:lnTo>
                  <a:pt x="32551" y="36068"/>
                </a:lnTo>
                <a:lnTo>
                  <a:pt x="33750" y="36105"/>
                </a:lnTo>
                <a:lnTo>
                  <a:pt x="44677" y="42914"/>
                </a:lnTo>
                <a:lnTo>
                  <a:pt x="47714" y="57589"/>
                </a:lnTo>
                <a:lnTo>
                  <a:pt x="44088" y="71223"/>
                </a:lnTo>
                <a:lnTo>
                  <a:pt x="31583" y="77213"/>
                </a:lnTo>
                <a:lnTo>
                  <a:pt x="64771" y="77213"/>
                </a:lnTo>
                <a:lnTo>
                  <a:pt x="64771" y="36068"/>
                </a:lnTo>
                <a:close/>
              </a:path>
              <a:path w="64771" h="90550">
                <a:moveTo>
                  <a:pt x="64771" y="0"/>
                </a:moveTo>
                <a:lnTo>
                  <a:pt x="47106" y="0"/>
                </a:lnTo>
                <a:lnTo>
                  <a:pt x="47106" y="32334"/>
                </a:lnTo>
                <a:lnTo>
                  <a:pt x="64771" y="32334"/>
                </a:lnTo>
                <a:lnTo>
                  <a:pt x="64771" y="0"/>
                </a:lnTo>
                <a:close/>
              </a:path>
            </a:pathLst>
          </a:custGeom>
          <a:solidFill>
            <a:srgbClr val="FFFFFF"/>
          </a:solidFill>
        </p:spPr>
        <p:txBody>
          <a:bodyPr wrap="square" lIns="0" tIns="0" rIns="0" bIns="0" rtlCol="0">
            <a:noAutofit/>
          </a:bodyPr>
          <a:lstStyle/>
          <a:p>
            <a:endParaRPr/>
          </a:p>
        </p:txBody>
      </p:sp>
      <p:sp>
        <p:nvSpPr>
          <p:cNvPr id="38" name="object 38"/>
          <p:cNvSpPr txBox="1">
            <a:spLocks noGrp="1"/>
          </p:cNvSpPr>
          <p:nvPr>
            <p:ph type="ftr" sz="quarter" idx="5"/>
          </p:nvPr>
        </p:nvSpPr>
        <p:spPr>
          <a:prstGeom prst="rect">
            <a:avLst/>
          </a:prstGeom>
        </p:spPr>
        <p:txBody>
          <a:bodyPr vert="horz" wrap="square" lIns="0" tIns="0" rIns="0" bIns="0" rtlCol="0">
            <a:noAutofit/>
          </a:bodyPr>
          <a:lstStyle/>
          <a:p>
            <a:pPr marL="12700">
              <a:lnSpc>
                <a:spcPct val="100000"/>
              </a:lnSpc>
            </a:pPr>
            <a:r>
              <a:rPr sz="800" spc="-15" dirty="0" smtClean="0">
                <a:latin typeface="Arial"/>
                <a:cs typeface="Arial"/>
              </a:rPr>
              <a:t>Se</a:t>
            </a:r>
            <a:r>
              <a:rPr sz="800" spc="-25" dirty="0" smtClean="0">
                <a:latin typeface="Arial"/>
                <a:cs typeface="Arial"/>
              </a:rPr>
              <a:t>p</a:t>
            </a:r>
            <a:r>
              <a:rPr sz="800" spc="-15" dirty="0" smtClean="0">
                <a:latin typeface="Arial"/>
                <a:cs typeface="Arial"/>
              </a:rPr>
              <a:t>t</a:t>
            </a:r>
            <a:r>
              <a:rPr sz="800" spc="-5" dirty="0" smtClean="0">
                <a:latin typeface="Arial"/>
                <a:cs typeface="Arial"/>
              </a:rPr>
              <a:t>ember</a:t>
            </a:r>
            <a:r>
              <a:rPr sz="800" spc="-35" dirty="0" smtClean="0">
                <a:latin typeface="Arial"/>
                <a:cs typeface="Arial"/>
              </a:rPr>
              <a:t> </a:t>
            </a:r>
            <a:r>
              <a:rPr sz="800" spc="-125" dirty="0" smtClean="0">
                <a:latin typeface="Arial"/>
                <a:cs typeface="Arial"/>
              </a:rPr>
              <a:t>1</a:t>
            </a:r>
            <a:r>
              <a:rPr sz="800" spc="-30" dirty="0" smtClean="0">
                <a:latin typeface="Arial"/>
                <a:cs typeface="Arial"/>
              </a:rPr>
              <a:t>5,</a:t>
            </a:r>
            <a:r>
              <a:rPr sz="800" spc="-35" dirty="0" smtClean="0">
                <a:latin typeface="Arial"/>
                <a:cs typeface="Arial"/>
              </a:rPr>
              <a:t> </a:t>
            </a:r>
            <a:r>
              <a:rPr sz="800" spc="-15" dirty="0" smtClean="0">
                <a:latin typeface="Arial"/>
                <a:cs typeface="Arial"/>
              </a:rPr>
              <a:t>2</a:t>
            </a:r>
            <a:r>
              <a:rPr sz="800" spc="-10" dirty="0" smtClean="0">
                <a:latin typeface="Arial"/>
                <a:cs typeface="Arial"/>
              </a:rPr>
              <a:t>0</a:t>
            </a:r>
            <a:r>
              <a:rPr sz="800" spc="-55" dirty="0" smtClean="0">
                <a:latin typeface="Arial"/>
                <a:cs typeface="Arial"/>
              </a:rPr>
              <a:t>16</a:t>
            </a:r>
            <a:endParaRPr sz="800">
              <a:latin typeface="Arial"/>
              <a:cs typeface="Arial"/>
            </a:endParaRPr>
          </a:p>
        </p:txBody>
      </p:sp>
      <p:graphicFrame>
        <p:nvGraphicFramePr>
          <p:cNvPr id="25" name="Table 24"/>
          <p:cNvGraphicFramePr>
            <a:graphicFrameLocks noGrp="1"/>
          </p:cNvGraphicFramePr>
          <p:nvPr>
            <p:extLst>
              <p:ext uri="{D42A27DB-BD31-4B8C-83A1-F6EECF244321}">
                <p14:modId xmlns:p14="http://schemas.microsoft.com/office/powerpoint/2010/main" val="131276769"/>
              </p:ext>
            </p:extLst>
          </p:nvPr>
        </p:nvGraphicFramePr>
        <p:xfrm>
          <a:off x="829460" y="1651000"/>
          <a:ext cx="8390740" cy="2296160"/>
        </p:xfrm>
        <a:graphic>
          <a:graphicData uri="http://schemas.openxmlformats.org/drawingml/2006/table">
            <a:tbl>
              <a:tblPr firstRow="1" bandRow="1">
                <a:tableStyleId>{5C22544A-7EE6-4342-B048-85BDC9FD1C3A}</a:tableStyleId>
              </a:tblPr>
              <a:tblGrid>
                <a:gridCol w="1678148"/>
                <a:gridCol w="1678148"/>
                <a:gridCol w="1678148"/>
                <a:gridCol w="1678148"/>
                <a:gridCol w="1678148"/>
              </a:tblGrid>
              <a:tr h="370840">
                <a:tc>
                  <a:txBody>
                    <a:bodyPr/>
                    <a:lstStyle/>
                    <a:p>
                      <a:pPr algn="ctr"/>
                      <a:r>
                        <a:rPr lang="en-US" dirty="0" smtClean="0">
                          <a:latin typeface="+mj-lt"/>
                          <a:ea typeface="Helvetica Neue" charset="0"/>
                          <a:cs typeface="Helvetica Neue" charset="0"/>
                        </a:rPr>
                        <a:t>July</a:t>
                      </a:r>
                      <a:r>
                        <a:rPr lang="en-US" baseline="0" dirty="0" smtClean="0">
                          <a:latin typeface="+mj-lt"/>
                          <a:ea typeface="Helvetica Neue" charset="0"/>
                          <a:cs typeface="Helvetica Neue" charset="0"/>
                        </a:rPr>
                        <a:t> / Aug </a:t>
                      </a:r>
                      <a:endParaRPr lang="en-US" dirty="0">
                        <a:latin typeface="+mj-lt"/>
                        <a:ea typeface="Helvetica Neue" charset="0"/>
                        <a:cs typeface="Helvetica Neue" charset="0"/>
                      </a:endParaRPr>
                    </a:p>
                  </a:txBody>
                  <a:tcPr/>
                </a:tc>
                <a:tc>
                  <a:txBody>
                    <a:bodyPr/>
                    <a:lstStyle/>
                    <a:p>
                      <a:pPr algn="ctr"/>
                      <a:r>
                        <a:rPr lang="en-US" dirty="0" smtClean="0">
                          <a:latin typeface="+mj-lt"/>
                          <a:ea typeface="Helvetica Neue" charset="0"/>
                          <a:cs typeface="Helvetica Neue" charset="0"/>
                        </a:rPr>
                        <a:t>Sept</a:t>
                      </a:r>
                      <a:endParaRPr lang="en-US" dirty="0">
                        <a:latin typeface="+mj-lt"/>
                        <a:ea typeface="Helvetica Neue" charset="0"/>
                        <a:cs typeface="Helvetica Neue" charset="0"/>
                      </a:endParaRPr>
                    </a:p>
                  </a:txBody>
                  <a:tcPr/>
                </a:tc>
                <a:tc>
                  <a:txBody>
                    <a:bodyPr/>
                    <a:lstStyle/>
                    <a:p>
                      <a:pPr algn="ctr"/>
                      <a:r>
                        <a:rPr lang="en-US" dirty="0" smtClean="0">
                          <a:latin typeface="+mj-lt"/>
                          <a:ea typeface="Helvetica Neue" charset="0"/>
                          <a:cs typeface="Helvetica Neue" charset="0"/>
                        </a:rPr>
                        <a:t>Oct </a:t>
                      </a:r>
                      <a:endParaRPr lang="en-US" dirty="0">
                        <a:latin typeface="+mj-lt"/>
                        <a:ea typeface="Helvetica Neue" charset="0"/>
                        <a:cs typeface="Helvetica Neue" charset="0"/>
                      </a:endParaRPr>
                    </a:p>
                  </a:txBody>
                  <a:tcPr/>
                </a:tc>
                <a:tc>
                  <a:txBody>
                    <a:bodyPr/>
                    <a:lstStyle/>
                    <a:p>
                      <a:pPr algn="ctr"/>
                      <a:r>
                        <a:rPr lang="en-US" dirty="0" smtClean="0">
                          <a:latin typeface="+mj-lt"/>
                          <a:ea typeface="Helvetica Neue" charset="0"/>
                          <a:cs typeface="Helvetica Neue" charset="0"/>
                        </a:rPr>
                        <a:t>Nov </a:t>
                      </a:r>
                      <a:endParaRPr lang="en-US" dirty="0">
                        <a:latin typeface="+mj-lt"/>
                        <a:ea typeface="Helvetica Neue" charset="0"/>
                        <a:cs typeface="Helvetica Neue" charset="0"/>
                      </a:endParaRPr>
                    </a:p>
                  </a:txBody>
                  <a:tcPr/>
                </a:tc>
                <a:tc>
                  <a:txBody>
                    <a:bodyPr/>
                    <a:lstStyle/>
                    <a:p>
                      <a:pPr algn="ctr"/>
                      <a:r>
                        <a:rPr lang="en-US" dirty="0" smtClean="0">
                          <a:latin typeface="+mj-lt"/>
                          <a:ea typeface="Helvetica Neue" charset="0"/>
                          <a:cs typeface="Helvetica Neue" charset="0"/>
                        </a:rPr>
                        <a:t>Dec </a:t>
                      </a:r>
                      <a:endParaRPr lang="en-US" dirty="0">
                        <a:latin typeface="+mj-lt"/>
                        <a:ea typeface="Helvetica Neue" charset="0"/>
                        <a:cs typeface="Helvetica Neue" charset="0"/>
                      </a:endParaRPr>
                    </a:p>
                  </a:txBody>
                  <a:tcPr/>
                </a:tc>
              </a:tr>
              <a:tr h="370840">
                <a:tc>
                  <a:txBody>
                    <a:bodyPr/>
                    <a:lstStyle/>
                    <a:p>
                      <a:r>
                        <a:rPr lang="en-US" sz="1200" dirty="0" smtClean="0">
                          <a:latin typeface="+mj-lt"/>
                          <a:ea typeface="Helvetica Neue" charset="0"/>
                          <a:cs typeface="Helvetica Neue" charset="0"/>
                        </a:rPr>
                        <a:t>New</a:t>
                      </a:r>
                      <a:r>
                        <a:rPr lang="en-US" sz="1200" baseline="0" dirty="0" smtClean="0">
                          <a:latin typeface="+mj-lt"/>
                          <a:ea typeface="Helvetica Neue" charset="0"/>
                          <a:cs typeface="Helvetica Neue" charset="0"/>
                        </a:rPr>
                        <a:t> Frontiers in Digital Healthcare </a:t>
                      </a:r>
                      <a:endParaRPr lang="en-US" sz="1200" dirty="0">
                        <a:latin typeface="+mj-lt"/>
                        <a:ea typeface="Helvetica Neue" charset="0"/>
                        <a:cs typeface="Helvetica Neue" charset="0"/>
                      </a:endParaRPr>
                    </a:p>
                  </a:txBody>
                  <a:tcPr/>
                </a:tc>
                <a:tc>
                  <a:txBody>
                    <a:bodyPr/>
                    <a:lstStyle/>
                    <a:p>
                      <a:r>
                        <a:rPr lang="en-US" sz="1200" dirty="0" smtClean="0">
                          <a:latin typeface="+mj-lt"/>
                          <a:ea typeface="Helvetica Neue" charset="0"/>
                          <a:cs typeface="Helvetica Neue" charset="0"/>
                        </a:rPr>
                        <a:t>CSP Summit at Edge </a:t>
                      </a:r>
                      <a:endParaRPr lang="en-US" sz="1200" dirty="0">
                        <a:latin typeface="+mj-lt"/>
                        <a:ea typeface="Helvetica Neue" charset="0"/>
                        <a:cs typeface="Helvetica Neue" charset="0"/>
                      </a:endParaRPr>
                    </a:p>
                  </a:txBody>
                  <a:tcPr/>
                </a:tc>
                <a:tc>
                  <a:txBody>
                    <a:bodyPr/>
                    <a:lstStyle/>
                    <a:p>
                      <a:r>
                        <a:rPr lang="en-US" sz="1200" dirty="0" smtClean="0">
                          <a:latin typeface="+mj-lt"/>
                          <a:ea typeface="Helvetica Neue" charset="0"/>
                          <a:cs typeface="Helvetica Neue" charset="0"/>
                        </a:rPr>
                        <a:t>CSP Summit at World of Watson </a:t>
                      </a:r>
                      <a:endParaRPr lang="en-US" sz="1200" dirty="0">
                        <a:latin typeface="+mj-lt"/>
                        <a:ea typeface="Helvetica Neue" charset="0"/>
                        <a:cs typeface="Helvetica Neue" charset="0"/>
                      </a:endParaRPr>
                    </a:p>
                  </a:txBody>
                  <a:tcPr/>
                </a:tc>
                <a:tc>
                  <a:txBody>
                    <a:bodyPr/>
                    <a:lstStyle/>
                    <a:p>
                      <a:r>
                        <a:rPr lang="en-US" sz="1200" dirty="0" err="1" smtClean="0">
                          <a:latin typeface="+mj-lt"/>
                          <a:ea typeface="Helvetica Neue" charset="0"/>
                          <a:cs typeface="Helvetica Neue" charset="0"/>
                        </a:rPr>
                        <a:t>Blockchain</a:t>
                      </a:r>
                      <a:r>
                        <a:rPr lang="en-US" sz="1200" dirty="0" smtClean="0">
                          <a:latin typeface="+mj-lt"/>
                          <a:ea typeface="Helvetica Neue" charset="0"/>
                          <a:cs typeface="Helvetica Neue" charset="0"/>
                        </a:rPr>
                        <a:t> for </a:t>
                      </a:r>
                      <a:r>
                        <a:rPr lang="en-US" sz="1200" dirty="0" err="1" smtClean="0">
                          <a:latin typeface="+mj-lt"/>
                          <a:ea typeface="Helvetica Neue" charset="0"/>
                          <a:cs typeface="Helvetica Neue" charset="0"/>
                        </a:rPr>
                        <a:t>FinTech</a:t>
                      </a:r>
                      <a:r>
                        <a:rPr lang="en-US" sz="1200" dirty="0" smtClean="0">
                          <a:latin typeface="+mj-lt"/>
                          <a:ea typeface="Helvetica Neue" charset="0"/>
                          <a:cs typeface="Helvetica Neue" charset="0"/>
                        </a:rPr>
                        <a:t> </a:t>
                      </a:r>
                      <a:endParaRPr lang="en-US" sz="1200" dirty="0">
                        <a:latin typeface="+mj-lt"/>
                        <a:ea typeface="Helvetica Neue" charset="0"/>
                        <a:cs typeface="Helvetica Neue" charset="0"/>
                      </a:endParaRPr>
                    </a:p>
                  </a:txBody>
                  <a:tcPr/>
                </a:tc>
                <a:tc>
                  <a:txBody>
                    <a:bodyPr/>
                    <a:lstStyle/>
                    <a:p>
                      <a:r>
                        <a:rPr lang="en-US" sz="1200" dirty="0" smtClean="0">
                          <a:latin typeface="+mj-lt"/>
                          <a:ea typeface="Helvetica Neue" charset="0"/>
                          <a:cs typeface="Helvetica Neue" charset="0"/>
                        </a:rPr>
                        <a:t>Retail </a:t>
                      </a:r>
                      <a:endParaRPr lang="en-US" sz="1200" dirty="0">
                        <a:latin typeface="+mj-lt"/>
                        <a:ea typeface="Helvetica Neue" charset="0"/>
                        <a:cs typeface="Helvetica Neue" charset="0"/>
                      </a:endParaRP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b="0" dirty="0" smtClean="0">
                          <a:latin typeface="+mj-lt"/>
                          <a:ea typeface="Helvetica Neue" charset="0"/>
                          <a:cs typeface="Helvetica Neue" charset="0"/>
                        </a:rPr>
                        <a:t>Panel Discussion on trends</a:t>
                      </a:r>
                      <a:r>
                        <a:rPr lang="en-US" sz="1100" b="0" baseline="0" dirty="0" smtClean="0">
                          <a:latin typeface="+mj-lt"/>
                          <a:ea typeface="Helvetica Neue" charset="0"/>
                          <a:cs typeface="Helvetica Neue" charset="0"/>
                        </a:rPr>
                        <a:t> in Healthcare and impact of Cognitive</a:t>
                      </a:r>
                      <a:endParaRPr lang="en-US" sz="1100" b="0" dirty="0" smtClean="0">
                        <a:latin typeface="+mj-lt"/>
                        <a:ea typeface="Helvetica Neue" charset="0"/>
                        <a:cs typeface="Helvetica Neue" charset="0"/>
                      </a:endParaRPr>
                    </a:p>
                    <a:p>
                      <a:endParaRPr lang="en-US" sz="1100" b="0" dirty="0">
                        <a:latin typeface="+mj-lt"/>
                        <a:ea typeface="Helvetica Neue" charset="0"/>
                        <a:cs typeface="Helvetica Neue"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b="0" dirty="0" smtClean="0">
                          <a:latin typeface="+mj-lt"/>
                          <a:ea typeface="Helvetica Neue" charset="0"/>
                          <a:cs typeface="Helvetica Neue" charset="0"/>
                        </a:rPr>
                        <a:t>Full day event at Edge for CSPs/ISVs </a:t>
                      </a:r>
                    </a:p>
                    <a:p>
                      <a:endParaRPr lang="en-US" sz="1100" b="0" dirty="0">
                        <a:latin typeface="+mj-lt"/>
                        <a:ea typeface="Helvetica Neue" charset="0"/>
                        <a:cs typeface="Helvetica Neue"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smtClean="0">
                          <a:ln>
                            <a:noFill/>
                          </a:ln>
                          <a:solidFill>
                            <a:srgbClr val="000000"/>
                          </a:solidFill>
                          <a:effectLst/>
                          <a:uLnTx/>
                          <a:uFillTx/>
                          <a:latin typeface="+mj-lt"/>
                          <a:ea typeface="Helvetica Neue" charset="0"/>
                          <a:cs typeface="Helvetica Neue" charset="0"/>
                        </a:rPr>
                        <a:t>Half day event at WOW for CSPs/ISVs</a:t>
                      </a:r>
                      <a:endParaRPr lang="en-US" sz="1100" b="0" kern="1200" dirty="0" smtClean="0">
                        <a:solidFill>
                          <a:schemeClr val="dk1"/>
                        </a:solidFill>
                        <a:effectLst/>
                        <a:latin typeface="+mj-lt"/>
                        <a:ea typeface="Helvetica Neue" charset="0"/>
                        <a:cs typeface="Helvetica Neue" charset="0"/>
                      </a:endParaRPr>
                    </a:p>
                    <a:p>
                      <a:endParaRPr lang="en-US" sz="1100" b="0" dirty="0">
                        <a:latin typeface="+mj-lt"/>
                        <a:ea typeface="Helvetica Neue" charset="0"/>
                        <a:cs typeface="Helvetica Neue" charset="0"/>
                      </a:endParaRPr>
                    </a:p>
                  </a:txBody>
                  <a:tcPr/>
                </a:tc>
                <a:tc>
                  <a:txBody>
                    <a:bodyPr/>
                    <a:lstStyle/>
                    <a:p>
                      <a:r>
                        <a:rPr lang="en-US" sz="1100" b="0" kern="1200" dirty="0" smtClean="0">
                          <a:solidFill>
                            <a:schemeClr val="dk1"/>
                          </a:solidFill>
                          <a:effectLst/>
                          <a:latin typeface="+mj-lt"/>
                          <a:ea typeface="Helvetica Neue" charset="0"/>
                          <a:cs typeface="Helvetica Neue" charset="0"/>
                        </a:rPr>
                        <a:t>Fireside chat </a:t>
                      </a:r>
                    </a:p>
                    <a:p>
                      <a:r>
                        <a:rPr lang="en-US" sz="1100" b="0" kern="1200" dirty="0" smtClean="0">
                          <a:solidFill>
                            <a:schemeClr val="dk1"/>
                          </a:solidFill>
                          <a:effectLst/>
                          <a:latin typeface="+mj-lt"/>
                          <a:ea typeface="Helvetica Neue" charset="0"/>
                          <a:cs typeface="Helvetica Neue" charset="0"/>
                        </a:rPr>
                        <a:t>with </a:t>
                      </a:r>
                      <a:r>
                        <a:rPr lang="en-US" sz="1100" b="0" kern="1200" dirty="0" err="1" smtClean="0">
                          <a:solidFill>
                            <a:schemeClr val="dk1"/>
                          </a:solidFill>
                          <a:effectLst/>
                          <a:latin typeface="+mj-lt"/>
                          <a:ea typeface="Helvetica Neue" charset="0"/>
                          <a:cs typeface="Helvetica Neue" charset="0"/>
                        </a:rPr>
                        <a:t>Blockchain</a:t>
                      </a:r>
                      <a:r>
                        <a:rPr lang="en-US" sz="1100" b="0" kern="1200" dirty="0" smtClean="0">
                          <a:solidFill>
                            <a:schemeClr val="dk1"/>
                          </a:solidFill>
                          <a:effectLst/>
                          <a:latin typeface="+mj-lt"/>
                          <a:ea typeface="Helvetica Neue" charset="0"/>
                          <a:cs typeface="Helvetica Neue" charset="0"/>
                        </a:rPr>
                        <a:t> CTO and a CSP/ISV who has a </a:t>
                      </a:r>
                      <a:r>
                        <a:rPr lang="en-US" sz="1100" b="0" kern="1200" dirty="0" err="1" smtClean="0">
                          <a:solidFill>
                            <a:schemeClr val="dk1"/>
                          </a:solidFill>
                          <a:effectLst/>
                          <a:latin typeface="+mj-lt"/>
                          <a:ea typeface="Helvetica Neue" charset="0"/>
                          <a:cs typeface="Helvetica Neue" charset="0"/>
                        </a:rPr>
                        <a:t>FinTech</a:t>
                      </a:r>
                      <a:r>
                        <a:rPr lang="en-US" sz="1100" b="0" kern="1200" dirty="0" smtClean="0">
                          <a:solidFill>
                            <a:schemeClr val="dk1"/>
                          </a:solidFill>
                          <a:effectLst/>
                          <a:latin typeface="+mj-lt"/>
                          <a:ea typeface="Helvetica Neue" charset="0"/>
                          <a:cs typeface="Helvetica Neue" charset="0"/>
                        </a:rPr>
                        <a:t> </a:t>
                      </a:r>
                      <a:r>
                        <a:rPr lang="en-US" sz="1100" b="0" kern="1200" dirty="0" err="1" smtClean="0">
                          <a:solidFill>
                            <a:schemeClr val="dk1"/>
                          </a:solidFill>
                          <a:effectLst/>
                          <a:latin typeface="+mj-lt"/>
                          <a:ea typeface="Helvetica Neue" charset="0"/>
                          <a:cs typeface="Helvetica Neue" charset="0"/>
                        </a:rPr>
                        <a:t>Blockchain</a:t>
                      </a:r>
                      <a:r>
                        <a:rPr lang="en-US" sz="1100" b="0" kern="1200" dirty="0" smtClean="0">
                          <a:solidFill>
                            <a:schemeClr val="dk1"/>
                          </a:solidFill>
                          <a:effectLst/>
                          <a:latin typeface="+mj-lt"/>
                          <a:ea typeface="Helvetica Neue" charset="0"/>
                          <a:cs typeface="Helvetica Neue" charset="0"/>
                        </a:rPr>
                        <a:t> solution</a:t>
                      </a:r>
                    </a:p>
                    <a:p>
                      <a:endParaRPr lang="en-US" sz="1100" b="0" dirty="0">
                        <a:latin typeface="+mj-lt"/>
                        <a:ea typeface="Helvetica Neue" charset="0"/>
                        <a:cs typeface="Helvetica Neue" charset="0"/>
                      </a:endParaRPr>
                    </a:p>
                  </a:txBody>
                  <a:tcPr/>
                </a:tc>
                <a:tc>
                  <a:txBody>
                    <a:bodyPr/>
                    <a:lstStyle/>
                    <a:p>
                      <a:r>
                        <a:rPr lang="en-US" sz="1100" b="0" kern="1200" dirty="0" smtClean="0">
                          <a:solidFill>
                            <a:schemeClr val="dk1"/>
                          </a:solidFill>
                          <a:effectLst/>
                          <a:latin typeface="+mj-lt"/>
                          <a:ea typeface="Helvetica Neue" charset="0"/>
                          <a:cs typeface="Helvetica Neue" charset="0"/>
                        </a:rPr>
                        <a:t>IBM and industry experts review Black Friday and Cyber Monday data and share insights around consumer shopping behavior</a:t>
                      </a:r>
                      <a:endParaRPr lang="en-US" sz="1100" b="0" dirty="0">
                        <a:latin typeface="+mj-lt"/>
                        <a:ea typeface="Helvetica Neue" charset="0"/>
                        <a:cs typeface="Helvetica Neue" charset="0"/>
                      </a:endParaRPr>
                    </a:p>
                  </a:txBody>
                  <a:tcPr/>
                </a:tc>
              </a:tr>
              <a:tr h="370840">
                <a:tc>
                  <a:txBody>
                    <a:bodyPr/>
                    <a:lstStyle/>
                    <a:p>
                      <a:r>
                        <a:rPr lang="en-US" sz="1100" b="0" dirty="0" smtClean="0">
                          <a:latin typeface="+mj-lt"/>
                          <a:ea typeface="Helvetica Neue" charset="0"/>
                          <a:cs typeface="Helvetica Neue" charset="0"/>
                          <a:hlinkClick r:id="rId2"/>
                        </a:rPr>
                        <a:t>Link to content </a:t>
                      </a:r>
                      <a:endParaRPr lang="en-US" sz="1100" b="0" dirty="0">
                        <a:latin typeface="+mj-lt"/>
                        <a:ea typeface="Helvetica Neue" charset="0"/>
                        <a:cs typeface="Helvetica Neue" charset="0"/>
                      </a:endParaRPr>
                    </a:p>
                  </a:txBody>
                  <a:tcPr/>
                </a:tc>
                <a:tc>
                  <a:txBody>
                    <a:bodyPr/>
                    <a:lstStyle/>
                    <a:p>
                      <a:r>
                        <a:rPr lang="en-US" sz="1100" b="0" dirty="0" smtClean="0">
                          <a:latin typeface="+mj-lt"/>
                          <a:ea typeface="Helvetica Neue" charset="0"/>
                          <a:cs typeface="Helvetica Neue" charset="0"/>
                          <a:hlinkClick r:id="rId3"/>
                        </a:rPr>
                        <a:t>Link to content </a:t>
                      </a:r>
                      <a:endParaRPr lang="en-US" sz="1100" b="0" dirty="0">
                        <a:latin typeface="+mj-lt"/>
                        <a:ea typeface="Helvetica Neue" charset="0"/>
                        <a:cs typeface="Helvetica Neue" charset="0"/>
                      </a:endParaRPr>
                    </a:p>
                  </a:txBody>
                  <a:tcPr/>
                </a:tc>
                <a:tc>
                  <a:txBody>
                    <a:bodyPr/>
                    <a:lstStyle/>
                    <a:p>
                      <a:endParaRPr lang="en-US" sz="1100" b="0" dirty="0">
                        <a:latin typeface="+mj-lt"/>
                        <a:ea typeface="Helvetica Neue" charset="0"/>
                        <a:cs typeface="Helvetica Neue" charset="0"/>
                      </a:endParaRPr>
                    </a:p>
                  </a:txBody>
                  <a:tcPr/>
                </a:tc>
                <a:tc>
                  <a:txBody>
                    <a:bodyPr/>
                    <a:lstStyle/>
                    <a:p>
                      <a:endParaRPr lang="en-US" sz="1100" b="0" dirty="0">
                        <a:latin typeface="+mj-lt"/>
                        <a:ea typeface="Helvetica Neue" charset="0"/>
                        <a:cs typeface="Helvetica Neue" charset="0"/>
                      </a:endParaRPr>
                    </a:p>
                  </a:txBody>
                  <a:tcPr/>
                </a:tc>
                <a:tc>
                  <a:txBody>
                    <a:bodyPr/>
                    <a:lstStyle/>
                    <a:p>
                      <a:endParaRPr lang="en-US" sz="1100" b="0" dirty="0">
                        <a:latin typeface="+mj-lt"/>
                        <a:ea typeface="Helvetica Neue" charset="0"/>
                        <a:cs typeface="Helvetica Neue" charset="0"/>
                      </a:endParaRPr>
                    </a:p>
                  </a:txBody>
                  <a:tcPr/>
                </a:tc>
              </a:tr>
            </a:tbl>
          </a:graphicData>
        </a:graphic>
      </p:graphicFrame>
      <p:sp>
        <p:nvSpPr>
          <p:cNvPr id="26" name="object 43"/>
          <p:cNvSpPr txBox="1"/>
          <p:nvPr/>
        </p:nvSpPr>
        <p:spPr>
          <a:xfrm>
            <a:off x="444460" y="609600"/>
            <a:ext cx="6912333" cy="403414"/>
          </a:xfrm>
          <a:prstGeom prst="rect">
            <a:avLst/>
          </a:prstGeom>
        </p:spPr>
        <p:txBody>
          <a:bodyPr vert="horz" wrap="square" lIns="0" tIns="0" rIns="0" bIns="0" rtlCol="0">
            <a:noAutofit/>
          </a:bodyPr>
          <a:lstStyle/>
          <a:p>
            <a:pPr marL="12700">
              <a:lnSpc>
                <a:spcPct val="100000"/>
              </a:lnSpc>
            </a:pPr>
            <a:r>
              <a:rPr lang="en-US" sz="2000" b="1" spc="15" dirty="0" smtClean="0">
                <a:solidFill>
                  <a:srgbClr val="1D3649"/>
                </a:solidFill>
                <a:latin typeface="Arial"/>
                <a:cs typeface="Arial"/>
              </a:rPr>
              <a:t>CSP/ISV At-a-glance Town Hall Calendar </a:t>
            </a:r>
            <a:endParaRPr sz="2000" dirty="0">
              <a:latin typeface="Arial"/>
              <a:cs typeface="Arial"/>
            </a:endParaRPr>
          </a:p>
        </p:txBody>
      </p:sp>
    </p:spTree>
    <p:extLst>
      <p:ext uri="{BB962C8B-B14F-4D97-AF65-F5344CB8AC3E}">
        <p14:creationId xmlns:p14="http://schemas.microsoft.com/office/powerpoint/2010/main" val="153642306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object 8"/>
          <p:cNvSpPr/>
          <p:nvPr/>
        </p:nvSpPr>
        <p:spPr>
          <a:xfrm>
            <a:off x="0" y="0"/>
            <a:ext cx="10058400" cy="457200"/>
          </a:xfrm>
          <a:custGeom>
            <a:avLst/>
            <a:gdLst/>
            <a:ahLst/>
            <a:cxnLst/>
            <a:rect l="l" t="t" r="r" b="b"/>
            <a:pathLst>
              <a:path w="10058400" h="457200">
                <a:moveTo>
                  <a:pt x="0" y="457200"/>
                </a:moveTo>
                <a:lnTo>
                  <a:pt x="10058400" y="457200"/>
                </a:lnTo>
                <a:lnTo>
                  <a:pt x="10058400" y="0"/>
                </a:lnTo>
                <a:lnTo>
                  <a:pt x="0" y="0"/>
                </a:lnTo>
                <a:lnTo>
                  <a:pt x="0" y="457200"/>
                </a:lnTo>
                <a:close/>
              </a:path>
            </a:pathLst>
          </a:custGeom>
          <a:solidFill>
            <a:srgbClr val="1D3649"/>
          </a:solidFill>
        </p:spPr>
        <p:txBody>
          <a:bodyPr wrap="square" lIns="0" tIns="0" rIns="0" bIns="0" rtlCol="0">
            <a:noAutofit/>
          </a:bodyPr>
          <a:lstStyle/>
          <a:p>
            <a:endParaRPr/>
          </a:p>
        </p:txBody>
      </p:sp>
      <p:sp>
        <p:nvSpPr>
          <p:cNvPr id="9" name="object 9"/>
          <p:cNvSpPr/>
          <p:nvPr/>
        </p:nvSpPr>
        <p:spPr>
          <a:xfrm>
            <a:off x="461429" y="238633"/>
            <a:ext cx="0" cy="88811"/>
          </a:xfrm>
          <a:custGeom>
            <a:avLst/>
            <a:gdLst/>
            <a:ahLst/>
            <a:cxnLst/>
            <a:rect l="l" t="t" r="r" b="b"/>
            <a:pathLst>
              <a:path h="88811">
                <a:moveTo>
                  <a:pt x="0" y="0"/>
                </a:moveTo>
                <a:lnTo>
                  <a:pt x="0" y="88811"/>
                </a:lnTo>
              </a:path>
            </a:pathLst>
          </a:custGeom>
          <a:ln w="9728">
            <a:solidFill>
              <a:srgbClr val="FFFFFF"/>
            </a:solidFill>
          </a:ln>
        </p:spPr>
        <p:txBody>
          <a:bodyPr wrap="square" lIns="0" tIns="0" rIns="0" bIns="0" rtlCol="0">
            <a:noAutofit/>
          </a:bodyPr>
          <a:lstStyle/>
          <a:p>
            <a:endParaRPr/>
          </a:p>
        </p:txBody>
      </p:sp>
      <p:sp>
        <p:nvSpPr>
          <p:cNvPr id="10" name="object 10"/>
          <p:cNvSpPr/>
          <p:nvPr/>
        </p:nvSpPr>
        <p:spPr>
          <a:xfrm>
            <a:off x="481700" y="238633"/>
            <a:ext cx="69126" cy="88811"/>
          </a:xfrm>
          <a:custGeom>
            <a:avLst/>
            <a:gdLst/>
            <a:ahLst/>
            <a:cxnLst/>
            <a:rect l="l" t="t" r="r" b="b"/>
            <a:pathLst>
              <a:path w="69126" h="88811">
                <a:moveTo>
                  <a:pt x="37566" y="0"/>
                </a:moveTo>
                <a:lnTo>
                  <a:pt x="0" y="0"/>
                </a:lnTo>
                <a:lnTo>
                  <a:pt x="0" y="88811"/>
                </a:lnTo>
                <a:lnTo>
                  <a:pt x="46909" y="88117"/>
                </a:lnTo>
                <a:lnTo>
                  <a:pt x="61694" y="81699"/>
                </a:lnTo>
                <a:lnTo>
                  <a:pt x="8458" y="81597"/>
                </a:lnTo>
                <a:lnTo>
                  <a:pt x="8458" y="46151"/>
                </a:lnTo>
                <a:lnTo>
                  <a:pt x="59746" y="46151"/>
                </a:lnTo>
                <a:lnTo>
                  <a:pt x="50622" y="41922"/>
                </a:lnTo>
                <a:lnTo>
                  <a:pt x="56009" y="38938"/>
                </a:lnTo>
                <a:lnTo>
                  <a:pt x="8458" y="38938"/>
                </a:lnTo>
                <a:lnTo>
                  <a:pt x="8458" y="7213"/>
                </a:lnTo>
                <a:lnTo>
                  <a:pt x="59090" y="7213"/>
                </a:lnTo>
                <a:lnTo>
                  <a:pt x="52371" y="2236"/>
                </a:lnTo>
                <a:lnTo>
                  <a:pt x="37566" y="0"/>
                </a:lnTo>
                <a:close/>
              </a:path>
              <a:path w="69126" h="88811">
                <a:moveTo>
                  <a:pt x="59746" y="46151"/>
                </a:moveTo>
                <a:lnTo>
                  <a:pt x="8458" y="46151"/>
                </a:lnTo>
                <a:lnTo>
                  <a:pt x="46897" y="47150"/>
                </a:lnTo>
                <a:lnTo>
                  <a:pt x="57172" y="53979"/>
                </a:lnTo>
                <a:lnTo>
                  <a:pt x="60298" y="68915"/>
                </a:lnTo>
                <a:lnTo>
                  <a:pt x="52021" y="78952"/>
                </a:lnTo>
                <a:lnTo>
                  <a:pt x="37566" y="81597"/>
                </a:lnTo>
                <a:lnTo>
                  <a:pt x="61755" y="81597"/>
                </a:lnTo>
                <a:lnTo>
                  <a:pt x="67960" y="71168"/>
                </a:lnTo>
                <a:lnTo>
                  <a:pt x="69126" y="59741"/>
                </a:lnTo>
                <a:lnTo>
                  <a:pt x="63137" y="47723"/>
                </a:lnTo>
                <a:lnTo>
                  <a:pt x="59746" y="46151"/>
                </a:lnTo>
                <a:close/>
              </a:path>
              <a:path w="69126" h="88811">
                <a:moveTo>
                  <a:pt x="59090" y="7213"/>
                </a:moveTo>
                <a:lnTo>
                  <a:pt x="8458" y="7213"/>
                </a:lnTo>
                <a:lnTo>
                  <a:pt x="38566" y="7224"/>
                </a:lnTo>
                <a:lnTo>
                  <a:pt x="52822" y="11612"/>
                </a:lnTo>
                <a:lnTo>
                  <a:pt x="57594" y="23888"/>
                </a:lnTo>
                <a:lnTo>
                  <a:pt x="57594" y="32219"/>
                </a:lnTo>
                <a:lnTo>
                  <a:pt x="51003" y="38938"/>
                </a:lnTo>
                <a:lnTo>
                  <a:pt x="56009" y="38938"/>
                </a:lnTo>
                <a:lnTo>
                  <a:pt x="58088" y="37786"/>
                </a:lnTo>
                <a:lnTo>
                  <a:pt x="63068" y="27664"/>
                </a:lnTo>
                <a:lnTo>
                  <a:pt x="62897" y="10032"/>
                </a:lnTo>
                <a:lnTo>
                  <a:pt x="59090" y="7213"/>
                </a:lnTo>
                <a:close/>
              </a:path>
            </a:pathLst>
          </a:custGeom>
          <a:solidFill>
            <a:srgbClr val="FFFFFF"/>
          </a:solidFill>
        </p:spPr>
        <p:txBody>
          <a:bodyPr wrap="square" lIns="0" tIns="0" rIns="0" bIns="0" rtlCol="0">
            <a:noAutofit/>
          </a:bodyPr>
          <a:lstStyle/>
          <a:p>
            <a:endParaRPr/>
          </a:p>
        </p:txBody>
      </p:sp>
      <p:sp>
        <p:nvSpPr>
          <p:cNvPr id="11" name="object 11"/>
          <p:cNvSpPr/>
          <p:nvPr/>
        </p:nvSpPr>
        <p:spPr>
          <a:xfrm>
            <a:off x="561924" y="238634"/>
            <a:ext cx="86194" cy="88811"/>
          </a:xfrm>
          <a:custGeom>
            <a:avLst/>
            <a:gdLst/>
            <a:ahLst/>
            <a:cxnLst/>
            <a:rect l="l" t="t" r="r" b="b"/>
            <a:pathLst>
              <a:path w="86194" h="88811">
                <a:moveTo>
                  <a:pt x="12433" y="0"/>
                </a:moveTo>
                <a:lnTo>
                  <a:pt x="0" y="0"/>
                </a:lnTo>
                <a:lnTo>
                  <a:pt x="0" y="88811"/>
                </a:lnTo>
                <a:lnTo>
                  <a:pt x="8458" y="88811"/>
                </a:lnTo>
                <a:lnTo>
                  <a:pt x="8458" y="12065"/>
                </a:lnTo>
                <a:lnTo>
                  <a:pt x="17193" y="12065"/>
                </a:lnTo>
                <a:lnTo>
                  <a:pt x="12433" y="0"/>
                </a:lnTo>
                <a:close/>
              </a:path>
              <a:path w="86194" h="88811">
                <a:moveTo>
                  <a:pt x="17193" y="12065"/>
                </a:moveTo>
                <a:lnTo>
                  <a:pt x="8712" y="12065"/>
                </a:lnTo>
                <a:lnTo>
                  <a:pt x="39179" y="88811"/>
                </a:lnTo>
                <a:lnTo>
                  <a:pt x="47142" y="88811"/>
                </a:lnTo>
                <a:lnTo>
                  <a:pt x="51472" y="77863"/>
                </a:lnTo>
                <a:lnTo>
                  <a:pt x="43154" y="77863"/>
                </a:lnTo>
                <a:lnTo>
                  <a:pt x="17193" y="12065"/>
                </a:lnTo>
                <a:close/>
              </a:path>
              <a:path w="86194" h="88811">
                <a:moveTo>
                  <a:pt x="86194" y="12065"/>
                </a:moveTo>
                <a:lnTo>
                  <a:pt x="77736" y="12065"/>
                </a:lnTo>
                <a:lnTo>
                  <a:pt x="77736" y="88811"/>
                </a:lnTo>
                <a:lnTo>
                  <a:pt x="86194" y="88811"/>
                </a:lnTo>
                <a:lnTo>
                  <a:pt x="86194" y="12065"/>
                </a:lnTo>
                <a:close/>
              </a:path>
              <a:path w="86194" h="88811">
                <a:moveTo>
                  <a:pt x="86194" y="0"/>
                </a:moveTo>
                <a:lnTo>
                  <a:pt x="73761" y="0"/>
                </a:lnTo>
                <a:lnTo>
                  <a:pt x="43154" y="77863"/>
                </a:lnTo>
                <a:lnTo>
                  <a:pt x="51472" y="77863"/>
                </a:lnTo>
                <a:lnTo>
                  <a:pt x="77495" y="12065"/>
                </a:lnTo>
                <a:lnTo>
                  <a:pt x="86194" y="12065"/>
                </a:lnTo>
                <a:lnTo>
                  <a:pt x="86194" y="0"/>
                </a:lnTo>
                <a:close/>
              </a:path>
            </a:pathLst>
          </a:custGeom>
          <a:solidFill>
            <a:srgbClr val="FFFFFF"/>
          </a:solidFill>
        </p:spPr>
        <p:txBody>
          <a:bodyPr wrap="square" lIns="0" tIns="0" rIns="0" bIns="0" rtlCol="0">
            <a:noAutofit/>
          </a:bodyPr>
          <a:lstStyle/>
          <a:p>
            <a:endParaRPr/>
          </a:p>
        </p:txBody>
      </p:sp>
      <p:sp>
        <p:nvSpPr>
          <p:cNvPr id="12" name="object 12"/>
          <p:cNvSpPr/>
          <p:nvPr/>
        </p:nvSpPr>
        <p:spPr>
          <a:xfrm>
            <a:off x="693635" y="238630"/>
            <a:ext cx="70564" cy="88811"/>
          </a:xfrm>
          <a:custGeom>
            <a:avLst/>
            <a:gdLst/>
            <a:ahLst/>
            <a:cxnLst/>
            <a:rect l="l" t="t" r="r" b="b"/>
            <a:pathLst>
              <a:path w="70564" h="88811">
                <a:moveTo>
                  <a:pt x="40055" y="0"/>
                </a:moveTo>
                <a:lnTo>
                  <a:pt x="0" y="0"/>
                </a:lnTo>
                <a:lnTo>
                  <a:pt x="0" y="88811"/>
                </a:lnTo>
                <a:lnTo>
                  <a:pt x="19532" y="88811"/>
                </a:lnTo>
                <a:lnTo>
                  <a:pt x="19532" y="56972"/>
                </a:lnTo>
                <a:lnTo>
                  <a:pt x="49121" y="56064"/>
                </a:lnTo>
                <a:lnTo>
                  <a:pt x="61623" y="49863"/>
                </a:lnTo>
                <a:lnTo>
                  <a:pt x="66721" y="41795"/>
                </a:lnTo>
                <a:lnTo>
                  <a:pt x="19532" y="41795"/>
                </a:lnTo>
                <a:lnTo>
                  <a:pt x="19532" y="15176"/>
                </a:lnTo>
                <a:lnTo>
                  <a:pt x="67426" y="15176"/>
                </a:lnTo>
                <a:lnTo>
                  <a:pt x="66517" y="12451"/>
                </a:lnTo>
                <a:lnTo>
                  <a:pt x="56645" y="3494"/>
                </a:lnTo>
                <a:lnTo>
                  <a:pt x="40055" y="0"/>
                </a:lnTo>
                <a:close/>
              </a:path>
              <a:path w="70564" h="88811">
                <a:moveTo>
                  <a:pt x="67426" y="15176"/>
                </a:moveTo>
                <a:lnTo>
                  <a:pt x="43662" y="15176"/>
                </a:lnTo>
                <a:lnTo>
                  <a:pt x="51866" y="17170"/>
                </a:lnTo>
                <a:lnTo>
                  <a:pt x="51866" y="39801"/>
                </a:lnTo>
                <a:lnTo>
                  <a:pt x="43662" y="41795"/>
                </a:lnTo>
                <a:lnTo>
                  <a:pt x="66721" y="41795"/>
                </a:lnTo>
                <a:lnTo>
                  <a:pt x="68536" y="38923"/>
                </a:lnTo>
                <a:lnTo>
                  <a:pt x="70564" y="24584"/>
                </a:lnTo>
                <a:lnTo>
                  <a:pt x="67426" y="15176"/>
                </a:lnTo>
                <a:close/>
              </a:path>
            </a:pathLst>
          </a:custGeom>
          <a:solidFill>
            <a:srgbClr val="FFFFFF"/>
          </a:solidFill>
        </p:spPr>
        <p:txBody>
          <a:bodyPr wrap="square" lIns="0" tIns="0" rIns="0" bIns="0" rtlCol="0">
            <a:noAutofit/>
          </a:bodyPr>
          <a:lstStyle/>
          <a:p>
            <a:endParaRPr/>
          </a:p>
        </p:txBody>
      </p:sp>
      <p:sp>
        <p:nvSpPr>
          <p:cNvPr id="13" name="object 13"/>
          <p:cNvSpPr/>
          <p:nvPr/>
        </p:nvSpPr>
        <p:spPr>
          <a:xfrm>
            <a:off x="767238" y="262903"/>
            <a:ext cx="62223" cy="66283"/>
          </a:xfrm>
          <a:custGeom>
            <a:avLst/>
            <a:gdLst/>
            <a:ahLst/>
            <a:cxnLst/>
            <a:rect l="l" t="t" r="r" b="b"/>
            <a:pathLst>
              <a:path w="62223" h="66283">
                <a:moveTo>
                  <a:pt x="58627" y="10314"/>
                </a:moveTo>
                <a:lnTo>
                  <a:pt x="37090" y="10314"/>
                </a:lnTo>
                <a:lnTo>
                  <a:pt x="42322" y="11559"/>
                </a:lnTo>
                <a:lnTo>
                  <a:pt x="42226" y="20017"/>
                </a:lnTo>
                <a:lnTo>
                  <a:pt x="38781" y="24430"/>
                </a:lnTo>
                <a:lnTo>
                  <a:pt x="30806" y="26500"/>
                </a:lnTo>
                <a:lnTo>
                  <a:pt x="20663" y="28192"/>
                </a:lnTo>
                <a:lnTo>
                  <a:pt x="10629" y="31583"/>
                </a:lnTo>
                <a:lnTo>
                  <a:pt x="2982" y="38746"/>
                </a:lnTo>
                <a:lnTo>
                  <a:pt x="0" y="51756"/>
                </a:lnTo>
                <a:lnTo>
                  <a:pt x="7459" y="62733"/>
                </a:lnTo>
                <a:lnTo>
                  <a:pt x="21418" y="66283"/>
                </a:lnTo>
                <a:lnTo>
                  <a:pt x="29381" y="66283"/>
                </a:lnTo>
                <a:lnTo>
                  <a:pt x="37471" y="64162"/>
                </a:lnTo>
                <a:lnTo>
                  <a:pt x="43071" y="58320"/>
                </a:lnTo>
                <a:lnTo>
                  <a:pt x="60226" y="58320"/>
                </a:lnTo>
                <a:lnTo>
                  <a:pt x="59988" y="56085"/>
                </a:lnTo>
                <a:lnTo>
                  <a:pt x="59988" y="54472"/>
                </a:lnTo>
                <a:lnTo>
                  <a:pt x="22294" y="54472"/>
                </a:lnTo>
                <a:lnTo>
                  <a:pt x="17189" y="52719"/>
                </a:lnTo>
                <a:lnTo>
                  <a:pt x="17189" y="39791"/>
                </a:lnTo>
                <a:lnTo>
                  <a:pt x="22167" y="37797"/>
                </a:lnTo>
                <a:lnTo>
                  <a:pt x="33115" y="35803"/>
                </a:lnTo>
                <a:lnTo>
                  <a:pt x="39338" y="35689"/>
                </a:lnTo>
                <a:lnTo>
                  <a:pt x="42322" y="33073"/>
                </a:lnTo>
                <a:lnTo>
                  <a:pt x="59403" y="33073"/>
                </a:lnTo>
                <a:lnTo>
                  <a:pt x="58627" y="10314"/>
                </a:lnTo>
                <a:close/>
              </a:path>
              <a:path w="62223" h="66283">
                <a:moveTo>
                  <a:pt x="60226" y="58320"/>
                </a:moveTo>
                <a:lnTo>
                  <a:pt x="43071" y="58320"/>
                </a:lnTo>
                <a:lnTo>
                  <a:pt x="43186" y="60441"/>
                </a:lnTo>
                <a:lnTo>
                  <a:pt x="43751" y="62733"/>
                </a:lnTo>
                <a:lnTo>
                  <a:pt x="44316" y="64543"/>
                </a:lnTo>
                <a:lnTo>
                  <a:pt x="62223" y="64543"/>
                </a:lnTo>
                <a:lnTo>
                  <a:pt x="60610" y="61927"/>
                </a:lnTo>
                <a:lnTo>
                  <a:pt x="60226" y="58320"/>
                </a:lnTo>
                <a:close/>
              </a:path>
              <a:path w="62223" h="66283">
                <a:moveTo>
                  <a:pt x="59403" y="33073"/>
                </a:moveTo>
                <a:lnTo>
                  <a:pt x="42322" y="33073"/>
                </a:lnTo>
                <a:lnTo>
                  <a:pt x="42322" y="43639"/>
                </a:lnTo>
                <a:lnTo>
                  <a:pt x="41827" y="54472"/>
                </a:lnTo>
                <a:lnTo>
                  <a:pt x="59988" y="54472"/>
                </a:lnTo>
                <a:lnTo>
                  <a:pt x="59988" y="50230"/>
                </a:lnTo>
                <a:lnTo>
                  <a:pt x="59403" y="33073"/>
                </a:lnTo>
                <a:close/>
              </a:path>
              <a:path w="62223" h="66283">
                <a:moveTo>
                  <a:pt x="37475" y="0"/>
                </a:moveTo>
                <a:lnTo>
                  <a:pt x="18422" y="210"/>
                </a:lnTo>
                <a:lnTo>
                  <a:pt x="6826" y="6884"/>
                </a:lnTo>
                <a:lnTo>
                  <a:pt x="1517" y="20017"/>
                </a:lnTo>
                <a:lnTo>
                  <a:pt x="19183" y="20017"/>
                </a:lnTo>
                <a:lnTo>
                  <a:pt x="19805" y="13045"/>
                </a:lnTo>
                <a:lnTo>
                  <a:pt x="24034" y="10314"/>
                </a:lnTo>
                <a:lnTo>
                  <a:pt x="58627" y="10314"/>
                </a:lnTo>
                <a:lnTo>
                  <a:pt x="58610" y="9825"/>
                </a:lnTo>
                <a:lnTo>
                  <a:pt x="51068" y="2872"/>
                </a:lnTo>
                <a:lnTo>
                  <a:pt x="37475" y="0"/>
                </a:lnTo>
                <a:close/>
              </a:path>
            </a:pathLst>
          </a:custGeom>
          <a:solidFill>
            <a:srgbClr val="FFFFFF"/>
          </a:solidFill>
        </p:spPr>
        <p:txBody>
          <a:bodyPr wrap="square" lIns="0" tIns="0" rIns="0" bIns="0" rtlCol="0">
            <a:noAutofit/>
          </a:bodyPr>
          <a:lstStyle/>
          <a:p>
            <a:endParaRPr/>
          </a:p>
        </p:txBody>
      </p:sp>
      <p:sp>
        <p:nvSpPr>
          <p:cNvPr id="14" name="object 14"/>
          <p:cNvSpPr/>
          <p:nvPr/>
        </p:nvSpPr>
        <p:spPr>
          <a:xfrm>
            <a:off x="837793" y="261396"/>
            <a:ext cx="41414" cy="66052"/>
          </a:xfrm>
          <a:custGeom>
            <a:avLst/>
            <a:gdLst/>
            <a:ahLst/>
            <a:cxnLst/>
            <a:rect l="l" t="t" r="r" b="b"/>
            <a:pathLst>
              <a:path w="41414" h="66052">
                <a:moveTo>
                  <a:pt x="16789" y="1739"/>
                </a:moveTo>
                <a:lnTo>
                  <a:pt x="0" y="1739"/>
                </a:lnTo>
                <a:lnTo>
                  <a:pt x="0" y="66052"/>
                </a:lnTo>
                <a:lnTo>
                  <a:pt x="17665" y="66052"/>
                </a:lnTo>
                <a:lnTo>
                  <a:pt x="17712" y="35047"/>
                </a:lnTo>
                <a:lnTo>
                  <a:pt x="21975" y="21798"/>
                </a:lnTo>
                <a:lnTo>
                  <a:pt x="35077" y="16421"/>
                </a:lnTo>
                <a:lnTo>
                  <a:pt x="41414" y="16421"/>
                </a:lnTo>
                <a:lnTo>
                  <a:pt x="41414" y="13677"/>
                </a:lnTo>
                <a:lnTo>
                  <a:pt x="16789" y="13677"/>
                </a:lnTo>
                <a:lnTo>
                  <a:pt x="16789" y="1739"/>
                </a:lnTo>
                <a:close/>
              </a:path>
              <a:path w="41414" h="66052">
                <a:moveTo>
                  <a:pt x="41414" y="16421"/>
                </a:moveTo>
                <a:lnTo>
                  <a:pt x="37185" y="16421"/>
                </a:lnTo>
                <a:lnTo>
                  <a:pt x="39801" y="16662"/>
                </a:lnTo>
                <a:lnTo>
                  <a:pt x="41414" y="17043"/>
                </a:lnTo>
                <a:lnTo>
                  <a:pt x="41414" y="16421"/>
                </a:lnTo>
                <a:close/>
              </a:path>
              <a:path w="41414" h="66052">
                <a:moveTo>
                  <a:pt x="38925" y="0"/>
                </a:moveTo>
                <a:lnTo>
                  <a:pt x="28727" y="0"/>
                </a:lnTo>
                <a:lnTo>
                  <a:pt x="20396" y="5600"/>
                </a:lnTo>
                <a:lnTo>
                  <a:pt x="17043" y="13677"/>
                </a:lnTo>
                <a:lnTo>
                  <a:pt x="41414" y="13677"/>
                </a:lnTo>
                <a:lnTo>
                  <a:pt x="41414" y="622"/>
                </a:lnTo>
                <a:lnTo>
                  <a:pt x="40170" y="253"/>
                </a:lnTo>
                <a:lnTo>
                  <a:pt x="38925" y="0"/>
                </a:lnTo>
                <a:close/>
              </a:path>
            </a:pathLst>
          </a:custGeom>
          <a:solidFill>
            <a:srgbClr val="FFFFFF"/>
          </a:solidFill>
        </p:spPr>
        <p:txBody>
          <a:bodyPr wrap="square" lIns="0" tIns="0" rIns="0" bIns="0" rtlCol="0">
            <a:noAutofit/>
          </a:bodyPr>
          <a:lstStyle/>
          <a:p>
            <a:endParaRPr/>
          </a:p>
        </p:txBody>
      </p:sp>
      <p:sp>
        <p:nvSpPr>
          <p:cNvPr id="15" name="object 15"/>
          <p:cNvSpPr/>
          <p:nvPr/>
        </p:nvSpPr>
        <p:spPr>
          <a:xfrm>
            <a:off x="885054" y="243857"/>
            <a:ext cx="41300" cy="84327"/>
          </a:xfrm>
          <a:custGeom>
            <a:avLst/>
            <a:gdLst/>
            <a:ahLst/>
            <a:cxnLst/>
            <a:rect l="l" t="t" r="r" b="b"/>
            <a:pathLst>
              <a:path w="41300" h="84327">
                <a:moveTo>
                  <a:pt x="28359" y="31102"/>
                </a:moveTo>
                <a:lnTo>
                  <a:pt x="10693" y="31102"/>
                </a:lnTo>
                <a:lnTo>
                  <a:pt x="10693" y="69036"/>
                </a:lnTo>
                <a:lnTo>
                  <a:pt x="16732" y="81531"/>
                </a:lnTo>
                <a:lnTo>
                  <a:pt x="30975" y="84328"/>
                </a:lnTo>
                <a:lnTo>
                  <a:pt x="38315" y="84213"/>
                </a:lnTo>
                <a:lnTo>
                  <a:pt x="41300" y="83705"/>
                </a:lnTo>
                <a:lnTo>
                  <a:pt x="41300" y="70396"/>
                </a:lnTo>
                <a:lnTo>
                  <a:pt x="29857" y="70396"/>
                </a:lnTo>
                <a:lnTo>
                  <a:pt x="28359" y="68910"/>
                </a:lnTo>
                <a:lnTo>
                  <a:pt x="28359" y="31102"/>
                </a:lnTo>
                <a:close/>
              </a:path>
              <a:path w="41300" h="84327">
                <a:moveTo>
                  <a:pt x="41300" y="69900"/>
                </a:moveTo>
                <a:lnTo>
                  <a:pt x="39674" y="70281"/>
                </a:lnTo>
                <a:lnTo>
                  <a:pt x="29857" y="70396"/>
                </a:lnTo>
                <a:lnTo>
                  <a:pt x="41300" y="70396"/>
                </a:lnTo>
                <a:lnTo>
                  <a:pt x="41300" y="69900"/>
                </a:lnTo>
                <a:close/>
              </a:path>
              <a:path w="41300" h="84327">
                <a:moveTo>
                  <a:pt x="41300" y="19278"/>
                </a:moveTo>
                <a:lnTo>
                  <a:pt x="0" y="19278"/>
                </a:lnTo>
                <a:lnTo>
                  <a:pt x="0" y="31102"/>
                </a:lnTo>
                <a:lnTo>
                  <a:pt x="41300" y="31102"/>
                </a:lnTo>
                <a:lnTo>
                  <a:pt x="41300" y="19278"/>
                </a:lnTo>
                <a:close/>
              </a:path>
              <a:path w="41300" h="84327">
                <a:moveTo>
                  <a:pt x="28359" y="0"/>
                </a:moveTo>
                <a:lnTo>
                  <a:pt x="10693" y="0"/>
                </a:lnTo>
                <a:lnTo>
                  <a:pt x="10693" y="19278"/>
                </a:lnTo>
                <a:lnTo>
                  <a:pt x="28359" y="19278"/>
                </a:lnTo>
                <a:lnTo>
                  <a:pt x="28359" y="0"/>
                </a:lnTo>
                <a:close/>
              </a:path>
            </a:pathLst>
          </a:custGeom>
          <a:solidFill>
            <a:srgbClr val="FFFFFF"/>
          </a:solidFill>
        </p:spPr>
        <p:txBody>
          <a:bodyPr wrap="square" lIns="0" tIns="0" rIns="0" bIns="0" rtlCol="0">
            <a:noAutofit/>
          </a:bodyPr>
          <a:lstStyle/>
          <a:p>
            <a:endParaRPr/>
          </a:p>
        </p:txBody>
      </p:sp>
      <p:sp>
        <p:nvSpPr>
          <p:cNvPr id="16" name="object 16"/>
          <p:cNvSpPr/>
          <p:nvPr/>
        </p:nvSpPr>
        <p:spPr>
          <a:xfrm>
            <a:off x="935177" y="261396"/>
            <a:ext cx="60325" cy="66052"/>
          </a:xfrm>
          <a:custGeom>
            <a:avLst/>
            <a:gdLst/>
            <a:ahLst/>
            <a:cxnLst/>
            <a:rect l="l" t="t" r="r" b="b"/>
            <a:pathLst>
              <a:path w="60325" h="66052">
                <a:moveTo>
                  <a:pt x="16789" y="1739"/>
                </a:moveTo>
                <a:lnTo>
                  <a:pt x="0" y="1739"/>
                </a:lnTo>
                <a:lnTo>
                  <a:pt x="0" y="66052"/>
                </a:lnTo>
                <a:lnTo>
                  <a:pt x="17665" y="66052"/>
                </a:lnTo>
                <a:lnTo>
                  <a:pt x="17763" y="19151"/>
                </a:lnTo>
                <a:lnTo>
                  <a:pt x="21767" y="13931"/>
                </a:lnTo>
                <a:lnTo>
                  <a:pt x="58682" y="13931"/>
                </a:lnTo>
                <a:lnTo>
                  <a:pt x="56549" y="10693"/>
                </a:lnTo>
                <a:lnTo>
                  <a:pt x="16789" y="10693"/>
                </a:lnTo>
                <a:lnTo>
                  <a:pt x="16789" y="1739"/>
                </a:lnTo>
                <a:close/>
              </a:path>
              <a:path w="60325" h="66052">
                <a:moveTo>
                  <a:pt x="58682" y="13931"/>
                </a:moveTo>
                <a:lnTo>
                  <a:pt x="39674" y="13931"/>
                </a:lnTo>
                <a:lnTo>
                  <a:pt x="42659" y="19151"/>
                </a:lnTo>
                <a:lnTo>
                  <a:pt x="42659" y="66052"/>
                </a:lnTo>
                <a:lnTo>
                  <a:pt x="60325" y="66052"/>
                </a:lnTo>
                <a:lnTo>
                  <a:pt x="58979" y="14382"/>
                </a:lnTo>
                <a:lnTo>
                  <a:pt x="58682" y="13931"/>
                </a:lnTo>
                <a:close/>
              </a:path>
              <a:path w="60325" h="66052">
                <a:moveTo>
                  <a:pt x="36817" y="0"/>
                </a:moveTo>
                <a:lnTo>
                  <a:pt x="29362" y="0"/>
                </a:lnTo>
                <a:lnTo>
                  <a:pt x="21640" y="3352"/>
                </a:lnTo>
                <a:lnTo>
                  <a:pt x="17157" y="10693"/>
                </a:lnTo>
                <a:lnTo>
                  <a:pt x="56549" y="10693"/>
                </a:lnTo>
                <a:lnTo>
                  <a:pt x="52030" y="3835"/>
                </a:lnTo>
                <a:lnTo>
                  <a:pt x="36817" y="0"/>
                </a:lnTo>
                <a:close/>
              </a:path>
            </a:pathLst>
          </a:custGeom>
          <a:solidFill>
            <a:srgbClr val="FFFFFF"/>
          </a:solidFill>
        </p:spPr>
        <p:txBody>
          <a:bodyPr wrap="square" lIns="0" tIns="0" rIns="0" bIns="0" rtlCol="0">
            <a:noAutofit/>
          </a:bodyPr>
          <a:lstStyle/>
          <a:p>
            <a:endParaRPr/>
          </a:p>
        </p:txBody>
      </p:sp>
      <p:sp>
        <p:nvSpPr>
          <p:cNvPr id="17" name="object 17"/>
          <p:cNvSpPr/>
          <p:nvPr/>
        </p:nvSpPr>
        <p:spPr>
          <a:xfrm>
            <a:off x="1003773" y="261461"/>
            <a:ext cx="63596" cy="65753"/>
          </a:xfrm>
          <a:custGeom>
            <a:avLst/>
            <a:gdLst/>
            <a:ahLst/>
            <a:cxnLst/>
            <a:rect l="l" t="t" r="r" b="b"/>
            <a:pathLst>
              <a:path w="63596" h="65753">
                <a:moveTo>
                  <a:pt x="30099" y="0"/>
                </a:moveTo>
                <a:lnTo>
                  <a:pt x="17585" y="3279"/>
                </a:lnTo>
                <a:lnTo>
                  <a:pt x="7972" y="11351"/>
                </a:lnTo>
                <a:lnTo>
                  <a:pt x="1897" y="23951"/>
                </a:lnTo>
                <a:lnTo>
                  <a:pt x="0" y="40815"/>
                </a:lnTo>
                <a:lnTo>
                  <a:pt x="4107" y="51750"/>
                </a:lnTo>
                <a:lnTo>
                  <a:pt x="12614" y="59972"/>
                </a:lnTo>
                <a:lnTo>
                  <a:pt x="26009" y="64850"/>
                </a:lnTo>
                <a:lnTo>
                  <a:pt x="44781" y="65753"/>
                </a:lnTo>
                <a:lnTo>
                  <a:pt x="55355" y="58759"/>
                </a:lnTo>
                <a:lnTo>
                  <a:pt x="57768" y="54407"/>
                </a:lnTo>
                <a:lnTo>
                  <a:pt x="22946" y="54407"/>
                </a:lnTo>
                <a:lnTo>
                  <a:pt x="17600" y="49442"/>
                </a:lnTo>
                <a:lnTo>
                  <a:pt x="17104" y="38113"/>
                </a:lnTo>
                <a:lnTo>
                  <a:pt x="63596" y="36072"/>
                </a:lnTo>
                <a:lnTo>
                  <a:pt x="62425" y="26925"/>
                </a:lnTo>
                <a:lnTo>
                  <a:pt x="17104" y="26925"/>
                </a:lnTo>
                <a:lnTo>
                  <a:pt x="17473" y="21946"/>
                </a:lnTo>
                <a:lnTo>
                  <a:pt x="20330" y="13247"/>
                </a:lnTo>
                <a:lnTo>
                  <a:pt x="56998" y="13247"/>
                </a:lnTo>
                <a:lnTo>
                  <a:pt x="55755" y="10895"/>
                </a:lnTo>
                <a:lnTo>
                  <a:pt x="45208" y="2941"/>
                </a:lnTo>
                <a:lnTo>
                  <a:pt x="30099" y="0"/>
                </a:lnTo>
                <a:close/>
              </a:path>
              <a:path w="63596" h="65753">
                <a:moveTo>
                  <a:pt x="62380" y="46089"/>
                </a:moveTo>
                <a:lnTo>
                  <a:pt x="46822" y="46089"/>
                </a:lnTo>
                <a:lnTo>
                  <a:pt x="45705" y="50064"/>
                </a:lnTo>
                <a:lnTo>
                  <a:pt x="39990" y="54407"/>
                </a:lnTo>
                <a:lnTo>
                  <a:pt x="57768" y="54407"/>
                </a:lnTo>
                <a:lnTo>
                  <a:pt x="62380" y="46089"/>
                </a:lnTo>
                <a:close/>
              </a:path>
              <a:path w="63596" h="65753">
                <a:moveTo>
                  <a:pt x="56998" y="13247"/>
                </a:moveTo>
                <a:lnTo>
                  <a:pt x="40358" y="13247"/>
                </a:lnTo>
                <a:lnTo>
                  <a:pt x="44219" y="17971"/>
                </a:lnTo>
                <a:lnTo>
                  <a:pt x="45832" y="26925"/>
                </a:lnTo>
                <a:lnTo>
                  <a:pt x="62425" y="26925"/>
                </a:lnTo>
                <a:lnTo>
                  <a:pt x="61848" y="22420"/>
                </a:lnTo>
                <a:lnTo>
                  <a:pt x="56998" y="13247"/>
                </a:lnTo>
                <a:close/>
              </a:path>
            </a:pathLst>
          </a:custGeom>
          <a:solidFill>
            <a:srgbClr val="FFFFFF"/>
          </a:solidFill>
        </p:spPr>
        <p:txBody>
          <a:bodyPr wrap="square" lIns="0" tIns="0" rIns="0" bIns="0" rtlCol="0">
            <a:noAutofit/>
          </a:bodyPr>
          <a:lstStyle/>
          <a:p>
            <a:endParaRPr/>
          </a:p>
        </p:txBody>
      </p:sp>
      <p:sp>
        <p:nvSpPr>
          <p:cNvPr id="18" name="object 18"/>
          <p:cNvSpPr/>
          <p:nvPr/>
        </p:nvSpPr>
        <p:spPr>
          <a:xfrm>
            <a:off x="1075349" y="261396"/>
            <a:ext cx="41414" cy="66052"/>
          </a:xfrm>
          <a:custGeom>
            <a:avLst/>
            <a:gdLst/>
            <a:ahLst/>
            <a:cxnLst/>
            <a:rect l="l" t="t" r="r" b="b"/>
            <a:pathLst>
              <a:path w="41414" h="66052">
                <a:moveTo>
                  <a:pt x="16789" y="1739"/>
                </a:moveTo>
                <a:lnTo>
                  <a:pt x="0" y="1739"/>
                </a:lnTo>
                <a:lnTo>
                  <a:pt x="0" y="66052"/>
                </a:lnTo>
                <a:lnTo>
                  <a:pt x="17665" y="66052"/>
                </a:lnTo>
                <a:lnTo>
                  <a:pt x="17712" y="35047"/>
                </a:lnTo>
                <a:lnTo>
                  <a:pt x="21975" y="21798"/>
                </a:lnTo>
                <a:lnTo>
                  <a:pt x="35077" y="16421"/>
                </a:lnTo>
                <a:lnTo>
                  <a:pt x="41414" y="16421"/>
                </a:lnTo>
                <a:lnTo>
                  <a:pt x="41414" y="13677"/>
                </a:lnTo>
                <a:lnTo>
                  <a:pt x="16789" y="13677"/>
                </a:lnTo>
                <a:lnTo>
                  <a:pt x="16789" y="1739"/>
                </a:lnTo>
                <a:close/>
              </a:path>
              <a:path w="41414" h="66052">
                <a:moveTo>
                  <a:pt x="41414" y="16421"/>
                </a:moveTo>
                <a:lnTo>
                  <a:pt x="37185" y="16421"/>
                </a:lnTo>
                <a:lnTo>
                  <a:pt x="39801" y="16662"/>
                </a:lnTo>
                <a:lnTo>
                  <a:pt x="41414" y="17043"/>
                </a:lnTo>
                <a:lnTo>
                  <a:pt x="41414" y="16421"/>
                </a:lnTo>
                <a:close/>
              </a:path>
              <a:path w="41414" h="66052">
                <a:moveTo>
                  <a:pt x="38925" y="0"/>
                </a:moveTo>
                <a:lnTo>
                  <a:pt x="28727" y="0"/>
                </a:lnTo>
                <a:lnTo>
                  <a:pt x="20396" y="5600"/>
                </a:lnTo>
                <a:lnTo>
                  <a:pt x="17030" y="13677"/>
                </a:lnTo>
                <a:lnTo>
                  <a:pt x="41414" y="13677"/>
                </a:lnTo>
                <a:lnTo>
                  <a:pt x="41414" y="622"/>
                </a:lnTo>
                <a:lnTo>
                  <a:pt x="40170" y="253"/>
                </a:lnTo>
                <a:lnTo>
                  <a:pt x="38925" y="0"/>
                </a:lnTo>
                <a:close/>
              </a:path>
            </a:pathLst>
          </a:custGeom>
          <a:solidFill>
            <a:srgbClr val="FFFFFF"/>
          </a:solidFill>
        </p:spPr>
        <p:txBody>
          <a:bodyPr wrap="square" lIns="0" tIns="0" rIns="0" bIns="0" rtlCol="0">
            <a:noAutofit/>
          </a:bodyPr>
          <a:lstStyle/>
          <a:p>
            <a:endParaRPr/>
          </a:p>
        </p:txBody>
      </p:sp>
      <p:sp>
        <p:nvSpPr>
          <p:cNvPr id="19" name="object 19"/>
          <p:cNvSpPr/>
          <p:nvPr/>
        </p:nvSpPr>
        <p:spPr>
          <a:xfrm>
            <a:off x="1118882" y="238633"/>
            <a:ext cx="116662" cy="88811"/>
          </a:xfrm>
          <a:custGeom>
            <a:avLst/>
            <a:gdLst/>
            <a:ahLst/>
            <a:cxnLst/>
            <a:rect l="l" t="t" r="r" b="b"/>
            <a:pathLst>
              <a:path w="116662" h="88811">
                <a:moveTo>
                  <a:pt x="19532" y="0"/>
                </a:moveTo>
                <a:lnTo>
                  <a:pt x="0" y="0"/>
                </a:lnTo>
                <a:lnTo>
                  <a:pt x="23507" y="88811"/>
                </a:lnTo>
                <a:lnTo>
                  <a:pt x="43281" y="88811"/>
                </a:lnTo>
                <a:lnTo>
                  <a:pt x="50222" y="60452"/>
                </a:lnTo>
                <a:lnTo>
                  <a:pt x="33578" y="60452"/>
                </a:lnTo>
                <a:lnTo>
                  <a:pt x="19532" y="0"/>
                </a:lnTo>
                <a:close/>
              </a:path>
              <a:path w="116662" h="88811">
                <a:moveTo>
                  <a:pt x="74570" y="28359"/>
                </a:moveTo>
                <a:lnTo>
                  <a:pt x="58331" y="28359"/>
                </a:lnTo>
                <a:lnTo>
                  <a:pt x="73393" y="88811"/>
                </a:lnTo>
                <a:lnTo>
                  <a:pt x="92786" y="88811"/>
                </a:lnTo>
                <a:lnTo>
                  <a:pt x="100208" y="61201"/>
                </a:lnTo>
                <a:lnTo>
                  <a:pt x="82715" y="61201"/>
                </a:lnTo>
                <a:lnTo>
                  <a:pt x="74570" y="28359"/>
                </a:lnTo>
                <a:close/>
              </a:path>
              <a:path w="116662" h="88811">
                <a:moveTo>
                  <a:pt x="116662" y="0"/>
                </a:moveTo>
                <a:lnTo>
                  <a:pt x="97523" y="0"/>
                </a:lnTo>
                <a:lnTo>
                  <a:pt x="82969" y="61201"/>
                </a:lnTo>
                <a:lnTo>
                  <a:pt x="100208" y="61201"/>
                </a:lnTo>
                <a:lnTo>
                  <a:pt x="116662" y="0"/>
                </a:lnTo>
                <a:close/>
              </a:path>
              <a:path w="116662" h="88811">
                <a:moveTo>
                  <a:pt x="67538" y="0"/>
                </a:moveTo>
                <a:lnTo>
                  <a:pt x="49250" y="0"/>
                </a:lnTo>
                <a:lnTo>
                  <a:pt x="33832" y="60452"/>
                </a:lnTo>
                <a:lnTo>
                  <a:pt x="50222" y="60452"/>
                </a:lnTo>
                <a:lnTo>
                  <a:pt x="58077" y="28359"/>
                </a:lnTo>
                <a:lnTo>
                  <a:pt x="74570" y="28359"/>
                </a:lnTo>
                <a:lnTo>
                  <a:pt x="67538" y="0"/>
                </a:lnTo>
                <a:close/>
              </a:path>
            </a:pathLst>
          </a:custGeom>
          <a:solidFill>
            <a:srgbClr val="FFFFFF"/>
          </a:solidFill>
        </p:spPr>
        <p:txBody>
          <a:bodyPr wrap="square" lIns="0" tIns="0" rIns="0" bIns="0" rtlCol="0">
            <a:noAutofit/>
          </a:bodyPr>
          <a:lstStyle/>
          <a:p>
            <a:endParaRPr/>
          </a:p>
        </p:txBody>
      </p:sp>
      <p:sp>
        <p:nvSpPr>
          <p:cNvPr id="20" name="object 20"/>
          <p:cNvSpPr/>
          <p:nvPr/>
        </p:nvSpPr>
        <p:spPr>
          <a:xfrm>
            <a:off x="1230114" y="261392"/>
            <a:ext cx="64997" cy="67297"/>
          </a:xfrm>
          <a:custGeom>
            <a:avLst/>
            <a:gdLst/>
            <a:ahLst/>
            <a:cxnLst/>
            <a:rect l="l" t="t" r="r" b="b"/>
            <a:pathLst>
              <a:path w="64997" h="67297">
                <a:moveTo>
                  <a:pt x="33172" y="0"/>
                </a:moveTo>
                <a:lnTo>
                  <a:pt x="20933" y="1915"/>
                </a:lnTo>
                <a:lnTo>
                  <a:pt x="9707" y="8810"/>
                </a:lnTo>
                <a:lnTo>
                  <a:pt x="2517" y="20277"/>
                </a:lnTo>
                <a:lnTo>
                  <a:pt x="0" y="35845"/>
                </a:lnTo>
                <a:lnTo>
                  <a:pt x="2900" y="48983"/>
                </a:lnTo>
                <a:lnTo>
                  <a:pt x="10442" y="59001"/>
                </a:lnTo>
                <a:lnTo>
                  <a:pt x="22661" y="65304"/>
                </a:lnTo>
                <a:lnTo>
                  <a:pt x="39595" y="67297"/>
                </a:lnTo>
                <a:lnTo>
                  <a:pt x="50734" y="63153"/>
                </a:lnTo>
                <a:lnTo>
                  <a:pt x="59006" y="54535"/>
                </a:lnTo>
                <a:lnTo>
                  <a:pt x="33172" y="54482"/>
                </a:lnTo>
                <a:lnTo>
                  <a:pt x="31220" y="54386"/>
                </a:lnTo>
                <a:lnTo>
                  <a:pt x="20533" y="47213"/>
                </a:lnTo>
                <a:lnTo>
                  <a:pt x="17651" y="32512"/>
                </a:lnTo>
                <a:lnTo>
                  <a:pt x="21447" y="19233"/>
                </a:lnTo>
                <a:lnTo>
                  <a:pt x="34420" y="13347"/>
                </a:lnTo>
                <a:lnTo>
                  <a:pt x="60087" y="13347"/>
                </a:lnTo>
                <a:lnTo>
                  <a:pt x="58581" y="10517"/>
                </a:lnTo>
                <a:lnTo>
                  <a:pt x="47750" y="2750"/>
                </a:lnTo>
                <a:lnTo>
                  <a:pt x="33172" y="0"/>
                </a:lnTo>
                <a:close/>
              </a:path>
              <a:path w="64997" h="67297">
                <a:moveTo>
                  <a:pt x="60087" y="13347"/>
                </a:moveTo>
                <a:lnTo>
                  <a:pt x="34420" y="13347"/>
                </a:lnTo>
                <a:lnTo>
                  <a:pt x="45782" y="20248"/>
                </a:lnTo>
                <a:lnTo>
                  <a:pt x="48841" y="34466"/>
                </a:lnTo>
                <a:lnTo>
                  <a:pt x="45413" y="48280"/>
                </a:lnTo>
                <a:lnTo>
                  <a:pt x="33172" y="54482"/>
                </a:lnTo>
                <a:lnTo>
                  <a:pt x="59025" y="54482"/>
                </a:lnTo>
                <a:lnTo>
                  <a:pt x="63923" y="41118"/>
                </a:lnTo>
                <a:lnTo>
                  <a:pt x="64997" y="22579"/>
                </a:lnTo>
                <a:lnTo>
                  <a:pt x="60087" y="13347"/>
                </a:lnTo>
                <a:close/>
              </a:path>
            </a:pathLst>
          </a:custGeom>
          <a:solidFill>
            <a:srgbClr val="FFFFFF"/>
          </a:solidFill>
        </p:spPr>
        <p:txBody>
          <a:bodyPr wrap="square" lIns="0" tIns="0" rIns="0" bIns="0" rtlCol="0">
            <a:noAutofit/>
          </a:bodyPr>
          <a:lstStyle/>
          <a:p>
            <a:endParaRPr/>
          </a:p>
        </p:txBody>
      </p:sp>
      <p:sp>
        <p:nvSpPr>
          <p:cNvPr id="21" name="object 21"/>
          <p:cNvSpPr/>
          <p:nvPr/>
        </p:nvSpPr>
        <p:spPr>
          <a:xfrm>
            <a:off x="1305198" y="261396"/>
            <a:ext cx="41427" cy="66052"/>
          </a:xfrm>
          <a:custGeom>
            <a:avLst/>
            <a:gdLst/>
            <a:ahLst/>
            <a:cxnLst/>
            <a:rect l="l" t="t" r="r" b="b"/>
            <a:pathLst>
              <a:path w="41427" h="66052">
                <a:moveTo>
                  <a:pt x="16802" y="1739"/>
                </a:moveTo>
                <a:lnTo>
                  <a:pt x="0" y="1739"/>
                </a:lnTo>
                <a:lnTo>
                  <a:pt x="0" y="66052"/>
                </a:lnTo>
                <a:lnTo>
                  <a:pt x="17665" y="66052"/>
                </a:lnTo>
                <a:lnTo>
                  <a:pt x="17713" y="35047"/>
                </a:lnTo>
                <a:lnTo>
                  <a:pt x="21980" y="21798"/>
                </a:lnTo>
                <a:lnTo>
                  <a:pt x="35077" y="16421"/>
                </a:lnTo>
                <a:lnTo>
                  <a:pt x="41427" y="16421"/>
                </a:lnTo>
                <a:lnTo>
                  <a:pt x="41427" y="13677"/>
                </a:lnTo>
                <a:lnTo>
                  <a:pt x="16802" y="13677"/>
                </a:lnTo>
                <a:lnTo>
                  <a:pt x="16802" y="1739"/>
                </a:lnTo>
                <a:close/>
              </a:path>
              <a:path w="41427" h="66052">
                <a:moveTo>
                  <a:pt x="41427" y="16421"/>
                </a:moveTo>
                <a:lnTo>
                  <a:pt x="37185" y="16421"/>
                </a:lnTo>
                <a:lnTo>
                  <a:pt x="39801" y="16662"/>
                </a:lnTo>
                <a:lnTo>
                  <a:pt x="41427" y="17043"/>
                </a:lnTo>
                <a:lnTo>
                  <a:pt x="41427" y="16421"/>
                </a:lnTo>
                <a:close/>
              </a:path>
              <a:path w="41427" h="66052">
                <a:moveTo>
                  <a:pt x="38938" y="0"/>
                </a:moveTo>
                <a:lnTo>
                  <a:pt x="28727" y="0"/>
                </a:lnTo>
                <a:lnTo>
                  <a:pt x="20396" y="5600"/>
                </a:lnTo>
                <a:lnTo>
                  <a:pt x="17043" y="13677"/>
                </a:lnTo>
                <a:lnTo>
                  <a:pt x="41427" y="13677"/>
                </a:lnTo>
                <a:lnTo>
                  <a:pt x="41427" y="622"/>
                </a:lnTo>
                <a:lnTo>
                  <a:pt x="40182" y="253"/>
                </a:lnTo>
                <a:lnTo>
                  <a:pt x="38938" y="0"/>
                </a:lnTo>
                <a:close/>
              </a:path>
            </a:pathLst>
          </a:custGeom>
          <a:solidFill>
            <a:srgbClr val="FFFFFF"/>
          </a:solidFill>
        </p:spPr>
        <p:txBody>
          <a:bodyPr wrap="square" lIns="0" tIns="0" rIns="0" bIns="0" rtlCol="0">
            <a:noAutofit/>
          </a:bodyPr>
          <a:lstStyle/>
          <a:p>
            <a:endParaRPr/>
          </a:p>
        </p:txBody>
      </p:sp>
      <p:sp>
        <p:nvSpPr>
          <p:cNvPr id="22" name="object 22"/>
          <p:cNvSpPr/>
          <p:nvPr/>
        </p:nvSpPr>
        <p:spPr>
          <a:xfrm>
            <a:off x="1362792" y="238633"/>
            <a:ext cx="0" cy="88811"/>
          </a:xfrm>
          <a:custGeom>
            <a:avLst/>
            <a:gdLst/>
            <a:ahLst/>
            <a:cxnLst/>
            <a:rect l="l" t="t" r="r" b="b"/>
            <a:pathLst>
              <a:path h="88811">
                <a:moveTo>
                  <a:pt x="0" y="0"/>
                </a:moveTo>
                <a:lnTo>
                  <a:pt x="0" y="88811"/>
                </a:lnTo>
              </a:path>
            </a:pathLst>
          </a:custGeom>
          <a:ln w="18935">
            <a:solidFill>
              <a:srgbClr val="FFFFFF"/>
            </a:solidFill>
          </a:ln>
        </p:spPr>
        <p:txBody>
          <a:bodyPr wrap="square" lIns="0" tIns="0" rIns="0" bIns="0" rtlCol="0">
            <a:noAutofit/>
          </a:bodyPr>
          <a:lstStyle/>
          <a:p>
            <a:endParaRPr/>
          </a:p>
        </p:txBody>
      </p:sp>
      <p:sp>
        <p:nvSpPr>
          <p:cNvPr id="23" name="object 23"/>
          <p:cNvSpPr/>
          <p:nvPr/>
        </p:nvSpPr>
        <p:spPr>
          <a:xfrm>
            <a:off x="1379985" y="238638"/>
            <a:ext cx="64771" cy="90550"/>
          </a:xfrm>
          <a:custGeom>
            <a:avLst/>
            <a:gdLst/>
            <a:ahLst/>
            <a:cxnLst/>
            <a:rect l="l" t="t" r="r" b="b"/>
            <a:pathLst>
              <a:path w="64771" h="90550">
                <a:moveTo>
                  <a:pt x="33199" y="24817"/>
                </a:moveTo>
                <a:lnTo>
                  <a:pt x="15533" y="25594"/>
                </a:lnTo>
                <a:lnTo>
                  <a:pt x="6630" y="33860"/>
                </a:lnTo>
                <a:lnTo>
                  <a:pt x="1423" y="46918"/>
                </a:lnTo>
                <a:lnTo>
                  <a:pt x="0" y="64125"/>
                </a:lnTo>
                <a:lnTo>
                  <a:pt x="4742" y="77435"/>
                </a:lnTo>
                <a:lnTo>
                  <a:pt x="14118" y="86929"/>
                </a:lnTo>
                <a:lnTo>
                  <a:pt x="28195" y="90551"/>
                </a:lnTo>
                <a:lnTo>
                  <a:pt x="36526" y="90551"/>
                </a:lnTo>
                <a:lnTo>
                  <a:pt x="43626" y="87566"/>
                </a:lnTo>
                <a:lnTo>
                  <a:pt x="47728" y="80594"/>
                </a:lnTo>
                <a:lnTo>
                  <a:pt x="64771" y="80594"/>
                </a:lnTo>
                <a:lnTo>
                  <a:pt x="64771" y="77213"/>
                </a:lnTo>
                <a:lnTo>
                  <a:pt x="31583" y="77213"/>
                </a:lnTo>
                <a:lnTo>
                  <a:pt x="20451" y="70280"/>
                </a:lnTo>
                <a:lnTo>
                  <a:pt x="17009" y="56170"/>
                </a:lnTo>
                <a:lnTo>
                  <a:pt x="20539" y="42256"/>
                </a:lnTo>
                <a:lnTo>
                  <a:pt x="32551" y="36068"/>
                </a:lnTo>
                <a:lnTo>
                  <a:pt x="64771" y="36068"/>
                </a:lnTo>
                <a:lnTo>
                  <a:pt x="64771" y="32334"/>
                </a:lnTo>
                <a:lnTo>
                  <a:pt x="47106" y="32334"/>
                </a:lnTo>
                <a:lnTo>
                  <a:pt x="43151" y="28263"/>
                </a:lnTo>
                <a:lnTo>
                  <a:pt x="33199" y="24817"/>
                </a:lnTo>
                <a:close/>
              </a:path>
              <a:path w="64771" h="90550">
                <a:moveTo>
                  <a:pt x="64771" y="80594"/>
                </a:moveTo>
                <a:lnTo>
                  <a:pt x="47969" y="80594"/>
                </a:lnTo>
                <a:lnTo>
                  <a:pt x="47969" y="88811"/>
                </a:lnTo>
                <a:lnTo>
                  <a:pt x="64771" y="88811"/>
                </a:lnTo>
                <a:lnTo>
                  <a:pt x="64771" y="80594"/>
                </a:lnTo>
                <a:close/>
              </a:path>
              <a:path w="64771" h="90550">
                <a:moveTo>
                  <a:pt x="64771" y="36068"/>
                </a:moveTo>
                <a:lnTo>
                  <a:pt x="32551" y="36068"/>
                </a:lnTo>
                <a:lnTo>
                  <a:pt x="33750" y="36105"/>
                </a:lnTo>
                <a:lnTo>
                  <a:pt x="44677" y="42914"/>
                </a:lnTo>
                <a:lnTo>
                  <a:pt x="47714" y="57589"/>
                </a:lnTo>
                <a:lnTo>
                  <a:pt x="44088" y="71223"/>
                </a:lnTo>
                <a:lnTo>
                  <a:pt x="31583" y="77213"/>
                </a:lnTo>
                <a:lnTo>
                  <a:pt x="64771" y="77213"/>
                </a:lnTo>
                <a:lnTo>
                  <a:pt x="64771" y="36068"/>
                </a:lnTo>
                <a:close/>
              </a:path>
              <a:path w="64771" h="90550">
                <a:moveTo>
                  <a:pt x="64771" y="0"/>
                </a:moveTo>
                <a:lnTo>
                  <a:pt x="47106" y="0"/>
                </a:lnTo>
                <a:lnTo>
                  <a:pt x="47106" y="32334"/>
                </a:lnTo>
                <a:lnTo>
                  <a:pt x="64771" y="32334"/>
                </a:lnTo>
                <a:lnTo>
                  <a:pt x="64771" y="0"/>
                </a:lnTo>
                <a:close/>
              </a:path>
            </a:pathLst>
          </a:custGeom>
          <a:solidFill>
            <a:srgbClr val="FFFFFF"/>
          </a:solidFill>
        </p:spPr>
        <p:txBody>
          <a:bodyPr wrap="square" lIns="0" tIns="0" rIns="0" bIns="0" rtlCol="0">
            <a:noAutofit/>
          </a:bodyPr>
          <a:lstStyle/>
          <a:p>
            <a:endParaRPr/>
          </a:p>
        </p:txBody>
      </p:sp>
      <p:sp>
        <p:nvSpPr>
          <p:cNvPr id="32" name="object 32"/>
          <p:cNvSpPr txBox="1"/>
          <p:nvPr/>
        </p:nvSpPr>
        <p:spPr>
          <a:xfrm>
            <a:off x="427483" y="626697"/>
            <a:ext cx="7945505" cy="330193"/>
          </a:xfrm>
          <a:prstGeom prst="rect">
            <a:avLst/>
          </a:prstGeom>
        </p:spPr>
        <p:txBody>
          <a:bodyPr vert="horz" wrap="square" lIns="0" tIns="0" rIns="0" bIns="0" rtlCol="0">
            <a:noAutofit/>
          </a:bodyPr>
          <a:lstStyle/>
          <a:p>
            <a:pPr marL="12700">
              <a:lnSpc>
                <a:spcPct val="100000"/>
              </a:lnSpc>
            </a:pPr>
            <a:r>
              <a:rPr lang="en-US" sz="2000" b="1" spc="-60" dirty="0" smtClean="0">
                <a:solidFill>
                  <a:srgbClr val="1D3649"/>
                </a:solidFill>
                <a:latin typeface="Arial"/>
                <a:cs typeface="Arial"/>
              </a:rPr>
              <a:t>Funding Considerations </a:t>
            </a:r>
            <a:endParaRPr sz="2000" dirty="0">
              <a:latin typeface="Arial"/>
              <a:cs typeface="Arial"/>
            </a:endParaRPr>
          </a:p>
        </p:txBody>
      </p:sp>
      <p:sp>
        <p:nvSpPr>
          <p:cNvPr id="38" name="object 38"/>
          <p:cNvSpPr txBox="1">
            <a:spLocks noGrp="1"/>
          </p:cNvSpPr>
          <p:nvPr>
            <p:ph type="ftr" sz="quarter" idx="5"/>
          </p:nvPr>
        </p:nvSpPr>
        <p:spPr>
          <a:prstGeom prst="rect">
            <a:avLst/>
          </a:prstGeom>
        </p:spPr>
        <p:txBody>
          <a:bodyPr vert="horz" wrap="square" lIns="0" tIns="0" rIns="0" bIns="0" rtlCol="0">
            <a:noAutofit/>
          </a:bodyPr>
          <a:lstStyle/>
          <a:p>
            <a:pPr marL="12700">
              <a:lnSpc>
                <a:spcPct val="100000"/>
              </a:lnSpc>
            </a:pPr>
            <a:r>
              <a:rPr sz="800" spc="-15" dirty="0" smtClean="0">
                <a:latin typeface="Arial"/>
                <a:cs typeface="Arial"/>
              </a:rPr>
              <a:t>Se</a:t>
            </a:r>
            <a:r>
              <a:rPr sz="800" spc="-25" dirty="0" smtClean="0">
                <a:latin typeface="Arial"/>
                <a:cs typeface="Arial"/>
              </a:rPr>
              <a:t>p</a:t>
            </a:r>
            <a:r>
              <a:rPr sz="800" spc="-15" dirty="0" smtClean="0">
                <a:latin typeface="Arial"/>
                <a:cs typeface="Arial"/>
              </a:rPr>
              <a:t>t</a:t>
            </a:r>
            <a:r>
              <a:rPr sz="800" spc="-5" dirty="0" smtClean="0">
                <a:latin typeface="Arial"/>
                <a:cs typeface="Arial"/>
              </a:rPr>
              <a:t>ember</a:t>
            </a:r>
            <a:r>
              <a:rPr sz="800" spc="-35" dirty="0" smtClean="0">
                <a:latin typeface="Arial"/>
                <a:cs typeface="Arial"/>
              </a:rPr>
              <a:t> </a:t>
            </a:r>
            <a:r>
              <a:rPr sz="800" spc="-125" dirty="0" smtClean="0">
                <a:latin typeface="Arial"/>
                <a:cs typeface="Arial"/>
              </a:rPr>
              <a:t>1</a:t>
            </a:r>
            <a:r>
              <a:rPr sz="800" spc="-30" dirty="0" smtClean="0">
                <a:latin typeface="Arial"/>
                <a:cs typeface="Arial"/>
              </a:rPr>
              <a:t>5,</a:t>
            </a:r>
            <a:r>
              <a:rPr sz="800" spc="-35" dirty="0" smtClean="0">
                <a:latin typeface="Arial"/>
                <a:cs typeface="Arial"/>
              </a:rPr>
              <a:t> </a:t>
            </a:r>
            <a:r>
              <a:rPr sz="800" spc="-15" dirty="0" smtClean="0">
                <a:latin typeface="Arial"/>
                <a:cs typeface="Arial"/>
              </a:rPr>
              <a:t>2</a:t>
            </a:r>
            <a:r>
              <a:rPr sz="800" spc="-10" dirty="0" smtClean="0">
                <a:latin typeface="Arial"/>
                <a:cs typeface="Arial"/>
              </a:rPr>
              <a:t>0</a:t>
            </a:r>
            <a:r>
              <a:rPr sz="800" spc="-55" dirty="0" smtClean="0">
                <a:latin typeface="Arial"/>
                <a:cs typeface="Arial"/>
              </a:rPr>
              <a:t>16</a:t>
            </a:r>
            <a:endParaRPr sz="800">
              <a:latin typeface="Arial"/>
              <a:cs typeface="Arial"/>
            </a:endParaRPr>
          </a:p>
        </p:txBody>
      </p:sp>
      <p:graphicFrame>
        <p:nvGraphicFramePr>
          <p:cNvPr id="3" name="Table 2"/>
          <p:cNvGraphicFramePr>
            <a:graphicFrameLocks noGrp="1"/>
          </p:cNvGraphicFramePr>
          <p:nvPr>
            <p:extLst>
              <p:ext uri="{D42A27DB-BD31-4B8C-83A1-F6EECF244321}">
                <p14:modId xmlns:p14="http://schemas.microsoft.com/office/powerpoint/2010/main" val="36490520"/>
              </p:ext>
            </p:extLst>
          </p:nvPr>
        </p:nvGraphicFramePr>
        <p:xfrm>
          <a:off x="481700" y="1646476"/>
          <a:ext cx="5774271" cy="2336800"/>
        </p:xfrm>
        <a:graphic>
          <a:graphicData uri="http://schemas.openxmlformats.org/drawingml/2006/table">
            <a:tbl>
              <a:tblPr firstRow="1" bandRow="1">
                <a:tableStyleId>{F5AB1C69-6EDB-4FF4-983F-18BD219EF322}</a:tableStyleId>
              </a:tblPr>
              <a:tblGrid>
                <a:gridCol w="1924757"/>
                <a:gridCol w="1924757"/>
                <a:gridCol w="1924757"/>
              </a:tblGrid>
              <a:tr h="370840">
                <a:tc>
                  <a:txBody>
                    <a:bodyPr/>
                    <a:lstStyle/>
                    <a:p>
                      <a:pPr algn="ctr"/>
                      <a:r>
                        <a:rPr lang="en-US" dirty="0" smtClean="0"/>
                        <a:t>Low $</a:t>
                      </a:r>
                      <a:endParaRPr lang="en-US" dirty="0"/>
                    </a:p>
                  </a:txBody>
                  <a:tcPr/>
                </a:tc>
                <a:tc>
                  <a:txBody>
                    <a:bodyPr/>
                    <a:lstStyle/>
                    <a:p>
                      <a:pPr algn="ctr"/>
                      <a:r>
                        <a:rPr lang="en-US" dirty="0" smtClean="0"/>
                        <a:t>Med</a:t>
                      </a:r>
                      <a:r>
                        <a:rPr lang="en-US" baseline="0" dirty="0" smtClean="0"/>
                        <a:t> $$</a:t>
                      </a:r>
                      <a:endParaRPr lang="en-US" dirty="0"/>
                    </a:p>
                  </a:txBody>
                  <a:tcPr/>
                </a:tc>
                <a:tc>
                  <a:txBody>
                    <a:bodyPr/>
                    <a:lstStyle/>
                    <a:p>
                      <a:pPr algn="ctr"/>
                      <a:r>
                        <a:rPr lang="en-US" dirty="0" smtClean="0"/>
                        <a:t>High</a:t>
                      </a:r>
                      <a:r>
                        <a:rPr lang="en-US" baseline="0" dirty="0" smtClean="0"/>
                        <a:t> $$$</a:t>
                      </a:r>
                      <a:endParaRPr lang="en-US" dirty="0"/>
                    </a:p>
                  </a:txBody>
                  <a:tcPr/>
                </a:tc>
              </a:tr>
              <a:tr h="1099820">
                <a:tc>
                  <a:txBody>
                    <a:bodyPr/>
                    <a:lstStyle/>
                    <a:p>
                      <a:r>
                        <a:rPr lang="en-US" sz="900" dirty="0" smtClean="0"/>
                        <a:t>Digital</a:t>
                      </a:r>
                      <a:r>
                        <a:rPr lang="en-US" sz="900" baseline="0" dirty="0" smtClean="0"/>
                        <a:t> Online event </a:t>
                      </a:r>
                    </a:p>
                    <a:p>
                      <a:r>
                        <a:rPr lang="en-US" sz="900" baseline="0" dirty="0" smtClean="0"/>
                        <a:t>Social surround </a:t>
                      </a:r>
                      <a:endParaRPr lang="en-US" sz="900" dirty="0"/>
                    </a:p>
                  </a:txBody>
                  <a:tcPr/>
                </a:tc>
                <a:tc>
                  <a:txBody>
                    <a:bodyPr/>
                    <a:lstStyle/>
                    <a:p>
                      <a:r>
                        <a:rPr lang="en-US" sz="900" dirty="0" smtClean="0"/>
                        <a:t>Digital Online</a:t>
                      </a:r>
                      <a:r>
                        <a:rPr lang="en-US" sz="900" baseline="0" dirty="0" smtClean="0"/>
                        <a:t> event</a:t>
                      </a:r>
                    </a:p>
                    <a:p>
                      <a:r>
                        <a:rPr lang="en-US" sz="900" baseline="0" dirty="0" smtClean="0"/>
                        <a:t>Social / Paid Media </a:t>
                      </a:r>
                    </a:p>
                    <a:p>
                      <a:r>
                        <a:rPr lang="en-US" sz="900" baseline="0" dirty="0" smtClean="0"/>
                        <a:t>Influencer Support </a:t>
                      </a:r>
                      <a:endParaRPr lang="en-US" sz="900" dirty="0"/>
                    </a:p>
                  </a:txBody>
                  <a:tcPr/>
                </a:tc>
                <a:tc>
                  <a:txBody>
                    <a:bodyPr/>
                    <a:lstStyle/>
                    <a:p>
                      <a:r>
                        <a:rPr lang="en-US" sz="900" dirty="0" smtClean="0"/>
                        <a:t>Face-to-face</a:t>
                      </a:r>
                      <a:r>
                        <a:rPr lang="en-US" sz="900" baseline="0" dirty="0" smtClean="0"/>
                        <a:t> event</a:t>
                      </a:r>
                    </a:p>
                    <a:p>
                      <a:r>
                        <a:rPr lang="en-US" sz="900" baseline="0" dirty="0" smtClean="0"/>
                        <a:t>Venue Rental </a:t>
                      </a:r>
                    </a:p>
                    <a:p>
                      <a:r>
                        <a:rPr lang="en-US" sz="900" baseline="0" dirty="0" smtClean="0"/>
                        <a:t>Panelists / Travel</a:t>
                      </a:r>
                    </a:p>
                    <a:p>
                      <a:r>
                        <a:rPr lang="en-US" sz="900" baseline="0" dirty="0" smtClean="0"/>
                        <a:t>Food &amp; Beverage</a:t>
                      </a:r>
                    </a:p>
                    <a:p>
                      <a:r>
                        <a:rPr lang="en-US" sz="900" baseline="0" dirty="0" smtClean="0"/>
                        <a:t>Drive to creative costs</a:t>
                      </a:r>
                    </a:p>
                    <a:p>
                      <a:r>
                        <a:rPr lang="en-US" sz="900" baseline="0" dirty="0" smtClean="0"/>
                        <a:t>Social / Paid Media </a:t>
                      </a:r>
                    </a:p>
                    <a:p>
                      <a:r>
                        <a:rPr lang="en-US" sz="900" baseline="0" dirty="0" smtClean="0"/>
                        <a:t>Post Production / editing </a:t>
                      </a:r>
                    </a:p>
                    <a:p>
                      <a:r>
                        <a:rPr lang="en-US" sz="900" baseline="0" dirty="0" smtClean="0"/>
                        <a:t> </a:t>
                      </a:r>
                    </a:p>
                    <a:p>
                      <a:endParaRPr lang="en-US" sz="900" baseline="0" dirty="0" smtClean="0"/>
                    </a:p>
                  </a:txBody>
                  <a:tcPr/>
                </a:tc>
              </a:tr>
              <a:tr h="370840">
                <a:tc>
                  <a:txBody>
                    <a:bodyPr/>
                    <a:lstStyle/>
                    <a:p>
                      <a:r>
                        <a:rPr lang="en-US" sz="900" dirty="0" smtClean="0"/>
                        <a:t>Google hangouts </a:t>
                      </a:r>
                    </a:p>
                    <a:p>
                      <a:r>
                        <a:rPr lang="en-US" sz="900" dirty="0" smtClean="0"/>
                        <a:t>Twitter events</a:t>
                      </a:r>
                    </a:p>
                  </a:txBody>
                  <a:tcPr/>
                </a:tc>
                <a:tc>
                  <a:txBody>
                    <a:bodyPr/>
                    <a:lstStyle/>
                    <a:p>
                      <a:r>
                        <a:rPr lang="en-US" sz="900" dirty="0" smtClean="0"/>
                        <a:t>Google hangouts</a:t>
                      </a:r>
                    </a:p>
                    <a:p>
                      <a:r>
                        <a:rPr lang="en-US" sz="900" dirty="0" smtClean="0"/>
                        <a:t>Twitter</a:t>
                      </a:r>
                      <a:r>
                        <a:rPr lang="en-US" sz="900" baseline="0" dirty="0" smtClean="0"/>
                        <a:t> events</a:t>
                      </a:r>
                    </a:p>
                    <a:p>
                      <a:r>
                        <a:rPr lang="en-US" sz="900" baseline="0" dirty="0" smtClean="0"/>
                        <a:t>Webcasts </a:t>
                      </a:r>
                    </a:p>
                    <a:p>
                      <a:r>
                        <a:rPr lang="en-US" sz="900" baseline="0" dirty="0" smtClean="0"/>
                        <a:t>3</a:t>
                      </a:r>
                      <a:r>
                        <a:rPr lang="en-US" sz="900" baseline="30000" dirty="0" smtClean="0"/>
                        <a:t>rd</a:t>
                      </a:r>
                      <a:r>
                        <a:rPr lang="en-US" sz="900" baseline="0" dirty="0" smtClean="0"/>
                        <a:t> party led events </a:t>
                      </a:r>
                    </a:p>
                  </a:txBody>
                  <a:tcPr/>
                </a:tc>
                <a:tc>
                  <a:txBody>
                    <a:bodyPr/>
                    <a:lstStyle/>
                    <a:p>
                      <a:r>
                        <a:rPr lang="en-US" sz="900" dirty="0" smtClean="0"/>
                        <a:t>Moderator</a:t>
                      </a:r>
                      <a:r>
                        <a:rPr lang="en-US" sz="900" baseline="0" dirty="0" smtClean="0"/>
                        <a:t> led panel discussions</a:t>
                      </a:r>
                    </a:p>
                    <a:p>
                      <a:r>
                        <a:rPr lang="en-US" sz="900" baseline="0" dirty="0" smtClean="0"/>
                        <a:t>Livestream events </a:t>
                      </a:r>
                    </a:p>
                    <a:p>
                      <a:r>
                        <a:rPr lang="en-US" sz="900" baseline="0" dirty="0" smtClean="0"/>
                        <a:t>Fireside chats </a:t>
                      </a:r>
                    </a:p>
                    <a:p>
                      <a:endParaRPr lang="en-US" sz="900" baseline="0" dirty="0" smtClean="0"/>
                    </a:p>
                  </a:txBody>
                  <a:tcPr/>
                </a:tc>
              </a:tr>
            </a:tbl>
          </a:graphicData>
        </a:graphic>
      </p:graphicFrame>
      <p:graphicFrame>
        <p:nvGraphicFramePr>
          <p:cNvPr id="4" name="Table 3"/>
          <p:cNvGraphicFramePr>
            <a:graphicFrameLocks noGrp="1"/>
          </p:cNvGraphicFramePr>
          <p:nvPr>
            <p:extLst>
              <p:ext uri="{D42A27DB-BD31-4B8C-83A1-F6EECF244321}">
                <p14:modId xmlns:p14="http://schemas.microsoft.com/office/powerpoint/2010/main" val="620609826"/>
              </p:ext>
            </p:extLst>
          </p:nvPr>
        </p:nvGraphicFramePr>
        <p:xfrm>
          <a:off x="6705600" y="1641952"/>
          <a:ext cx="2819400" cy="2926080"/>
        </p:xfrm>
        <a:graphic>
          <a:graphicData uri="http://schemas.openxmlformats.org/drawingml/2006/table">
            <a:tbl>
              <a:tblPr firstRow="1" bandRow="1">
                <a:tableStyleId>{F5AB1C69-6EDB-4FF4-983F-18BD219EF322}</a:tableStyleId>
              </a:tblPr>
              <a:tblGrid>
                <a:gridCol w="2819400"/>
              </a:tblGrid>
              <a:tr h="554276">
                <a:tc>
                  <a:txBody>
                    <a:bodyPr/>
                    <a:lstStyle/>
                    <a:p>
                      <a:r>
                        <a:rPr lang="en-US" dirty="0" smtClean="0"/>
                        <a:t>Digital Healthcare Town</a:t>
                      </a:r>
                      <a:r>
                        <a:rPr lang="en-US" baseline="0" dirty="0" smtClean="0"/>
                        <a:t> Hall </a:t>
                      </a:r>
                      <a:r>
                        <a:rPr lang="en-US" dirty="0" smtClean="0"/>
                        <a:t> Example </a:t>
                      </a:r>
                      <a:endParaRPr lang="en-US" dirty="0"/>
                    </a:p>
                  </a:txBody>
                  <a:tcPr/>
                </a:tc>
              </a:tr>
              <a:tr h="370840">
                <a:tc>
                  <a:txBody>
                    <a:bodyPr/>
                    <a:lstStyle/>
                    <a:p>
                      <a:pPr marL="0" indent="0">
                        <a:buFontTx/>
                        <a:buNone/>
                      </a:pPr>
                      <a:r>
                        <a:rPr lang="en-US" sz="900" kern="1200" dirty="0" smtClean="0">
                          <a:solidFill>
                            <a:schemeClr val="dk1"/>
                          </a:solidFill>
                          <a:effectLst/>
                          <a:latin typeface="Helvetica Neue" charset="0"/>
                          <a:ea typeface="Helvetica Neue" charset="0"/>
                          <a:cs typeface="Helvetica Neue" charset="0"/>
                        </a:rPr>
                        <a:t>- venue location  </a:t>
                      </a:r>
                      <a:r>
                        <a:rPr lang="en-US" sz="900" b="1" kern="1200" dirty="0" smtClean="0">
                          <a:solidFill>
                            <a:schemeClr val="dk1"/>
                          </a:solidFill>
                          <a:effectLst/>
                          <a:latin typeface="Helvetica Neue" charset="0"/>
                          <a:ea typeface="Helvetica Neue" charset="0"/>
                          <a:cs typeface="Helvetica Neue" charset="0"/>
                        </a:rPr>
                        <a:t>$1,500</a:t>
                      </a:r>
                      <a:r>
                        <a:rPr lang="en-US" sz="900" dirty="0" smtClean="0">
                          <a:latin typeface="Helvetica Neue" charset="0"/>
                          <a:ea typeface="Helvetica Neue" charset="0"/>
                          <a:cs typeface="Helvetica Neue" charset="0"/>
                        </a:rPr>
                        <a:t/>
                      </a:r>
                      <a:br>
                        <a:rPr lang="en-US" sz="900" dirty="0" smtClean="0">
                          <a:latin typeface="Helvetica Neue" charset="0"/>
                          <a:ea typeface="Helvetica Neue" charset="0"/>
                          <a:cs typeface="Helvetica Neue" charset="0"/>
                        </a:rPr>
                      </a:br>
                      <a:r>
                        <a:rPr lang="en-US" sz="900" kern="1200" dirty="0" smtClean="0">
                          <a:solidFill>
                            <a:schemeClr val="dk1"/>
                          </a:solidFill>
                          <a:effectLst/>
                          <a:latin typeface="Helvetica Neue" charset="0"/>
                          <a:ea typeface="Helvetica Neue" charset="0"/>
                          <a:cs typeface="Helvetica Neue" charset="0"/>
                        </a:rPr>
                        <a:t>- food</a:t>
                      </a:r>
                      <a:r>
                        <a:rPr lang="en-US" sz="900" kern="1200" baseline="0" dirty="0" smtClean="0">
                          <a:solidFill>
                            <a:schemeClr val="dk1"/>
                          </a:solidFill>
                          <a:effectLst/>
                          <a:latin typeface="Helvetica Neue" charset="0"/>
                          <a:ea typeface="Helvetica Neue" charset="0"/>
                          <a:cs typeface="Helvetica Neue" charset="0"/>
                        </a:rPr>
                        <a:t> and beverage </a:t>
                      </a:r>
                      <a:r>
                        <a:rPr lang="en-US" sz="900" b="1" kern="1200" dirty="0" smtClean="0">
                          <a:solidFill>
                            <a:schemeClr val="dk1"/>
                          </a:solidFill>
                          <a:effectLst/>
                          <a:latin typeface="Helvetica Neue" charset="0"/>
                          <a:ea typeface="Helvetica Neue" charset="0"/>
                          <a:cs typeface="Helvetica Neue" charset="0"/>
                        </a:rPr>
                        <a:t>$500</a:t>
                      </a:r>
                      <a:r>
                        <a:rPr lang="en-US" sz="900" dirty="0" smtClean="0">
                          <a:latin typeface="Helvetica Neue" charset="0"/>
                          <a:ea typeface="Helvetica Neue" charset="0"/>
                          <a:cs typeface="Helvetica Neue" charset="0"/>
                        </a:rPr>
                        <a:t/>
                      </a:r>
                      <a:br>
                        <a:rPr lang="en-US" sz="900" dirty="0" smtClean="0">
                          <a:latin typeface="Helvetica Neue" charset="0"/>
                          <a:ea typeface="Helvetica Neue" charset="0"/>
                          <a:cs typeface="Helvetica Neue" charset="0"/>
                        </a:rPr>
                      </a:br>
                      <a:r>
                        <a:rPr lang="en-US" sz="900" kern="1200" dirty="0" smtClean="0">
                          <a:solidFill>
                            <a:schemeClr val="dk1"/>
                          </a:solidFill>
                          <a:latin typeface="Helvetica Neue" charset="0"/>
                          <a:ea typeface="Helvetica Neue" charset="0"/>
                          <a:cs typeface="Helvetica Neue" charset="0"/>
                        </a:rPr>
                        <a:t>- travel for o/o/</a:t>
                      </a:r>
                      <a:r>
                        <a:rPr lang="en-US" sz="900" kern="1200" dirty="0" err="1" smtClean="0">
                          <a:solidFill>
                            <a:schemeClr val="dk1"/>
                          </a:solidFill>
                          <a:latin typeface="Helvetica Neue" charset="0"/>
                          <a:ea typeface="Helvetica Neue" charset="0"/>
                          <a:cs typeface="Helvetica Neue" charset="0"/>
                        </a:rPr>
                        <a:t>tl</a:t>
                      </a:r>
                      <a:r>
                        <a:rPr lang="en-US" sz="900" kern="1200" dirty="0" smtClean="0">
                          <a:solidFill>
                            <a:schemeClr val="dk1"/>
                          </a:solidFill>
                          <a:latin typeface="Helvetica Neue" charset="0"/>
                          <a:ea typeface="Helvetica Neue" charset="0"/>
                          <a:cs typeface="Helvetica Neue" charset="0"/>
                        </a:rPr>
                        <a:t> influencers </a:t>
                      </a:r>
                      <a:r>
                        <a:rPr lang="en-US" sz="900" b="1" kern="1200" dirty="0" smtClean="0">
                          <a:solidFill>
                            <a:schemeClr val="dk1"/>
                          </a:solidFill>
                          <a:latin typeface="Helvetica Neue" charset="0"/>
                          <a:ea typeface="Helvetica Neue" charset="0"/>
                          <a:cs typeface="Helvetica Neue" charset="0"/>
                        </a:rPr>
                        <a:t>$2,000</a:t>
                      </a:r>
                      <a:r>
                        <a:rPr lang="en-US" sz="900" dirty="0" smtClean="0">
                          <a:latin typeface="Helvetica Neue" charset="0"/>
                          <a:ea typeface="Helvetica Neue" charset="0"/>
                          <a:cs typeface="Helvetica Neue" charset="0"/>
                        </a:rPr>
                        <a:t/>
                      </a:r>
                      <a:br>
                        <a:rPr lang="en-US" sz="900" dirty="0" smtClean="0">
                          <a:latin typeface="Helvetica Neue" charset="0"/>
                          <a:ea typeface="Helvetica Neue" charset="0"/>
                          <a:cs typeface="Helvetica Neue" charset="0"/>
                        </a:rPr>
                      </a:br>
                      <a:r>
                        <a:rPr lang="en-US" sz="900" kern="1200" dirty="0" smtClean="0">
                          <a:solidFill>
                            <a:schemeClr val="dk1"/>
                          </a:solidFill>
                          <a:latin typeface="Helvetica Neue" charset="0"/>
                          <a:ea typeface="Helvetica Neue" charset="0"/>
                          <a:cs typeface="Helvetica Neue" charset="0"/>
                        </a:rPr>
                        <a:t>- drive to  with</a:t>
                      </a:r>
                      <a:r>
                        <a:rPr lang="en-US" sz="900" kern="1200" baseline="0" dirty="0" smtClean="0">
                          <a:solidFill>
                            <a:schemeClr val="dk1"/>
                          </a:solidFill>
                          <a:latin typeface="Helvetica Neue" charset="0"/>
                          <a:ea typeface="Helvetica Neue" charset="0"/>
                          <a:cs typeface="Helvetica Neue" charset="0"/>
                        </a:rPr>
                        <a:t> paid media </a:t>
                      </a:r>
                      <a:r>
                        <a:rPr lang="en-US" sz="900" b="1" kern="1200" dirty="0" smtClean="0">
                          <a:solidFill>
                            <a:schemeClr val="dk1"/>
                          </a:solidFill>
                          <a:latin typeface="Helvetica Neue" charset="0"/>
                          <a:ea typeface="Helvetica Neue" charset="0"/>
                          <a:cs typeface="Helvetica Neue" charset="0"/>
                        </a:rPr>
                        <a:t>$15,000 - $20,000 </a:t>
                      </a:r>
                      <a:r>
                        <a:rPr lang="en-US" sz="900" dirty="0" smtClean="0">
                          <a:latin typeface="Helvetica Neue" charset="0"/>
                          <a:ea typeface="Helvetica Neue" charset="0"/>
                          <a:cs typeface="Helvetica Neue" charset="0"/>
                        </a:rPr>
                        <a:t/>
                      </a:r>
                      <a:br>
                        <a:rPr lang="en-US" sz="900" dirty="0" smtClean="0">
                          <a:latin typeface="Helvetica Neue" charset="0"/>
                          <a:ea typeface="Helvetica Neue" charset="0"/>
                          <a:cs typeface="Helvetica Neue" charset="0"/>
                        </a:rPr>
                      </a:br>
                      <a:r>
                        <a:rPr lang="en-US" sz="900" kern="1200" dirty="0" smtClean="0">
                          <a:solidFill>
                            <a:schemeClr val="dk1"/>
                          </a:solidFill>
                          <a:latin typeface="Helvetica Neue" charset="0"/>
                          <a:ea typeface="Helvetica Neue" charset="0"/>
                          <a:cs typeface="Helvetica Neue" charset="0"/>
                        </a:rPr>
                        <a:t>-</a:t>
                      </a:r>
                      <a:r>
                        <a:rPr lang="en-US" sz="900" kern="1200" baseline="0" dirty="0" smtClean="0">
                          <a:solidFill>
                            <a:schemeClr val="dk1"/>
                          </a:solidFill>
                          <a:latin typeface="Helvetica Neue" charset="0"/>
                          <a:ea typeface="Helvetica Neue" charset="0"/>
                          <a:cs typeface="Helvetica Neue" charset="0"/>
                        </a:rPr>
                        <a:t> </a:t>
                      </a:r>
                      <a:r>
                        <a:rPr lang="en-US" sz="900" kern="1200" dirty="0" smtClean="0">
                          <a:solidFill>
                            <a:schemeClr val="dk1"/>
                          </a:solidFill>
                          <a:latin typeface="Helvetica Neue" charset="0"/>
                          <a:ea typeface="Helvetica Neue" charset="0"/>
                          <a:cs typeface="Helvetica Neue" charset="0"/>
                        </a:rPr>
                        <a:t>content plan post event – OOP video production and editing</a:t>
                      </a:r>
                      <a:r>
                        <a:rPr lang="en-US" sz="900" kern="1200" baseline="0" dirty="0" smtClean="0">
                          <a:solidFill>
                            <a:schemeClr val="dk1"/>
                          </a:solidFill>
                          <a:latin typeface="Helvetica Neue" charset="0"/>
                          <a:ea typeface="Helvetica Neue" charset="0"/>
                          <a:cs typeface="Helvetica Neue" charset="0"/>
                        </a:rPr>
                        <a:t> </a:t>
                      </a:r>
                      <a:r>
                        <a:rPr lang="en-US" sz="900" b="1" kern="1200" baseline="0" dirty="0" smtClean="0">
                          <a:solidFill>
                            <a:schemeClr val="dk1"/>
                          </a:solidFill>
                          <a:latin typeface="Helvetica Neue" charset="0"/>
                          <a:ea typeface="Helvetica Neue" charset="0"/>
                          <a:cs typeface="Helvetica Neue" charset="0"/>
                        </a:rPr>
                        <a:t>$25,000 </a:t>
                      </a:r>
                      <a:endParaRPr lang="en-US" sz="900" b="1" kern="1200" dirty="0" smtClean="0">
                        <a:solidFill>
                          <a:schemeClr val="dk1"/>
                        </a:solidFill>
                        <a:latin typeface="Helvetica Neue" charset="0"/>
                        <a:ea typeface="Helvetica Neue" charset="0"/>
                        <a:cs typeface="Helvetica Neue" charset="0"/>
                      </a:endParaRPr>
                    </a:p>
                    <a:p>
                      <a:pPr marL="171450" indent="-171450">
                        <a:buFontTx/>
                        <a:buChar char="-"/>
                      </a:pPr>
                      <a:endParaRPr lang="en-US" sz="900" kern="1200" dirty="0" smtClean="0">
                        <a:solidFill>
                          <a:schemeClr val="dk1"/>
                        </a:solidFill>
                        <a:latin typeface="Helvetica Neue" charset="0"/>
                        <a:ea typeface="Helvetica Neue" charset="0"/>
                        <a:cs typeface="Helvetica Neue" charset="0"/>
                      </a:endParaRPr>
                    </a:p>
                    <a:p>
                      <a:pPr marL="0" indent="0">
                        <a:buFontTx/>
                        <a:buNone/>
                      </a:pPr>
                      <a:r>
                        <a:rPr lang="en-US" sz="900" kern="1200" dirty="0" smtClean="0">
                          <a:solidFill>
                            <a:schemeClr val="dk1"/>
                          </a:solidFill>
                          <a:latin typeface="Helvetica Neue" charset="0"/>
                          <a:ea typeface="Helvetica Neue" charset="0"/>
                          <a:cs typeface="Helvetica Neue" charset="0"/>
                        </a:rPr>
                        <a:t>For the July town hall ~</a:t>
                      </a:r>
                      <a:r>
                        <a:rPr lang="en-US" sz="900" b="1" kern="1200" dirty="0" smtClean="0">
                          <a:solidFill>
                            <a:schemeClr val="dk1"/>
                          </a:solidFill>
                          <a:latin typeface="Helvetica Neue" charset="0"/>
                          <a:ea typeface="Helvetica Neue" charset="0"/>
                          <a:cs typeface="Helvetica Neue" charset="0"/>
                        </a:rPr>
                        <a:t>$50,000     </a:t>
                      </a:r>
                    </a:p>
                    <a:p>
                      <a:pPr marL="171450" indent="-171450">
                        <a:buFontTx/>
                        <a:buChar char="-"/>
                      </a:pPr>
                      <a:endParaRPr lang="en-US" sz="900" b="1" kern="1200" dirty="0" smtClean="0">
                        <a:solidFill>
                          <a:schemeClr val="dk1"/>
                        </a:solidFill>
                        <a:latin typeface="Helvetica Neue" charset="0"/>
                        <a:ea typeface="Helvetica Neue" charset="0"/>
                        <a:cs typeface="Helvetica Neue" charset="0"/>
                      </a:endParaRPr>
                    </a:p>
                    <a:p>
                      <a:pPr marL="0" indent="0">
                        <a:buFontTx/>
                        <a:buNone/>
                      </a:pPr>
                      <a:r>
                        <a:rPr lang="en-US" sz="900" kern="1200" dirty="0" smtClean="0">
                          <a:solidFill>
                            <a:schemeClr val="dk1"/>
                          </a:solidFill>
                          <a:latin typeface="Helvetica Neue" charset="0"/>
                          <a:ea typeface="Helvetica Neue" charset="0"/>
                          <a:cs typeface="Helvetica Neue" charset="0"/>
                        </a:rPr>
                        <a:t>- speaker costs -</a:t>
                      </a:r>
                      <a:r>
                        <a:rPr lang="en-US" sz="900" kern="1200" baseline="0" dirty="0" smtClean="0">
                          <a:solidFill>
                            <a:schemeClr val="dk1"/>
                          </a:solidFill>
                          <a:latin typeface="Helvetica Neue" charset="0"/>
                          <a:ea typeface="Helvetica Neue" charset="0"/>
                          <a:cs typeface="Helvetica Neue" charset="0"/>
                        </a:rPr>
                        <a:t> </a:t>
                      </a:r>
                      <a:r>
                        <a:rPr lang="en-US" sz="900" kern="1200" dirty="0" smtClean="0">
                          <a:solidFill>
                            <a:schemeClr val="dk1"/>
                          </a:solidFill>
                          <a:latin typeface="Helvetica Neue" charset="0"/>
                          <a:ea typeface="Helvetica Neue" charset="0"/>
                          <a:cs typeface="Helvetica Neue" charset="0"/>
                        </a:rPr>
                        <a:t>we feel</a:t>
                      </a:r>
                      <a:r>
                        <a:rPr lang="en-US" sz="900" kern="1200" baseline="0" dirty="0" smtClean="0">
                          <a:solidFill>
                            <a:schemeClr val="dk1"/>
                          </a:solidFill>
                          <a:latin typeface="Helvetica Neue" charset="0"/>
                          <a:ea typeface="Helvetica Neue" charset="0"/>
                          <a:cs typeface="Helvetica Neue" charset="0"/>
                        </a:rPr>
                        <a:t> we </a:t>
                      </a:r>
                      <a:r>
                        <a:rPr lang="en-US" sz="900" kern="1200" dirty="0" smtClean="0">
                          <a:solidFill>
                            <a:schemeClr val="dk1"/>
                          </a:solidFill>
                          <a:latin typeface="Helvetica Neue" charset="0"/>
                          <a:ea typeface="Helvetica Neue" charset="0"/>
                          <a:cs typeface="Helvetica Neue" charset="0"/>
                        </a:rPr>
                        <a:t>shouldn’t pay speakers or influencers. We feel there are enough people out there that want to align themselves with IBM for their own personal brand that we don’t need to pay to play.</a:t>
                      </a:r>
                      <a:r>
                        <a:rPr lang="en-US" sz="900" dirty="0" smtClean="0">
                          <a:latin typeface="Helvetica Neue" charset="0"/>
                          <a:ea typeface="Helvetica Neue" charset="0"/>
                          <a:cs typeface="Helvetica Neue" charset="0"/>
                        </a:rPr>
                        <a:t/>
                      </a:r>
                      <a:br>
                        <a:rPr lang="en-US" sz="900" dirty="0" smtClean="0">
                          <a:latin typeface="Helvetica Neue" charset="0"/>
                          <a:ea typeface="Helvetica Neue" charset="0"/>
                          <a:cs typeface="Helvetica Neue" charset="0"/>
                        </a:rPr>
                      </a:br>
                      <a:r>
                        <a:rPr lang="en-US" sz="900" b="1" kern="1200" dirty="0" smtClean="0">
                          <a:solidFill>
                            <a:schemeClr val="dk1"/>
                          </a:solidFill>
                          <a:latin typeface="Helvetica Neue" charset="0"/>
                          <a:ea typeface="Helvetica Neue" charset="0"/>
                          <a:cs typeface="Helvetica Neue" charset="0"/>
                        </a:rPr>
                        <a:t>                     </a:t>
                      </a:r>
                    </a:p>
                    <a:p>
                      <a:endParaRPr lang="en-US" sz="900" dirty="0">
                        <a:latin typeface="Helvetica Neue" charset="0"/>
                        <a:ea typeface="Helvetica Neue" charset="0"/>
                        <a:cs typeface="Helvetica Neue" charset="0"/>
                      </a:endParaRPr>
                    </a:p>
                  </a:txBody>
                  <a:tcPr>
                    <a:solidFill>
                      <a:schemeClr val="bg1">
                        <a:lumMod val="95000"/>
                      </a:schemeClr>
                    </a:solidFill>
                  </a:tcPr>
                </a:tc>
              </a:tr>
            </a:tbl>
          </a:graphicData>
        </a:graphic>
      </p:graphicFrame>
    </p:spTree>
    <p:extLst>
      <p:ext uri="{BB962C8B-B14F-4D97-AF65-F5344CB8AC3E}">
        <p14:creationId xmlns:p14="http://schemas.microsoft.com/office/powerpoint/2010/main" val="88926481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0058400" cy="457200"/>
          </a:xfrm>
          <a:custGeom>
            <a:avLst/>
            <a:gdLst/>
            <a:ahLst/>
            <a:cxnLst/>
            <a:rect l="l" t="t" r="r" b="b"/>
            <a:pathLst>
              <a:path w="10058400" h="457200">
                <a:moveTo>
                  <a:pt x="0" y="457200"/>
                </a:moveTo>
                <a:lnTo>
                  <a:pt x="10058400" y="457200"/>
                </a:lnTo>
                <a:lnTo>
                  <a:pt x="10058400" y="0"/>
                </a:lnTo>
                <a:lnTo>
                  <a:pt x="0" y="0"/>
                </a:lnTo>
                <a:lnTo>
                  <a:pt x="0" y="457200"/>
                </a:lnTo>
                <a:close/>
              </a:path>
            </a:pathLst>
          </a:custGeom>
          <a:solidFill>
            <a:srgbClr val="1D3649"/>
          </a:solidFill>
        </p:spPr>
        <p:txBody>
          <a:bodyPr wrap="square" lIns="0" tIns="0" rIns="0" bIns="0" rtlCol="0">
            <a:noAutofit/>
          </a:bodyPr>
          <a:lstStyle/>
          <a:p>
            <a:endParaRPr/>
          </a:p>
        </p:txBody>
      </p:sp>
      <p:sp>
        <p:nvSpPr>
          <p:cNvPr id="3" name="object 3"/>
          <p:cNvSpPr/>
          <p:nvPr/>
        </p:nvSpPr>
        <p:spPr>
          <a:xfrm>
            <a:off x="461429" y="238633"/>
            <a:ext cx="0" cy="88811"/>
          </a:xfrm>
          <a:custGeom>
            <a:avLst/>
            <a:gdLst/>
            <a:ahLst/>
            <a:cxnLst/>
            <a:rect l="l" t="t" r="r" b="b"/>
            <a:pathLst>
              <a:path h="88811">
                <a:moveTo>
                  <a:pt x="0" y="0"/>
                </a:moveTo>
                <a:lnTo>
                  <a:pt x="0" y="88811"/>
                </a:lnTo>
              </a:path>
            </a:pathLst>
          </a:custGeom>
          <a:ln w="9728">
            <a:solidFill>
              <a:srgbClr val="FFFFFF"/>
            </a:solidFill>
          </a:ln>
        </p:spPr>
        <p:txBody>
          <a:bodyPr wrap="square" lIns="0" tIns="0" rIns="0" bIns="0" rtlCol="0">
            <a:noAutofit/>
          </a:bodyPr>
          <a:lstStyle/>
          <a:p>
            <a:endParaRPr/>
          </a:p>
        </p:txBody>
      </p:sp>
      <p:sp>
        <p:nvSpPr>
          <p:cNvPr id="4" name="object 4"/>
          <p:cNvSpPr/>
          <p:nvPr/>
        </p:nvSpPr>
        <p:spPr>
          <a:xfrm>
            <a:off x="481700" y="238633"/>
            <a:ext cx="69126" cy="88811"/>
          </a:xfrm>
          <a:custGeom>
            <a:avLst/>
            <a:gdLst/>
            <a:ahLst/>
            <a:cxnLst/>
            <a:rect l="l" t="t" r="r" b="b"/>
            <a:pathLst>
              <a:path w="69126" h="88811">
                <a:moveTo>
                  <a:pt x="37566" y="0"/>
                </a:moveTo>
                <a:lnTo>
                  <a:pt x="0" y="0"/>
                </a:lnTo>
                <a:lnTo>
                  <a:pt x="0" y="88811"/>
                </a:lnTo>
                <a:lnTo>
                  <a:pt x="46909" y="88117"/>
                </a:lnTo>
                <a:lnTo>
                  <a:pt x="61694" y="81699"/>
                </a:lnTo>
                <a:lnTo>
                  <a:pt x="8458" y="81597"/>
                </a:lnTo>
                <a:lnTo>
                  <a:pt x="8458" y="46151"/>
                </a:lnTo>
                <a:lnTo>
                  <a:pt x="59746" y="46151"/>
                </a:lnTo>
                <a:lnTo>
                  <a:pt x="50622" y="41922"/>
                </a:lnTo>
                <a:lnTo>
                  <a:pt x="56009" y="38938"/>
                </a:lnTo>
                <a:lnTo>
                  <a:pt x="8458" y="38938"/>
                </a:lnTo>
                <a:lnTo>
                  <a:pt x="8458" y="7213"/>
                </a:lnTo>
                <a:lnTo>
                  <a:pt x="59090" y="7213"/>
                </a:lnTo>
                <a:lnTo>
                  <a:pt x="52371" y="2236"/>
                </a:lnTo>
                <a:lnTo>
                  <a:pt x="37566" y="0"/>
                </a:lnTo>
                <a:close/>
              </a:path>
              <a:path w="69126" h="88811">
                <a:moveTo>
                  <a:pt x="59746" y="46151"/>
                </a:moveTo>
                <a:lnTo>
                  <a:pt x="8458" y="46151"/>
                </a:lnTo>
                <a:lnTo>
                  <a:pt x="46897" y="47150"/>
                </a:lnTo>
                <a:lnTo>
                  <a:pt x="57172" y="53979"/>
                </a:lnTo>
                <a:lnTo>
                  <a:pt x="60298" y="68915"/>
                </a:lnTo>
                <a:lnTo>
                  <a:pt x="52021" y="78952"/>
                </a:lnTo>
                <a:lnTo>
                  <a:pt x="37566" y="81597"/>
                </a:lnTo>
                <a:lnTo>
                  <a:pt x="61755" y="81597"/>
                </a:lnTo>
                <a:lnTo>
                  <a:pt x="67960" y="71168"/>
                </a:lnTo>
                <a:lnTo>
                  <a:pt x="69126" y="59741"/>
                </a:lnTo>
                <a:lnTo>
                  <a:pt x="63137" y="47723"/>
                </a:lnTo>
                <a:lnTo>
                  <a:pt x="59746" y="46151"/>
                </a:lnTo>
                <a:close/>
              </a:path>
              <a:path w="69126" h="88811">
                <a:moveTo>
                  <a:pt x="59090" y="7213"/>
                </a:moveTo>
                <a:lnTo>
                  <a:pt x="8458" y="7213"/>
                </a:lnTo>
                <a:lnTo>
                  <a:pt x="38566" y="7224"/>
                </a:lnTo>
                <a:lnTo>
                  <a:pt x="52822" y="11612"/>
                </a:lnTo>
                <a:lnTo>
                  <a:pt x="57594" y="23888"/>
                </a:lnTo>
                <a:lnTo>
                  <a:pt x="57594" y="32219"/>
                </a:lnTo>
                <a:lnTo>
                  <a:pt x="51003" y="38938"/>
                </a:lnTo>
                <a:lnTo>
                  <a:pt x="56009" y="38938"/>
                </a:lnTo>
                <a:lnTo>
                  <a:pt x="58088" y="37786"/>
                </a:lnTo>
                <a:lnTo>
                  <a:pt x="63068" y="27664"/>
                </a:lnTo>
                <a:lnTo>
                  <a:pt x="62897" y="10032"/>
                </a:lnTo>
                <a:lnTo>
                  <a:pt x="59090" y="7213"/>
                </a:lnTo>
                <a:close/>
              </a:path>
            </a:pathLst>
          </a:custGeom>
          <a:solidFill>
            <a:srgbClr val="FFFFFF"/>
          </a:solidFill>
        </p:spPr>
        <p:txBody>
          <a:bodyPr wrap="square" lIns="0" tIns="0" rIns="0" bIns="0" rtlCol="0">
            <a:noAutofit/>
          </a:bodyPr>
          <a:lstStyle/>
          <a:p>
            <a:endParaRPr/>
          </a:p>
        </p:txBody>
      </p:sp>
      <p:sp>
        <p:nvSpPr>
          <p:cNvPr id="5" name="object 5"/>
          <p:cNvSpPr/>
          <p:nvPr/>
        </p:nvSpPr>
        <p:spPr>
          <a:xfrm>
            <a:off x="561924" y="238634"/>
            <a:ext cx="86194" cy="88811"/>
          </a:xfrm>
          <a:custGeom>
            <a:avLst/>
            <a:gdLst/>
            <a:ahLst/>
            <a:cxnLst/>
            <a:rect l="l" t="t" r="r" b="b"/>
            <a:pathLst>
              <a:path w="86194" h="88811">
                <a:moveTo>
                  <a:pt x="12433" y="0"/>
                </a:moveTo>
                <a:lnTo>
                  <a:pt x="0" y="0"/>
                </a:lnTo>
                <a:lnTo>
                  <a:pt x="0" y="88811"/>
                </a:lnTo>
                <a:lnTo>
                  <a:pt x="8458" y="88811"/>
                </a:lnTo>
                <a:lnTo>
                  <a:pt x="8458" y="12065"/>
                </a:lnTo>
                <a:lnTo>
                  <a:pt x="17193" y="12065"/>
                </a:lnTo>
                <a:lnTo>
                  <a:pt x="12433" y="0"/>
                </a:lnTo>
                <a:close/>
              </a:path>
              <a:path w="86194" h="88811">
                <a:moveTo>
                  <a:pt x="17193" y="12065"/>
                </a:moveTo>
                <a:lnTo>
                  <a:pt x="8712" y="12065"/>
                </a:lnTo>
                <a:lnTo>
                  <a:pt x="39179" y="88811"/>
                </a:lnTo>
                <a:lnTo>
                  <a:pt x="47142" y="88811"/>
                </a:lnTo>
                <a:lnTo>
                  <a:pt x="51472" y="77863"/>
                </a:lnTo>
                <a:lnTo>
                  <a:pt x="43154" y="77863"/>
                </a:lnTo>
                <a:lnTo>
                  <a:pt x="17193" y="12065"/>
                </a:lnTo>
                <a:close/>
              </a:path>
              <a:path w="86194" h="88811">
                <a:moveTo>
                  <a:pt x="86194" y="12065"/>
                </a:moveTo>
                <a:lnTo>
                  <a:pt x="77736" y="12065"/>
                </a:lnTo>
                <a:lnTo>
                  <a:pt x="77736" y="88811"/>
                </a:lnTo>
                <a:lnTo>
                  <a:pt x="86194" y="88811"/>
                </a:lnTo>
                <a:lnTo>
                  <a:pt x="86194" y="12065"/>
                </a:lnTo>
                <a:close/>
              </a:path>
              <a:path w="86194" h="88811">
                <a:moveTo>
                  <a:pt x="86194" y="0"/>
                </a:moveTo>
                <a:lnTo>
                  <a:pt x="73761" y="0"/>
                </a:lnTo>
                <a:lnTo>
                  <a:pt x="43154" y="77863"/>
                </a:lnTo>
                <a:lnTo>
                  <a:pt x="51472" y="77863"/>
                </a:lnTo>
                <a:lnTo>
                  <a:pt x="77495" y="12065"/>
                </a:lnTo>
                <a:lnTo>
                  <a:pt x="86194" y="12065"/>
                </a:lnTo>
                <a:lnTo>
                  <a:pt x="86194" y="0"/>
                </a:lnTo>
                <a:close/>
              </a:path>
            </a:pathLst>
          </a:custGeom>
          <a:solidFill>
            <a:srgbClr val="FFFFFF"/>
          </a:solidFill>
        </p:spPr>
        <p:txBody>
          <a:bodyPr wrap="square" lIns="0" tIns="0" rIns="0" bIns="0" rtlCol="0">
            <a:noAutofit/>
          </a:bodyPr>
          <a:lstStyle/>
          <a:p>
            <a:endParaRPr/>
          </a:p>
        </p:txBody>
      </p:sp>
      <p:sp>
        <p:nvSpPr>
          <p:cNvPr id="6" name="object 6"/>
          <p:cNvSpPr/>
          <p:nvPr/>
        </p:nvSpPr>
        <p:spPr>
          <a:xfrm>
            <a:off x="693635" y="238630"/>
            <a:ext cx="70564" cy="88811"/>
          </a:xfrm>
          <a:custGeom>
            <a:avLst/>
            <a:gdLst/>
            <a:ahLst/>
            <a:cxnLst/>
            <a:rect l="l" t="t" r="r" b="b"/>
            <a:pathLst>
              <a:path w="70564" h="88811">
                <a:moveTo>
                  <a:pt x="40055" y="0"/>
                </a:moveTo>
                <a:lnTo>
                  <a:pt x="0" y="0"/>
                </a:lnTo>
                <a:lnTo>
                  <a:pt x="0" y="88811"/>
                </a:lnTo>
                <a:lnTo>
                  <a:pt x="19532" y="88811"/>
                </a:lnTo>
                <a:lnTo>
                  <a:pt x="19532" y="56972"/>
                </a:lnTo>
                <a:lnTo>
                  <a:pt x="49121" y="56064"/>
                </a:lnTo>
                <a:lnTo>
                  <a:pt x="61623" y="49863"/>
                </a:lnTo>
                <a:lnTo>
                  <a:pt x="66721" y="41795"/>
                </a:lnTo>
                <a:lnTo>
                  <a:pt x="19532" y="41795"/>
                </a:lnTo>
                <a:lnTo>
                  <a:pt x="19532" y="15176"/>
                </a:lnTo>
                <a:lnTo>
                  <a:pt x="67426" y="15176"/>
                </a:lnTo>
                <a:lnTo>
                  <a:pt x="66517" y="12451"/>
                </a:lnTo>
                <a:lnTo>
                  <a:pt x="56645" y="3494"/>
                </a:lnTo>
                <a:lnTo>
                  <a:pt x="40055" y="0"/>
                </a:lnTo>
                <a:close/>
              </a:path>
              <a:path w="70564" h="88811">
                <a:moveTo>
                  <a:pt x="67426" y="15176"/>
                </a:moveTo>
                <a:lnTo>
                  <a:pt x="43662" y="15176"/>
                </a:lnTo>
                <a:lnTo>
                  <a:pt x="51866" y="17170"/>
                </a:lnTo>
                <a:lnTo>
                  <a:pt x="51866" y="39801"/>
                </a:lnTo>
                <a:lnTo>
                  <a:pt x="43662" y="41795"/>
                </a:lnTo>
                <a:lnTo>
                  <a:pt x="66721" y="41795"/>
                </a:lnTo>
                <a:lnTo>
                  <a:pt x="68536" y="38923"/>
                </a:lnTo>
                <a:lnTo>
                  <a:pt x="70564" y="24584"/>
                </a:lnTo>
                <a:lnTo>
                  <a:pt x="67426" y="15176"/>
                </a:lnTo>
                <a:close/>
              </a:path>
            </a:pathLst>
          </a:custGeom>
          <a:solidFill>
            <a:srgbClr val="FFFFFF"/>
          </a:solidFill>
        </p:spPr>
        <p:txBody>
          <a:bodyPr wrap="square" lIns="0" tIns="0" rIns="0" bIns="0" rtlCol="0">
            <a:noAutofit/>
          </a:bodyPr>
          <a:lstStyle/>
          <a:p>
            <a:endParaRPr/>
          </a:p>
        </p:txBody>
      </p:sp>
      <p:sp>
        <p:nvSpPr>
          <p:cNvPr id="7" name="object 7"/>
          <p:cNvSpPr/>
          <p:nvPr/>
        </p:nvSpPr>
        <p:spPr>
          <a:xfrm>
            <a:off x="767238" y="262903"/>
            <a:ext cx="62223" cy="66283"/>
          </a:xfrm>
          <a:custGeom>
            <a:avLst/>
            <a:gdLst/>
            <a:ahLst/>
            <a:cxnLst/>
            <a:rect l="l" t="t" r="r" b="b"/>
            <a:pathLst>
              <a:path w="62223" h="66283">
                <a:moveTo>
                  <a:pt x="58627" y="10314"/>
                </a:moveTo>
                <a:lnTo>
                  <a:pt x="37090" y="10314"/>
                </a:lnTo>
                <a:lnTo>
                  <a:pt x="42322" y="11559"/>
                </a:lnTo>
                <a:lnTo>
                  <a:pt x="42226" y="20017"/>
                </a:lnTo>
                <a:lnTo>
                  <a:pt x="38781" y="24430"/>
                </a:lnTo>
                <a:lnTo>
                  <a:pt x="30806" y="26500"/>
                </a:lnTo>
                <a:lnTo>
                  <a:pt x="20663" y="28192"/>
                </a:lnTo>
                <a:lnTo>
                  <a:pt x="10629" y="31583"/>
                </a:lnTo>
                <a:lnTo>
                  <a:pt x="2982" y="38746"/>
                </a:lnTo>
                <a:lnTo>
                  <a:pt x="0" y="51756"/>
                </a:lnTo>
                <a:lnTo>
                  <a:pt x="7459" y="62733"/>
                </a:lnTo>
                <a:lnTo>
                  <a:pt x="21418" y="66283"/>
                </a:lnTo>
                <a:lnTo>
                  <a:pt x="29381" y="66283"/>
                </a:lnTo>
                <a:lnTo>
                  <a:pt x="37471" y="64162"/>
                </a:lnTo>
                <a:lnTo>
                  <a:pt x="43071" y="58320"/>
                </a:lnTo>
                <a:lnTo>
                  <a:pt x="60226" y="58320"/>
                </a:lnTo>
                <a:lnTo>
                  <a:pt x="59988" y="56085"/>
                </a:lnTo>
                <a:lnTo>
                  <a:pt x="59988" y="54472"/>
                </a:lnTo>
                <a:lnTo>
                  <a:pt x="22294" y="54472"/>
                </a:lnTo>
                <a:lnTo>
                  <a:pt x="17189" y="52719"/>
                </a:lnTo>
                <a:lnTo>
                  <a:pt x="17189" y="39791"/>
                </a:lnTo>
                <a:lnTo>
                  <a:pt x="22167" y="37797"/>
                </a:lnTo>
                <a:lnTo>
                  <a:pt x="33115" y="35803"/>
                </a:lnTo>
                <a:lnTo>
                  <a:pt x="39338" y="35689"/>
                </a:lnTo>
                <a:lnTo>
                  <a:pt x="42322" y="33073"/>
                </a:lnTo>
                <a:lnTo>
                  <a:pt x="59403" y="33073"/>
                </a:lnTo>
                <a:lnTo>
                  <a:pt x="58627" y="10314"/>
                </a:lnTo>
                <a:close/>
              </a:path>
              <a:path w="62223" h="66283">
                <a:moveTo>
                  <a:pt x="60226" y="58320"/>
                </a:moveTo>
                <a:lnTo>
                  <a:pt x="43071" y="58320"/>
                </a:lnTo>
                <a:lnTo>
                  <a:pt x="43186" y="60441"/>
                </a:lnTo>
                <a:lnTo>
                  <a:pt x="43751" y="62733"/>
                </a:lnTo>
                <a:lnTo>
                  <a:pt x="44316" y="64543"/>
                </a:lnTo>
                <a:lnTo>
                  <a:pt x="62223" y="64543"/>
                </a:lnTo>
                <a:lnTo>
                  <a:pt x="60610" y="61927"/>
                </a:lnTo>
                <a:lnTo>
                  <a:pt x="60226" y="58320"/>
                </a:lnTo>
                <a:close/>
              </a:path>
              <a:path w="62223" h="66283">
                <a:moveTo>
                  <a:pt x="59403" y="33073"/>
                </a:moveTo>
                <a:lnTo>
                  <a:pt x="42322" y="33073"/>
                </a:lnTo>
                <a:lnTo>
                  <a:pt x="42322" y="43639"/>
                </a:lnTo>
                <a:lnTo>
                  <a:pt x="41827" y="54472"/>
                </a:lnTo>
                <a:lnTo>
                  <a:pt x="59988" y="54472"/>
                </a:lnTo>
                <a:lnTo>
                  <a:pt x="59988" y="50230"/>
                </a:lnTo>
                <a:lnTo>
                  <a:pt x="59403" y="33073"/>
                </a:lnTo>
                <a:close/>
              </a:path>
              <a:path w="62223" h="66283">
                <a:moveTo>
                  <a:pt x="37475" y="0"/>
                </a:moveTo>
                <a:lnTo>
                  <a:pt x="18422" y="210"/>
                </a:lnTo>
                <a:lnTo>
                  <a:pt x="6826" y="6884"/>
                </a:lnTo>
                <a:lnTo>
                  <a:pt x="1517" y="20017"/>
                </a:lnTo>
                <a:lnTo>
                  <a:pt x="19183" y="20017"/>
                </a:lnTo>
                <a:lnTo>
                  <a:pt x="19805" y="13045"/>
                </a:lnTo>
                <a:lnTo>
                  <a:pt x="24034" y="10314"/>
                </a:lnTo>
                <a:lnTo>
                  <a:pt x="58627" y="10314"/>
                </a:lnTo>
                <a:lnTo>
                  <a:pt x="58610" y="9825"/>
                </a:lnTo>
                <a:lnTo>
                  <a:pt x="51068" y="2872"/>
                </a:lnTo>
                <a:lnTo>
                  <a:pt x="37475" y="0"/>
                </a:lnTo>
                <a:close/>
              </a:path>
            </a:pathLst>
          </a:custGeom>
          <a:solidFill>
            <a:srgbClr val="FFFFFF"/>
          </a:solidFill>
        </p:spPr>
        <p:txBody>
          <a:bodyPr wrap="square" lIns="0" tIns="0" rIns="0" bIns="0" rtlCol="0">
            <a:noAutofit/>
          </a:bodyPr>
          <a:lstStyle/>
          <a:p>
            <a:endParaRPr/>
          </a:p>
        </p:txBody>
      </p:sp>
      <p:sp>
        <p:nvSpPr>
          <p:cNvPr id="8" name="object 8"/>
          <p:cNvSpPr/>
          <p:nvPr/>
        </p:nvSpPr>
        <p:spPr>
          <a:xfrm>
            <a:off x="837793" y="261396"/>
            <a:ext cx="41414" cy="66052"/>
          </a:xfrm>
          <a:custGeom>
            <a:avLst/>
            <a:gdLst/>
            <a:ahLst/>
            <a:cxnLst/>
            <a:rect l="l" t="t" r="r" b="b"/>
            <a:pathLst>
              <a:path w="41414" h="66052">
                <a:moveTo>
                  <a:pt x="16789" y="1739"/>
                </a:moveTo>
                <a:lnTo>
                  <a:pt x="0" y="1739"/>
                </a:lnTo>
                <a:lnTo>
                  <a:pt x="0" y="66052"/>
                </a:lnTo>
                <a:lnTo>
                  <a:pt x="17665" y="66052"/>
                </a:lnTo>
                <a:lnTo>
                  <a:pt x="17712" y="35047"/>
                </a:lnTo>
                <a:lnTo>
                  <a:pt x="21975" y="21798"/>
                </a:lnTo>
                <a:lnTo>
                  <a:pt x="35077" y="16421"/>
                </a:lnTo>
                <a:lnTo>
                  <a:pt x="41414" y="16421"/>
                </a:lnTo>
                <a:lnTo>
                  <a:pt x="41414" y="13677"/>
                </a:lnTo>
                <a:lnTo>
                  <a:pt x="16789" y="13677"/>
                </a:lnTo>
                <a:lnTo>
                  <a:pt x="16789" y="1739"/>
                </a:lnTo>
                <a:close/>
              </a:path>
              <a:path w="41414" h="66052">
                <a:moveTo>
                  <a:pt x="41414" y="16421"/>
                </a:moveTo>
                <a:lnTo>
                  <a:pt x="37185" y="16421"/>
                </a:lnTo>
                <a:lnTo>
                  <a:pt x="39801" y="16662"/>
                </a:lnTo>
                <a:lnTo>
                  <a:pt x="41414" y="17043"/>
                </a:lnTo>
                <a:lnTo>
                  <a:pt x="41414" y="16421"/>
                </a:lnTo>
                <a:close/>
              </a:path>
              <a:path w="41414" h="66052">
                <a:moveTo>
                  <a:pt x="38925" y="0"/>
                </a:moveTo>
                <a:lnTo>
                  <a:pt x="28727" y="0"/>
                </a:lnTo>
                <a:lnTo>
                  <a:pt x="20396" y="5600"/>
                </a:lnTo>
                <a:lnTo>
                  <a:pt x="17043" y="13677"/>
                </a:lnTo>
                <a:lnTo>
                  <a:pt x="41414" y="13677"/>
                </a:lnTo>
                <a:lnTo>
                  <a:pt x="41414" y="622"/>
                </a:lnTo>
                <a:lnTo>
                  <a:pt x="40170" y="253"/>
                </a:lnTo>
                <a:lnTo>
                  <a:pt x="38925" y="0"/>
                </a:lnTo>
                <a:close/>
              </a:path>
            </a:pathLst>
          </a:custGeom>
          <a:solidFill>
            <a:srgbClr val="FFFFFF"/>
          </a:solidFill>
        </p:spPr>
        <p:txBody>
          <a:bodyPr wrap="square" lIns="0" tIns="0" rIns="0" bIns="0" rtlCol="0">
            <a:noAutofit/>
          </a:bodyPr>
          <a:lstStyle/>
          <a:p>
            <a:endParaRPr/>
          </a:p>
        </p:txBody>
      </p:sp>
      <p:sp>
        <p:nvSpPr>
          <p:cNvPr id="9" name="object 9"/>
          <p:cNvSpPr/>
          <p:nvPr/>
        </p:nvSpPr>
        <p:spPr>
          <a:xfrm>
            <a:off x="885054" y="243857"/>
            <a:ext cx="41300" cy="84327"/>
          </a:xfrm>
          <a:custGeom>
            <a:avLst/>
            <a:gdLst/>
            <a:ahLst/>
            <a:cxnLst/>
            <a:rect l="l" t="t" r="r" b="b"/>
            <a:pathLst>
              <a:path w="41300" h="84327">
                <a:moveTo>
                  <a:pt x="28359" y="31102"/>
                </a:moveTo>
                <a:lnTo>
                  <a:pt x="10693" y="31102"/>
                </a:lnTo>
                <a:lnTo>
                  <a:pt x="10693" y="69036"/>
                </a:lnTo>
                <a:lnTo>
                  <a:pt x="16732" y="81531"/>
                </a:lnTo>
                <a:lnTo>
                  <a:pt x="30975" y="84328"/>
                </a:lnTo>
                <a:lnTo>
                  <a:pt x="38315" y="84213"/>
                </a:lnTo>
                <a:lnTo>
                  <a:pt x="41300" y="83705"/>
                </a:lnTo>
                <a:lnTo>
                  <a:pt x="41300" y="70396"/>
                </a:lnTo>
                <a:lnTo>
                  <a:pt x="29857" y="70396"/>
                </a:lnTo>
                <a:lnTo>
                  <a:pt x="28359" y="68910"/>
                </a:lnTo>
                <a:lnTo>
                  <a:pt x="28359" y="31102"/>
                </a:lnTo>
                <a:close/>
              </a:path>
              <a:path w="41300" h="84327">
                <a:moveTo>
                  <a:pt x="41300" y="69900"/>
                </a:moveTo>
                <a:lnTo>
                  <a:pt x="39674" y="70281"/>
                </a:lnTo>
                <a:lnTo>
                  <a:pt x="29857" y="70396"/>
                </a:lnTo>
                <a:lnTo>
                  <a:pt x="41300" y="70396"/>
                </a:lnTo>
                <a:lnTo>
                  <a:pt x="41300" y="69900"/>
                </a:lnTo>
                <a:close/>
              </a:path>
              <a:path w="41300" h="84327">
                <a:moveTo>
                  <a:pt x="41300" y="19278"/>
                </a:moveTo>
                <a:lnTo>
                  <a:pt x="0" y="19278"/>
                </a:lnTo>
                <a:lnTo>
                  <a:pt x="0" y="31102"/>
                </a:lnTo>
                <a:lnTo>
                  <a:pt x="41300" y="31102"/>
                </a:lnTo>
                <a:lnTo>
                  <a:pt x="41300" y="19278"/>
                </a:lnTo>
                <a:close/>
              </a:path>
              <a:path w="41300" h="84327">
                <a:moveTo>
                  <a:pt x="28359" y="0"/>
                </a:moveTo>
                <a:lnTo>
                  <a:pt x="10693" y="0"/>
                </a:lnTo>
                <a:lnTo>
                  <a:pt x="10693" y="19278"/>
                </a:lnTo>
                <a:lnTo>
                  <a:pt x="28359" y="19278"/>
                </a:lnTo>
                <a:lnTo>
                  <a:pt x="28359" y="0"/>
                </a:lnTo>
                <a:close/>
              </a:path>
            </a:pathLst>
          </a:custGeom>
          <a:solidFill>
            <a:srgbClr val="FFFFFF"/>
          </a:solidFill>
        </p:spPr>
        <p:txBody>
          <a:bodyPr wrap="square" lIns="0" tIns="0" rIns="0" bIns="0" rtlCol="0">
            <a:noAutofit/>
          </a:bodyPr>
          <a:lstStyle/>
          <a:p>
            <a:endParaRPr/>
          </a:p>
        </p:txBody>
      </p:sp>
      <p:sp>
        <p:nvSpPr>
          <p:cNvPr id="10" name="object 10"/>
          <p:cNvSpPr/>
          <p:nvPr/>
        </p:nvSpPr>
        <p:spPr>
          <a:xfrm>
            <a:off x="935177" y="261396"/>
            <a:ext cx="60325" cy="66052"/>
          </a:xfrm>
          <a:custGeom>
            <a:avLst/>
            <a:gdLst/>
            <a:ahLst/>
            <a:cxnLst/>
            <a:rect l="l" t="t" r="r" b="b"/>
            <a:pathLst>
              <a:path w="60325" h="66052">
                <a:moveTo>
                  <a:pt x="16789" y="1739"/>
                </a:moveTo>
                <a:lnTo>
                  <a:pt x="0" y="1739"/>
                </a:lnTo>
                <a:lnTo>
                  <a:pt x="0" y="66052"/>
                </a:lnTo>
                <a:lnTo>
                  <a:pt x="17665" y="66052"/>
                </a:lnTo>
                <a:lnTo>
                  <a:pt x="17763" y="19151"/>
                </a:lnTo>
                <a:lnTo>
                  <a:pt x="21767" y="13931"/>
                </a:lnTo>
                <a:lnTo>
                  <a:pt x="58682" y="13931"/>
                </a:lnTo>
                <a:lnTo>
                  <a:pt x="56549" y="10693"/>
                </a:lnTo>
                <a:lnTo>
                  <a:pt x="16789" y="10693"/>
                </a:lnTo>
                <a:lnTo>
                  <a:pt x="16789" y="1739"/>
                </a:lnTo>
                <a:close/>
              </a:path>
              <a:path w="60325" h="66052">
                <a:moveTo>
                  <a:pt x="58682" y="13931"/>
                </a:moveTo>
                <a:lnTo>
                  <a:pt x="39674" y="13931"/>
                </a:lnTo>
                <a:lnTo>
                  <a:pt x="42659" y="19151"/>
                </a:lnTo>
                <a:lnTo>
                  <a:pt x="42659" y="66052"/>
                </a:lnTo>
                <a:lnTo>
                  <a:pt x="60325" y="66052"/>
                </a:lnTo>
                <a:lnTo>
                  <a:pt x="58979" y="14382"/>
                </a:lnTo>
                <a:lnTo>
                  <a:pt x="58682" y="13931"/>
                </a:lnTo>
                <a:close/>
              </a:path>
              <a:path w="60325" h="66052">
                <a:moveTo>
                  <a:pt x="36817" y="0"/>
                </a:moveTo>
                <a:lnTo>
                  <a:pt x="29362" y="0"/>
                </a:lnTo>
                <a:lnTo>
                  <a:pt x="21640" y="3352"/>
                </a:lnTo>
                <a:lnTo>
                  <a:pt x="17157" y="10693"/>
                </a:lnTo>
                <a:lnTo>
                  <a:pt x="56549" y="10693"/>
                </a:lnTo>
                <a:lnTo>
                  <a:pt x="52030" y="3835"/>
                </a:lnTo>
                <a:lnTo>
                  <a:pt x="36817" y="0"/>
                </a:lnTo>
                <a:close/>
              </a:path>
            </a:pathLst>
          </a:custGeom>
          <a:solidFill>
            <a:srgbClr val="FFFFFF"/>
          </a:solidFill>
        </p:spPr>
        <p:txBody>
          <a:bodyPr wrap="square" lIns="0" tIns="0" rIns="0" bIns="0" rtlCol="0">
            <a:noAutofit/>
          </a:bodyPr>
          <a:lstStyle/>
          <a:p>
            <a:endParaRPr/>
          </a:p>
        </p:txBody>
      </p:sp>
      <p:sp>
        <p:nvSpPr>
          <p:cNvPr id="11" name="object 11"/>
          <p:cNvSpPr/>
          <p:nvPr/>
        </p:nvSpPr>
        <p:spPr>
          <a:xfrm>
            <a:off x="1003773" y="261461"/>
            <a:ext cx="63596" cy="65753"/>
          </a:xfrm>
          <a:custGeom>
            <a:avLst/>
            <a:gdLst/>
            <a:ahLst/>
            <a:cxnLst/>
            <a:rect l="l" t="t" r="r" b="b"/>
            <a:pathLst>
              <a:path w="63596" h="65753">
                <a:moveTo>
                  <a:pt x="30099" y="0"/>
                </a:moveTo>
                <a:lnTo>
                  <a:pt x="17585" y="3279"/>
                </a:lnTo>
                <a:lnTo>
                  <a:pt x="7972" y="11351"/>
                </a:lnTo>
                <a:lnTo>
                  <a:pt x="1897" y="23951"/>
                </a:lnTo>
                <a:lnTo>
                  <a:pt x="0" y="40815"/>
                </a:lnTo>
                <a:lnTo>
                  <a:pt x="4107" y="51750"/>
                </a:lnTo>
                <a:lnTo>
                  <a:pt x="12614" y="59972"/>
                </a:lnTo>
                <a:lnTo>
                  <a:pt x="26009" y="64850"/>
                </a:lnTo>
                <a:lnTo>
                  <a:pt x="44781" y="65753"/>
                </a:lnTo>
                <a:lnTo>
                  <a:pt x="55355" y="58759"/>
                </a:lnTo>
                <a:lnTo>
                  <a:pt x="57768" y="54407"/>
                </a:lnTo>
                <a:lnTo>
                  <a:pt x="22946" y="54407"/>
                </a:lnTo>
                <a:lnTo>
                  <a:pt x="17600" y="49442"/>
                </a:lnTo>
                <a:lnTo>
                  <a:pt x="17104" y="38113"/>
                </a:lnTo>
                <a:lnTo>
                  <a:pt x="63596" y="36072"/>
                </a:lnTo>
                <a:lnTo>
                  <a:pt x="62425" y="26925"/>
                </a:lnTo>
                <a:lnTo>
                  <a:pt x="17104" y="26925"/>
                </a:lnTo>
                <a:lnTo>
                  <a:pt x="17473" y="21946"/>
                </a:lnTo>
                <a:lnTo>
                  <a:pt x="20330" y="13247"/>
                </a:lnTo>
                <a:lnTo>
                  <a:pt x="56998" y="13247"/>
                </a:lnTo>
                <a:lnTo>
                  <a:pt x="55755" y="10895"/>
                </a:lnTo>
                <a:lnTo>
                  <a:pt x="45208" y="2941"/>
                </a:lnTo>
                <a:lnTo>
                  <a:pt x="30099" y="0"/>
                </a:lnTo>
                <a:close/>
              </a:path>
              <a:path w="63596" h="65753">
                <a:moveTo>
                  <a:pt x="62380" y="46089"/>
                </a:moveTo>
                <a:lnTo>
                  <a:pt x="46822" y="46089"/>
                </a:lnTo>
                <a:lnTo>
                  <a:pt x="45705" y="50064"/>
                </a:lnTo>
                <a:lnTo>
                  <a:pt x="39990" y="54407"/>
                </a:lnTo>
                <a:lnTo>
                  <a:pt x="57768" y="54407"/>
                </a:lnTo>
                <a:lnTo>
                  <a:pt x="62380" y="46089"/>
                </a:lnTo>
                <a:close/>
              </a:path>
              <a:path w="63596" h="65753">
                <a:moveTo>
                  <a:pt x="56998" y="13247"/>
                </a:moveTo>
                <a:lnTo>
                  <a:pt x="40358" y="13247"/>
                </a:lnTo>
                <a:lnTo>
                  <a:pt x="44219" y="17971"/>
                </a:lnTo>
                <a:lnTo>
                  <a:pt x="45832" y="26925"/>
                </a:lnTo>
                <a:lnTo>
                  <a:pt x="62425" y="26925"/>
                </a:lnTo>
                <a:lnTo>
                  <a:pt x="61848" y="22420"/>
                </a:lnTo>
                <a:lnTo>
                  <a:pt x="56998" y="13247"/>
                </a:lnTo>
                <a:close/>
              </a:path>
            </a:pathLst>
          </a:custGeom>
          <a:solidFill>
            <a:srgbClr val="FFFFFF"/>
          </a:solidFill>
        </p:spPr>
        <p:txBody>
          <a:bodyPr wrap="square" lIns="0" tIns="0" rIns="0" bIns="0" rtlCol="0">
            <a:noAutofit/>
          </a:bodyPr>
          <a:lstStyle/>
          <a:p>
            <a:endParaRPr/>
          </a:p>
        </p:txBody>
      </p:sp>
      <p:sp>
        <p:nvSpPr>
          <p:cNvPr id="12" name="object 12"/>
          <p:cNvSpPr/>
          <p:nvPr/>
        </p:nvSpPr>
        <p:spPr>
          <a:xfrm>
            <a:off x="1075349" y="261396"/>
            <a:ext cx="41414" cy="66052"/>
          </a:xfrm>
          <a:custGeom>
            <a:avLst/>
            <a:gdLst/>
            <a:ahLst/>
            <a:cxnLst/>
            <a:rect l="l" t="t" r="r" b="b"/>
            <a:pathLst>
              <a:path w="41414" h="66052">
                <a:moveTo>
                  <a:pt x="16789" y="1739"/>
                </a:moveTo>
                <a:lnTo>
                  <a:pt x="0" y="1739"/>
                </a:lnTo>
                <a:lnTo>
                  <a:pt x="0" y="66052"/>
                </a:lnTo>
                <a:lnTo>
                  <a:pt x="17665" y="66052"/>
                </a:lnTo>
                <a:lnTo>
                  <a:pt x="17712" y="35047"/>
                </a:lnTo>
                <a:lnTo>
                  <a:pt x="21975" y="21798"/>
                </a:lnTo>
                <a:lnTo>
                  <a:pt x="35077" y="16421"/>
                </a:lnTo>
                <a:lnTo>
                  <a:pt x="41414" y="16421"/>
                </a:lnTo>
                <a:lnTo>
                  <a:pt x="41414" y="13677"/>
                </a:lnTo>
                <a:lnTo>
                  <a:pt x="16789" y="13677"/>
                </a:lnTo>
                <a:lnTo>
                  <a:pt x="16789" y="1739"/>
                </a:lnTo>
                <a:close/>
              </a:path>
              <a:path w="41414" h="66052">
                <a:moveTo>
                  <a:pt x="41414" y="16421"/>
                </a:moveTo>
                <a:lnTo>
                  <a:pt x="37185" y="16421"/>
                </a:lnTo>
                <a:lnTo>
                  <a:pt x="39801" y="16662"/>
                </a:lnTo>
                <a:lnTo>
                  <a:pt x="41414" y="17043"/>
                </a:lnTo>
                <a:lnTo>
                  <a:pt x="41414" y="16421"/>
                </a:lnTo>
                <a:close/>
              </a:path>
              <a:path w="41414" h="66052">
                <a:moveTo>
                  <a:pt x="38925" y="0"/>
                </a:moveTo>
                <a:lnTo>
                  <a:pt x="28727" y="0"/>
                </a:lnTo>
                <a:lnTo>
                  <a:pt x="20396" y="5600"/>
                </a:lnTo>
                <a:lnTo>
                  <a:pt x="17030" y="13677"/>
                </a:lnTo>
                <a:lnTo>
                  <a:pt x="41414" y="13677"/>
                </a:lnTo>
                <a:lnTo>
                  <a:pt x="41414" y="622"/>
                </a:lnTo>
                <a:lnTo>
                  <a:pt x="40170" y="253"/>
                </a:lnTo>
                <a:lnTo>
                  <a:pt x="38925" y="0"/>
                </a:lnTo>
                <a:close/>
              </a:path>
            </a:pathLst>
          </a:custGeom>
          <a:solidFill>
            <a:srgbClr val="FFFFFF"/>
          </a:solidFill>
        </p:spPr>
        <p:txBody>
          <a:bodyPr wrap="square" lIns="0" tIns="0" rIns="0" bIns="0" rtlCol="0">
            <a:noAutofit/>
          </a:bodyPr>
          <a:lstStyle/>
          <a:p>
            <a:endParaRPr/>
          </a:p>
        </p:txBody>
      </p:sp>
      <p:sp>
        <p:nvSpPr>
          <p:cNvPr id="13" name="object 13"/>
          <p:cNvSpPr/>
          <p:nvPr/>
        </p:nvSpPr>
        <p:spPr>
          <a:xfrm>
            <a:off x="1118882" y="238633"/>
            <a:ext cx="116662" cy="88811"/>
          </a:xfrm>
          <a:custGeom>
            <a:avLst/>
            <a:gdLst/>
            <a:ahLst/>
            <a:cxnLst/>
            <a:rect l="l" t="t" r="r" b="b"/>
            <a:pathLst>
              <a:path w="116662" h="88811">
                <a:moveTo>
                  <a:pt x="19532" y="0"/>
                </a:moveTo>
                <a:lnTo>
                  <a:pt x="0" y="0"/>
                </a:lnTo>
                <a:lnTo>
                  <a:pt x="23507" y="88811"/>
                </a:lnTo>
                <a:lnTo>
                  <a:pt x="43281" y="88811"/>
                </a:lnTo>
                <a:lnTo>
                  <a:pt x="50222" y="60452"/>
                </a:lnTo>
                <a:lnTo>
                  <a:pt x="33578" y="60452"/>
                </a:lnTo>
                <a:lnTo>
                  <a:pt x="19532" y="0"/>
                </a:lnTo>
                <a:close/>
              </a:path>
              <a:path w="116662" h="88811">
                <a:moveTo>
                  <a:pt x="74570" y="28359"/>
                </a:moveTo>
                <a:lnTo>
                  <a:pt x="58331" y="28359"/>
                </a:lnTo>
                <a:lnTo>
                  <a:pt x="73393" y="88811"/>
                </a:lnTo>
                <a:lnTo>
                  <a:pt x="92786" y="88811"/>
                </a:lnTo>
                <a:lnTo>
                  <a:pt x="100208" y="61201"/>
                </a:lnTo>
                <a:lnTo>
                  <a:pt x="82715" y="61201"/>
                </a:lnTo>
                <a:lnTo>
                  <a:pt x="74570" y="28359"/>
                </a:lnTo>
                <a:close/>
              </a:path>
              <a:path w="116662" h="88811">
                <a:moveTo>
                  <a:pt x="116662" y="0"/>
                </a:moveTo>
                <a:lnTo>
                  <a:pt x="97523" y="0"/>
                </a:lnTo>
                <a:lnTo>
                  <a:pt x="82969" y="61201"/>
                </a:lnTo>
                <a:lnTo>
                  <a:pt x="100208" y="61201"/>
                </a:lnTo>
                <a:lnTo>
                  <a:pt x="116662" y="0"/>
                </a:lnTo>
                <a:close/>
              </a:path>
              <a:path w="116662" h="88811">
                <a:moveTo>
                  <a:pt x="67538" y="0"/>
                </a:moveTo>
                <a:lnTo>
                  <a:pt x="49250" y="0"/>
                </a:lnTo>
                <a:lnTo>
                  <a:pt x="33832" y="60452"/>
                </a:lnTo>
                <a:lnTo>
                  <a:pt x="50222" y="60452"/>
                </a:lnTo>
                <a:lnTo>
                  <a:pt x="58077" y="28359"/>
                </a:lnTo>
                <a:lnTo>
                  <a:pt x="74570" y="28359"/>
                </a:lnTo>
                <a:lnTo>
                  <a:pt x="67538" y="0"/>
                </a:lnTo>
                <a:close/>
              </a:path>
            </a:pathLst>
          </a:custGeom>
          <a:solidFill>
            <a:srgbClr val="FFFFFF"/>
          </a:solidFill>
        </p:spPr>
        <p:txBody>
          <a:bodyPr wrap="square" lIns="0" tIns="0" rIns="0" bIns="0" rtlCol="0">
            <a:noAutofit/>
          </a:bodyPr>
          <a:lstStyle/>
          <a:p>
            <a:endParaRPr/>
          </a:p>
        </p:txBody>
      </p:sp>
      <p:sp>
        <p:nvSpPr>
          <p:cNvPr id="14" name="object 14"/>
          <p:cNvSpPr/>
          <p:nvPr/>
        </p:nvSpPr>
        <p:spPr>
          <a:xfrm>
            <a:off x="1230114" y="261392"/>
            <a:ext cx="64997" cy="67297"/>
          </a:xfrm>
          <a:custGeom>
            <a:avLst/>
            <a:gdLst/>
            <a:ahLst/>
            <a:cxnLst/>
            <a:rect l="l" t="t" r="r" b="b"/>
            <a:pathLst>
              <a:path w="64997" h="67297">
                <a:moveTo>
                  <a:pt x="33172" y="0"/>
                </a:moveTo>
                <a:lnTo>
                  <a:pt x="20933" y="1915"/>
                </a:lnTo>
                <a:lnTo>
                  <a:pt x="9707" y="8810"/>
                </a:lnTo>
                <a:lnTo>
                  <a:pt x="2517" y="20277"/>
                </a:lnTo>
                <a:lnTo>
                  <a:pt x="0" y="35845"/>
                </a:lnTo>
                <a:lnTo>
                  <a:pt x="2900" y="48983"/>
                </a:lnTo>
                <a:lnTo>
                  <a:pt x="10442" y="59001"/>
                </a:lnTo>
                <a:lnTo>
                  <a:pt x="22661" y="65304"/>
                </a:lnTo>
                <a:lnTo>
                  <a:pt x="39595" y="67297"/>
                </a:lnTo>
                <a:lnTo>
                  <a:pt x="50734" y="63153"/>
                </a:lnTo>
                <a:lnTo>
                  <a:pt x="59006" y="54535"/>
                </a:lnTo>
                <a:lnTo>
                  <a:pt x="33172" y="54482"/>
                </a:lnTo>
                <a:lnTo>
                  <a:pt x="31220" y="54386"/>
                </a:lnTo>
                <a:lnTo>
                  <a:pt x="20533" y="47213"/>
                </a:lnTo>
                <a:lnTo>
                  <a:pt x="17651" y="32512"/>
                </a:lnTo>
                <a:lnTo>
                  <a:pt x="21447" y="19233"/>
                </a:lnTo>
                <a:lnTo>
                  <a:pt x="34420" y="13347"/>
                </a:lnTo>
                <a:lnTo>
                  <a:pt x="60087" y="13347"/>
                </a:lnTo>
                <a:lnTo>
                  <a:pt x="58581" y="10517"/>
                </a:lnTo>
                <a:lnTo>
                  <a:pt x="47750" y="2750"/>
                </a:lnTo>
                <a:lnTo>
                  <a:pt x="33172" y="0"/>
                </a:lnTo>
                <a:close/>
              </a:path>
              <a:path w="64997" h="67297">
                <a:moveTo>
                  <a:pt x="60087" y="13347"/>
                </a:moveTo>
                <a:lnTo>
                  <a:pt x="34420" y="13347"/>
                </a:lnTo>
                <a:lnTo>
                  <a:pt x="45782" y="20248"/>
                </a:lnTo>
                <a:lnTo>
                  <a:pt x="48841" y="34466"/>
                </a:lnTo>
                <a:lnTo>
                  <a:pt x="45413" y="48280"/>
                </a:lnTo>
                <a:lnTo>
                  <a:pt x="33172" y="54482"/>
                </a:lnTo>
                <a:lnTo>
                  <a:pt x="59025" y="54482"/>
                </a:lnTo>
                <a:lnTo>
                  <a:pt x="63923" y="41118"/>
                </a:lnTo>
                <a:lnTo>
                  <a:pt x="64997" y="22579"/>
                </a:lnTo>
                <a:lnTo>
                  <a:pt x="60087" y="13347"/>
                </a:lnTo>
                <a:close/>
              </a:path>
            </a:pathLst>
          </a:custGeom>
          <a:solidFill>
            <a:srgbClr val="FFFFFF"/>
          </a:solidFill>
        </p:spPr>
        <p:txBody>
          <a:bodyPr wrap="square" lIns="0" tIns="0" rIns="0" bIns="0" rtlCol="0">
            <a:noAutofit/>
          </a:bodyPr>
          <a:lstStyle/>
          <a:p>
            <a:endParaRPr/>
          </a:p>
        </p:txBody>
      </p:sp>
      <p:sp>
        <p:nvSpPr>
          <p:cNvPr id="15" name="object 15"/>
          <p:cNvSpPr/>
          <p:nvPr/>
        </p:nvSpPr>
        <p:spPr>
          <a:xfrm>
            <a:off x="1305198" y="261396"/>
            <a:ext cx="41427" cy="66052"/>
          </a:xfrm>
          <a:custGeom>
            <a:avLst/>
            <a:gdLst/>
            <a:ahLst/>
            <a:cxnLst/>
            <a:rect l="l" t="t" r="r" b="b"/>
            <a:pathLst>
              <a:path w="41427" h="66052">
                <a:moveTo>
                  <a:pt x="16802" y="1739"/>
                </a:moveTo>
                <a:lnTo>
                  <a:pt x="0" y="1739"/>
                </a:lnTo>
                <a:lnTo>
                  <a:pt x="0" y="66052"/>
                </a:lnTo>
                <a:lnTo>
                  <a:pt x="17665" y="66052"/>
                </a:lnTo>
                <a:lnTo>
                  <a:pt x="17713" y="35047"/>
                </a:lnTo>
                <a:lnTo>
                  <a:pt x="21980" y="21798"/>
                </a:lnTo>
                <a:lnTo>
                  <a:pt x="35077" y="16421"/>
                </a:lnTo>
                <a:lnTo>
                  <a:pt x="41427" y="16421"/>
                </a:lnTo>
                <a:lnTo>
                  <a:pt x="41427" y="13677"/>
                </a:lnTo>
                <a:lnTo>
                  <a:pt x="16802" y="13677"/>
                </a:lnTo>
                <a:lnTo>
                  <a:pt x="16802" y="1739"/>
                </a:lnTo>
                <a:close/>
              </a:path>
              <a:path w="41427" h="66052">
                <a:moveTo>
                  <a:pt x="41427" y="16421"/>
                </a:moveTo>
                <a:lnTo>
                  <a:pt x="37185" y="16421"/>
                </a:lnTo>
                <a:lnTo>
                  <a:pt x="39801" y="16662"/>
                </a:lnTo>
                <a:lnTo>
                  <a:pt x="41427" y="17043"/>
                </a:lnTo>
                <a:lnTo>
                  <a:pt x="41427" y="16421"/>
                </a:lnTo>
                <a:close/>
              </a:path>
              <a:path w="41427" h="66052">
                <a:moveTo>
                  <a:pt x="38938" y="0"/>
                </a:moveTo>
                <a:lnTo>
                  <a:pt x="28727" y="0"/>
                </a:lnTo>
                <a:lnTo>
                  <a:pt x="20396" y="5600"/>
                </a:lnTo>
                <a:lnTo>
                  <a:pt x="17043" y="13677"/>
                </a:lnTo>
                <a:lnTo>
                  <a:pt x="41427" y="13677"/>
                </a:lnTo>
                <a:lnTo>
                  <a:pt x="41427" y="622"/>
                </a:lnTo>
                <a:lnTo>
                  <a:pt x="40182" y="253"/>
                </a:lnTo>
                <a:lnTo>
                  <a:pt x="38938" y="0"/>
                </a:lnTo>
                <a:close/>
              </a:path>
            </a:pathLst>
          </a:custGeom>
          <a:solidFill>
            <a:srgbClr val="FFFFFF"/>
          </a:solidFill>
        </p:spPr>
        <p:txBody>
          <a:bodyPr wrap="square" lIns="0" tIns="0" rIns="0" bIns="0" rtlCol="0">
            <a:noAutofit/>
          </a:bodyPr>
          <a:lstStyle/>
          <a:p>
            <a:endParaRPr/>
          </a:p>
        </p:txBody>
      </p:sp>
      <p:sp>
        <p:nvSpPr>
          <p:cNvPr id="16" name="object 16"/>
          <p:cNvSpPr/>
          <p:nvPr/>
        </p:nvSpPr>
        <p:spPr>
          <a:xfrm>
            <a:off x="1362792" y="238633"/>
            <a:ext cx="0" cy="88811"/>
          </a:xfrm>
          <a:custGeom>
            <a:avLst/>
            <a:gdLst/>
            <a:ahLst/>
            <a:cxnLst/>
            <a:rect l="l" t="t" r="r" b="b"/>
            <a:pathLst>
              <a:path h="88811">
                <a:moveTo>
                  <a:pt x="0" y="0"/>
                </a:moveTo>
                <a:lnTo>
                  <a:pt x="0" y="88811"/>
                </a:lnTo>
              </a:path>
            </a:pathLst>
          </a:custGeom>
          <a:ln w="18935">
            <a:solidFill>
              <a:srgbClr val="FFFFFF"/>
            </a:solidFill>
          </a:ln>
        </p:spPr>
        <p:txBody>
          <a:bodyPr wrap="square" lIns="0" tIns="0" rIns="0" bIns="0" rtlCol="0">
            <a:noAutofit/>
          </a:bodyPr>
          <a:lstStyle/>
          <a:p>
            <a:endParaRPr/>
          </a:p>
        </p:txBody>
      </p:sp>
      <p:sp>
        <p:nvSpPr>
          <p:cNvPr id="17" name="object 17"/>
          <p:cNvSpPr/>
          <p:nvPr/>
        </p:nvSpPr>
        <p:spPr>
          <a:xfrm>
            <a:off x="1379985" y="238638"/>
            <a:ext cx="64771" cy="90550"/>
          </a:xfrm>
          <a:custGeom>
            <a:avLst/>
            <a:gdLst/>
            <a:ahLst/>
            <a:cxnLst/>
            <a:rect l="l" t="t" r="r" b="b"/>
            <a:pathLst>
              <a:path w="64771" h="90550">
                <a:moveTo>
                  <a:pt x="33199" y="24817"/>
                </a:moveTo>
                <a:lnTo>
                  <a:pt x="15533" y="25594"/>
                </a:lnTo>
                <a:lnTo>
                  <a:pt x="6630" y="33860"/>
                </a:lnTo>
                <a:lnTo>
                  <a:pt x="1423" y="46918"/>
                </a:lnTo>
                <a:lnTo>
                  <a:pt x="0" y="64125"/>
                </a:lnTo>
                <a:lnTo>
                  <a:pt x="4742" y="77435"/>
                </a:lnTo>
                <a:lnTo>
                  <a:pt x="14118" y="86929"/>
                </a:lnTo>
                <a:lnTo>
                  <a:pt x="28195" y="90551"/>
                </a:lnTo>
                <a:lnTo>
                  <a:pt x="36526" y="90551"/>
                </a:lnTo>
                <a:lnTo>
                  <a:pt x="43626" y="87566"/>
                </a:lnTo>
                <a:lnTo>
                  <a:pt x="47728" y="80594"/>
                </a:lnTo>
                <a:lnTo>
                  <a:pt x="64771" y="80594"/>
                </a:lnTo>
                <a:lnTo>
                  <a:pt x="64771" y="77213"/>
                </a:lnTo>
                <a:lnTo>
                  <a:pt x="31583" y="77213"/>
                </a:lnTo>
                <a:lnTo>
                  <a:pt x="20451" y="70280"/>
                </a:lnTo>
                <a:lnTo>
                  <a:pt x="17009" y="56170"/>
                </a:lnTo>
                <a:lnTo>
                  <a:pt x="20539" y="42256"/>
                </a:lnTo>
                <a:lnTo>
                  <a:pt x="32551" y="36068"/>
                </a:lnTo>
                <a:lnTo>
                  <a:pt x="64771" y="36068"/>
                </a:lnTo>
                <a:lnTo>
                  <a:pt x="64771" y="32334"/>
                </a:lnTo>
                <a:lnTo>
                  <a:pt x="47106" y="32334"/>
                </a:lnTo>
                <a:lnTo>
                  <a:pt x="43151" y="28263"/>
                </a:lnTo>
                <a:lnTo>
                  <a:pt x="33199" y="24817"/>
                </a:lnTo>
                <a:close/>
              </a:path>
              <a:path w="64771" h="90550">
                <a:moveTo>
                  <a:pt x="64771" y="80594"/>
                </a:moveTo>
                <a:lnTo>
                  <a:pt x="47969" y="80594"/>
                </a:lnTo>
                <a:lnTo>
                  <a:pt x="47969" y="88811"/>
                </a:lnTo>
                <a:lnTo>
                  <a:pt x="64771" y="88811"/>
                </a:lnTo>
                <a:lnTo>
                  <a:pt x="64771" y="80594"/>
                </a:lnTo>
                <a:close/>
              </a:path>
              <a:path w="64771" h="90550">
                <a:moveTo>
                  <a:pt x="64771" y="36068"/>
                </a:moveTo>
                <a:lnTo>
                  <a:pt x="32551" y="36068"/>
                </a:lnTo>
                <a:lnTo>
                  <a:pt x="33750" y="36105"/>
                </a:lnTo>
                <a:lnTo>
                  <a:pt x="44677" y="42914"/>
                </a:lnTo>
                <a:lnTo>
                  <a:pt x="47714" y="57589"/>
                </a:lnTo>
                <a:lnTo>
                  <a:pt x="44088" y="71223"/>
                </a:lnTo>
                <a:lnTo>
                  <a:pt x="31583" y="77213"/>
                </a:lnTo>
                <a:lnTo>
                  <a:pt x="64771" y="77213"/>
                </a:lnTo>
                <a:lnTo>
                  <a:pt x="64771" y="36068"/>
                </a:lnTo>
                <a:close/>
              </a:path>
              <a:path w="64771" h="90550">
                <a:moveTo>
                  <a:pt x="64771" y="0"/>
                </a:moveTo>
                <a:lnTo>
                  <a:pt x="47106" y="0"/>
                </a:lnTo>
                <a:lnTo>
                  <a:pt x="47106" y="32334"/>
                </a:lnTo>
                <a:lnTo>
                  <a:pt x="64771" y="32334"/>
                </a:lnTo>
                <a:lnTo>
                  <a:pt x="64771" y="0"/>
                </a:lnTo>
                <a:close/>
              </a:path>
            </a:pathLst>
          </a:custGeom>
          <a:solidFill>
            <a:srgbClr val="FFFFFF"/>
          </a:solidFill>
        </p:spPr>
        <p:txBody>
          <a:bodyPr wrap="square" lIns="0" tIns="0" rIns="0" bIns="0" rtlCol="0">
            <a:noAutofit/>
          </a:bodyPr>
          <a:lstStyle/>
          <a:p>
            <a:endParaRPr/>
          </a:p>
        </p:txBody>
      </p:sp>
      <p:sp>
        <p:nvSpPr>
          <p:cNvPr id="18" name="object 18"/>
          <p:cNvSpPr txBox="1"/>
          <p:nvPr/>
        </p:nvSpPr>
        <p:spPr>
          <a:xfrm>
            <a:off x="9489858" y="190234"/>
            <a:ext cx="93345" cy="163195"/>
          </a:xfrm>
          <a:prstGeom prst="rect">
            <a:avLst/>
          </a:prstGeom>
        </p:spPr>
        <p:txBody>
          <a:bodyPr vert="horz" wrap="square" lIns="0" tIns="0" rIns="0" bIns="0" rtlCol="0">
            <a:noAutofit/>
          </a:bodyPr>
          <a:lstStyle/>
          <a:p>
            <a:pPr marL="12700">
              <a:lnSpc>
                <a:spcPct val="100000"/>
              </a:lnSpc>
            </a:pPr>
            <a:r>
              <a:rPr sz="1000" spc="-30" dirty="0" smtClean="0">
                <a:solidFill>
                  <a:srgbClr val="FFFFFF"/>
                </a:solidFill>
                <a:latin typeface="Arial"/>
                <a:cs typeface="Arial"/>
              </a:rPr>
              <a:t>2</a:t>
            </a:r>
            <a:endParaRPr sz="1000">
              <a:latin typeface="Arial"/>
              <a:cs typeface="Arial"/>
            </a:endParaRPr>
          </a:p>
        </p:txBody>
      </p:sp>
      <p:sp>
        <p:nvSpPr>
          <p:cNvPr id="20" name="object 20"/>
          <p:cNvSpPr/>
          <p:nvPr/>
        </p:nvSpPr>
        <p:spPr>
          <a:xfrm>
            <a:off x="7348475" y="5445175"/>
            <a:ext cx="524662" cy="1172768"/>
          </a:xfrm>
          <a:custGeom>
            <a:avLst/>
            <a:gdLst/>
            <a:ahLst/>
            <a:cxnLst/>
            <a:rect l="l" t="t" r="r" b="b"/>
            <a:pathLst>
              <a:path w="524662" h="1172768">
                <a:moveTo>
                  <a:pt x="524662" y="0"/>
                </a:moveTo>
                <a:lnTo>
                  <a:pt x="0" y="302907"/>
                </a:lnTo>
                <a:lnTo>
                  <a:pt x="0" y="1172768"/>
                </a:lnTo>
                <a:lnTo>
                  <a:pt x="19850" y="1161300"/>
                </a:lnTo>
                <a:lnTo>
                  <a:pt x="19850" y="314363"/>
                </a:lnTo>
                <a:lnTo>
                  <a:pt x="524662" y="22910"/>
                </a:lnTo>
                <a:lnTo>
                  <a:pt x="524662" y="0"/>
                </a:lnTo>
                <a:close/>
              </a:path>
            </a:pathLst>
          </a:custGeom>
          <a:solidFill>
            <a:srgbClr val="8CD211"/>
          </a:solidFill>
        </p:spPr>
        <p:txBody>
          <a:bodyPr wrap="square" lIns="0" tIns="0" rIns="0" bIns="0" rtlCol="0">
            <a:noAutofit/>
          </a:bodyPr>
          <a:lstStyle/>
          <a:p>
            <a:endParaRPr/>
          </a:p>
        </p:txBody>
      </p:sp>
      <p:sp>
        <p:nvSpPr>
          <p:cNvPr id="21" name="object 21"/>
          <p:cNvSpPr/>
          <p:nvPr/>
        </p:nvSpPr>
        <p:spPr>
          <a:xfrm>
            <a:off x="7120834" y="5188630"/>
            <a:ext cx="752309" cy="1555483"/>
          </a:xfrm>
          <a:custGeom>
            <a:avLst/>
            <a:gdLst/>
            <a:ahLst/>
            <a:cxnLst/>
            <a:rect l="l" t="t" r="r" b="b"/>
            <a:pathLst>
              <a:path w="752309" h="1555483">
                <a:moveTo>
                  <a:pt x="741476" y="0"/>
                </a:moveTo>
                <a:lnTo>
                  <a:pt x="0" y="428116"/>
                </a:lnTo>
                <a:lnTo>
                  <a:pt x="0" y="1549717"/>
                </a:lnTo>
                <a:lnTo>
                  <a:pt x="9982" y="1555483"/>
                </a:lnTo>
                <a:lnTo>
                  <a:pt x="19697" y="1549882"/>
                </a:lnTo>
                <a:lnTo>
                  <a:pt x="19697" y="439496"/>
                </a:lnTo>
                <a:lnTo>
                  <a:pt x="752309" y="16522"/>
                </a:lnTo>
                <a:lnTo>
                  <a:pt x="752309" y="6235"/>
                </a:lnTo>
                <a:lnTo>
                  <a:pt x="741476" y="0"/>
                </a:lnTo>
                <a:close/>
              </a:path>
            </a:pathLst>
          </a:custGeom>
          <a:solidFill>
            <a:srgbClr val="8CD211"/>
          </a:solidFill>
        </p:spPr>
        <p:txBody>
          <a:bodyPr wrap="square" lIns="0" tIns="0" rIns="0" bIns="0" rtlCol="0">
            <a:noAutofit/>
          </a:bodyPr>
          <a:lstStyle/>
          <a:p>
            <a:endParaRPr/>
          </a:p>
        </p:txBody>
      </p:sp>
      <p:sp>
        <p:nvSpPr>
          <p:cNvPr id="22" name="object 22"/>
          <p:cNvSpPr/>
          <p:nvPr/>
        </p:nvSpPr>
        <p:spPr>
          <a:xfrm>
            <a:off x="6140687" y="6886695"/>
            <a:ext cx="752106" cy="885697"/>
          </a:xfrm>
          <a:custGeom>
            <a:avLst/>
            <a:gdLst/>
            <a:ahLst/>
            <a:cxnLst/>
            <a:rect l="l" t="t" r="r" b="b"/>
            <a:pathLst>
              <a:path w="752106" h="885698">
                <a:moveTo>
                  <a:pt x="742276" y="0"/>
                </a:moveTo>
                <a:lnTo>
                  <a:pt x="0" y="428561"/>
                </a:lnTo>
                <a:lnTo>
                  <a:pt x="0" y="885697"/>
                </a:lnTo>
                <a:lnTo>
                  <a:pt x="19710" y="885697"/>
                </a:lnTo>
                <a:lnTo>
                  <a:pt x="19710" y="439928"/>
                </a:lnTo>
                <a:lnTo>
                  <a:pt x="752106" y="17081"/>
                </a:lnTo>
                <a:lnTo>
                  <a:pt x="752106" y="5689"/>
                </a:lnTo>
                <a:lnTo>
                  <a:pt x="742276" y="0"/>
                </a:lnTo>
                <a:close/>
              </a:path>
            </a:pathLst>
          </a:custGeom>
          <a:solidFill>
            <a:srgbClr val="8CD211"/>
          </a:solidFill>
        </p:spPr>
        <p:txBody>
          <a:bodyPr wrap="square" lIns="0" tIns="0" rIns="0" bIns="0" rtlCol="0">
            <a:noAutofit/>
          </a:bodyPr>
          <a:lstStyle/>
          <a:p>
            <a:endParaRPr/>
          </a:p>
        </p:txBody>
      </p:sp>
      <p:sp>
        <p:nvSpPr>
          <p:cNvPr id="23" name="object 23"/>
          <p:cNvSpPr/>
          <p:nvPr/>
        </p:nvSpPr>
        <p:spPr>
          <a:xfrm>
            <a:off x="6368338" y="7143897"/>
            <a:ext cx="524459" cy="628497"/>
          </a:xfrm>
          <a:custGeom>
            <a:avLst/>
            <a:gdLst/>
            <a:ahLst/>
            <a:cxnLst/>
            <a:rect l="l" t="t" r="r" b="b"/>
            <a:pathLst>
              <a:path w="524459" h="628497">
                <a:moveTo>
                  <a:pt x="524459" y="0"/>
                </a:moveTo>
                <a:lnTo>
                  <a:pt x="0" y="302793"/>
                </a:lnTo>
                <a:lnTo>
                  <a:pt x="0" y="628497"/>
                </a:lnTo>
                <a:lnTo>
                  <a:pt x="19837" y="628497"/>
                </a:lnTo>
                <a:lnTo>
                  <a:pt x="19837" y="314248"/>
                </a:lnTo>
                <a:lnTo>
                  <a:pt x="524459" y="22910"/>
                </a:lnTo>
                <a:lnTo>
                  <a:pt x="524459" y="0"/>
                </a:lnTo>
                <a:close/>
              </a:path>
            </a:pathLst>
          </a:custGeom>
          <a:solidFill>
            <a:srgbClr val="8CD211"/>
          </a:solidFill>
        </p:spPr>
        <p:txBody>
          <a:bodyPr wrap="square" lIns="0" tIns="0" rIns="0" bIns="0" rtlCol="0">
            <a:noAutofit/>
          </a:bodyPr>
          <a:lstStyle/>
          <a:p>
            <a:endParaRPr/>
          </a:p>
        </p:txBody>
      </p:sp>
      <p:sp>
        <p:nvSpPr>
          <p:cNvPr id="24" name="object 24"/>
          <p:cNvSpPr/>
          <p:nvPr/>
        </p:nvSpPr>
        <p:spPr>
          <a:xfrm>
            <a:off x="9547342" y="6754623"/>
            <a:ext cx="511058" cy="306514"/>
          </a:xfrm>
          <a:custGeom>
            <a:avLst/>
            <a:gdLst/>
            <a:ahLst/>
            <a:cxnLst/>
            <a:rect l="l" t="t" r="r" b="b"/>
            <a:pathLst>
              <a:path w="511058" h="306514">
                <a:moveTo>
                  <a:pt x="19837" y="0"/>
                </a:moveTo>
                <a:lnTo>
                  <a:pt x="0" y="11468"/>
                </a:lnTo>
                <a:lnTo>
                  <a:pt x="511058" y="306513"/>
                </a:lnTo>
                <a:lnTo>
                  <a:pt x="511058" y="283602"/>
                </a:lnTo>
                <a:lnTo>
                  <a:pt x="19837" y="0"/>
                </a:lnTo>
              </a:path>
            </a:pathLst>
          </a:custGeom>
          <a:solidFill>
            <a:srgbClr val="8CD211"/>
          </a:solidFill>
        </p:spPr>
        <p:txBody>
          <a:bodyPr wrap="square" lIns="0" tIns="0" rIns="0" bIns="0" rtlCol="0">
            <a:noAutofit/>
          </a:bodyPr>
          <a:lstStyle/>
          <a:p>
            <a:endParaRPr/>
          </a:p>
        </p:txBody>
      </p:sp>
      <p:sp>
        <p:nvSpPr>
          <p:cNvPr id="25" name="object 25"/>
          <p:cNvSpPr/>
          <p:nvPr/>
        </p:nvSpPr>
        <p:spPr>
          <a:xfrm>
            <a:off x="9328611" y="6886642"/>
            <a:ext cx="729787" cy="438632"/>
          </a:xfrm>
          <a:custGeom>
            <a:avLst/>
            <a:gdLst/>
            <a:ahLst/>
            <a:cxnLst/>
            <a:rect l="l" t="t" r="r" b="b"/>
            <a:pathLst>
              <a:path w="729787" h="438632">
                <a:moveTo>
                  <a:pt x="9931" y="0"/>
                </a:moveTo>
                <a:lnTo>
                  <a:pt x="0" y="5740"/>
                </a:lnTo>
                <a:lnTo>
                  <a:pt x="0" y="17297"/>
                </a:lnTo>
                <a:lnTo>
                  <a:pt x="729787" y="438629"/>
                </a:lnTo>
                <a:lnTo>
                  <a:pt x="729787" y="415604"/>
                </a:lnTo>
                <a:lnTo>
                  <a:pt x="9931" y="0"/>
                </a:lnTo>
              </a:path>
            </a:pathLst>
          </a:custGeom>
          <a:solidFill>
            <a:srgbClr val="8CD211"/>
          </a:solidFill>
        </p:spPr>
        <p:txBody>
          <a:bodyPr wrap="square" lIns="0" tIns="0" rIns="0" bIns="0" rtlCol="0">
            <a:noAutofit/>
          </a:bodyPr>
          <a:lstStyle/>
          <a:p>
            <a:endParaRPr/>
          </a:p>
        </p:txBody>
      </p:sp>
      <p:sp>
        <p:nvSpPr>
          <p:cNvPr id="26" name="object 26"/>
          <p:cNvSpPr/>
          <p:nvPr/>
        </p:nvSpPr>
        <p:spPr>
          <a:xfrm>
            <a:off x="9328605" y="7143766"/>
            <a:ext cx="524662" cy="628633"/>
          </a:xfrm>
          <a:custGeom>
            <a:avLst/>
            <a:gdLst/>
            <a:ahLst/>
            <a:cxnLst/>
            <a:rect l="l" t="t" r="r" b="b"/>
            <a:pathLst>
              <a:path w="524662" h="628633">
                <a:moveTo>
                  <a:pt x="0" y="0"/>
                </a:moveTo>
                <a:lnTo>
                  <a:pt x="0" y="22923"/>
                </a:lnTo>
                <a:lnTo>
                  <a:pt x="504812" y="314375"/>
                </a:lnTo>
                <a:lnTo>
                  <a:pt x="504812" y="628633"/>
                </a:lnTo>
                <a:lnTo>
                  <a:pt x="524662" y="628633"/>
                </a:lnTo>
                <a:lnTo>
                  <a:pt x="524662" y="302920"/>
                </a:lnTo>
                <a:lnTo>
                  <a:pt x="0" y="0"/>
                </a:lnTo>
              </a:path>
            </a:pathLst>
          </a:custGeom>
          <a:solidFill>
            <a:srgbClr val="8CD211"/>
          </a:solidFill>
        </p:spPr>
        <p:txBody>
          <a:bodyPr wrap="square" lIns="0" tIns="0" rIns="0" bIns="0" rtlCol="0">
            <a:noAutofit/>
          </a:bodyPr>
          <a:lstStyle/>
          <a:p>
            <a:endParaRPr/>
          </a:p>
        </p:txBody>
      </p:sp>
      <p:sp>
        <p:nvSpPr>
          <p:cNvPr id="27" name="object 27"/>
          <p:cNvSpPr/>
          <p:nvPr/>
        </p:nvSpPr>
        <p:spPr>
          <a:xfrm>
            <a:off x="8348459" y="5189108"/>
            <a:ext cx="1484960" cy="1555241"/>
          </a:xfrm>
          <a:custGeom>
            <a:avLst/>
            <a:gdLst/>
            <a:ahLst/>
            <a:cxnLst/>
            <a:rect l="l" t="t" r="r" b="b"/>
            <a:pathLst>
              <a:path w="1484960" h="1555242">
                <a:moveTo>
                  <a:pt x="10325" y="0"/>
                </a:moveTo>
                <a:lnTo>
                  <a:pt x="0" y="5956"/>
                </a:lnTo>
                <a:lnTo>
                  <a:pt x="0" y="16675"/>
                </a:lnTo>
                <a:lnTo>
                  <a:pt x="732612" y="440766"/>
                </a:lnTo>
                <a:lnTo>
                  <a:pt x="732650" y="1549742"/>
                </a:lnTo>
                <a:lnTo>
                  <a:pt x="742188" y="1555241"/>
                </a:lnTo>
                <a:lnTo>
                  <a:pt x="752271" y="1549425"/>
                </a:lnTo>
                <a:lnTo>
                  <a:pt x="752348" y="440918"/>
                </a:lnTo>
                <a:lnTo>
                  <a:pt x="783187" y="423113"/>
                </a:lnTo>
                <a:lnTo>
                  <a:pt x="742632" y="423113"/>
                </a:lnTo>
                <a:lnTo>
                  <a:pt x="10325" y="0"/>
                </a:lnTo>
                <a:close/>
              </a:path>
              <a:path w="1484960" h="1555242">
                <a:moveTo>
                  <a:pt x="1475282" y="673"/>
                </a:moveTo>
                <a:lnTo>
                  <a:pt x="742632" y="423113"/>
                </a:lnTo>
                <a:lnTo>
                  <a:pt x="783187" y="423113"/>
                </a:lnTo>
                <a:lnTo>
                  <a:pt x="1484960" y="17945"/>
                </a:lnTo>
                <a:lnTo>
                  <a:pt x="1484731" y="6159"/>
                </a:lnTo>
                <a:lnTo>
                  <a:pt x="1475282" y="673"/>
                </a:lnTo>
                <a:close/>
              </a:path>
            </a:pathLst>
          </a:custGeom>
          <a:solidFill>
            <a:srgbClr val="8CD211"/>
          </a:solidFill>
        </p:spPr>
        <p:txBody>
          <a:bodyPr wrap="square" lIns="0" tIns="0" rIns="0" bIns="0" rtlCol="0">
            <a:noAutofit/>
          </a:bodyPr>
          <a:lstStyle/>
          <a:p>
            <a:endParaRPr/>
          </a:p>
        </p:txBody>
      </p:sp>
      <p:sp>
        <p:nvSpPr>
          <p:cNvPr id="28" name="object 28"/>
          <p:cNvSpPr/>
          <p:nvPr/>
        </p:nvSpPr>
        <p:spPr>
          <a:xfrm>
            <a:off x="9308769" y="5445173"/>
            <a:ext cx="524649" cy="1173251"/>
          </a:xfrm>
          <a:custGeom>
            <a:avLst/>
            <a:gdLst/>
            <a:ahLst/>
            <a:cxnLst/>
            <a:rect l="l" t="t" r="r" b="b"/>
            <a:pathLst>
              <a:path w="524649" h="1173251">
                <a:moveTo>
                  <a:pt x="524649" y="0"/>
                </a:moveTo>
                <a:lnTo>
                  <a:pt x="0" y="302920"/>
                </a:lnTo>
                <a:lnTo>
                  <a:pt x="0" y="1173251"/>
                </a:lnTo>
                <a:lnTo>
                  <a:pt x="19837" y="1161770"/>
                </a:lnTo>
                <a:lnTo>
                  <a:pt x="19837" y="314375"/>
                </a:lnTo>
                <a:lnTo>
                  <a:pt x="524649" y="22910"/>
                </a:lnTo>
                <a:lnTo>
                  <a:pt x="524649" y="0"/>
                </a:lnTo>
                <a:close/>
              </a:path>
            </a:pathLst>
          </a:custGeom>
          <a:solidFill>
            <a:srgbClr val="8CD211"/>
          </a:solidFill>
        </p:spPr>
        <p:txBody>
          <a:bodyPr wrap="square" lIns="0" tIns="0" rIns="0" bIns="0" rtlCol="0">
            <a:noAutofit/>
          </a:bodyPr>
          <a:lstStyle/>
          <a:p>
            <a:endParaRPr/>
          </a:p>
        </p:txBody>
      </p:sp>
      <p:sp>
        <p:nvSpPr>
          <p:cNvPr id="29" name="object 29"/>
          <p:cNvSpPr/>
          <p:nvPr/>
        </p:nvSpPr>
        <p:spPr>
          <a:xfrm>
            <a:off x="8348469" y="5445175"/>
            <a:ext cx="524649" cy="910145"/>
          </a:xfrm>
          <a:custGeom>
            <a:avLst/>
            <a:gdLst/>
            <a:ahLst/>
            <a:cxnLst/>
            <a:rect l="l" t="t" r="r" b="b"/>
            <a:pathLst>
              <a:path w="524649" h="910145">
                <a:moveTo>
                  <a:pt x="0" y="0"/>
                </a:moveTo>
                <a:lnTo>
                  <a:pt x="0" y="22910"/>
                </a:lnTo>
                <a:lnTo>
                  <a:pt x="504812" y="314363"/>
                </a:lnTo>
                <a:lnTo>
                  <a:pt x="504812" y="898690"/>
                </a:lnTo>
                <a:lnTo>
                  <a:pt x="524649" y="910145"/>
                </a:lnTo>
                <a:lnTo>
                  <a:pt x="524649" y="302920"/>
                </a:lnTo>
                <a:lnTo>
                  <a:pt x="0" y="0"/>
                </a:lnTo>
                <a:close/>
              </a:path>
            </a:pathLst>
          </a:custGeom>
          <a:solidFill>
            <a:srgbClr val="8CD211"/>
          </a:solidFill>
        </p:spPr>
        <p:txBody>
          <a:bodyPr wrap="square" lIns="0" tIns="0" rIns="0" bIns="0" rtlCol="0">
            <a:noAutofit/>
          </a:bodyPr>
          <a:lstStyle/>
          <a:p>
            <a:endParaRPr/>
          </a:p>
        </p:txBody>
      </p:sp>
      <p:sp>
        <p:nvSpPr>
          <p:cNvPr id="30" name="object 30"/>
          <p:cNvSpPr/>
          <p:nvPr/>
        </p:nvSpPr>
        <p:spPr>
          <a:xfrm>
            <a:off x="7368120" y="7143652"/>
            <a:ext cx="524865" cy="628747"/>
          </a:xfrm>
          <a:custGeom>
            <a:avLst/>
            <a:gdLst/>
            <a:ahLst/>
            <a:cxnLst/>
            <a:rect l="l" t="t" r="r" b="b"/>
            <a:pathLst>
              <a:path w="524865" h="628747">
                <a:moveTo>
                  <a:pt x="0" y="0"/>
                </a:moveTo>
                <a:lnTo>
                  <a:pt x="0" y="22923"/>
                </a:lnTo>
                <a:lnTo>
                  <a:pt x="505028" y="314490"/>
                </a:lnTo>
                <a:lnTo>
                  <a:pt x="505028" y="628747"/>
                </a:lnTo>
                <a:lnTo>
                  <a:pt x="524865" y="628747"/>
                </a:lnTo>
                <a:lnTo>
                  <a:pt x="524865" y="303034"/>
                </a:lnTo>
                <a:lnTo>
                  <a:pt x="0" y="0"/>
                </a:lnTo>
              </a:path>
            </a:pathLst>
          </a:custGeom>
          <a:solidFill>
            <a:srgbClr val="8CD211"/>
          </a:solidFill>
        </p:spPr>
        <p:txBody>
          <a:bodyPr wrap="square" lIns="0" tIns="0" rIns="0" bIns="0" rtlCol="0">
            <a:noAutofit/>
          </a:bodyPr>
          <a:lstStyle/>
          <a:p>
            <a:endParaRPr/>
          </a:p>
        </p:txBody>
      </p:sp>
      <p:sp>
        <p:nvSpPr>
          <p:cNvPr id="31" name="object 31"/>
          <p:cNvSpPr/>
          <p:nvPr/>
        </p:nvSpPr>
        <p:spPr>
          <a:xfrm>
            <a:off x="7586963" y="6754573"/>
            <a:ext cx="1047483" cy="313893"/>
          </a:xfrm>
          <a:custGeom>
            <a:avLst/>
            <a:gdLst/>
            <a:ahLst/>
            <a:cxnLst/>
            <a:rect l="l" t="t" r="r" b="b"/>
            <a:pathLst>
              <a:path w="1047483" h="313893">
                <a:moveTo>
                  <a:pt x="19837" y="0"/>
                </a:moveTo>
                <a:lnTo>
                  <a:pt x="0" y="11455"/>
                </a:lnTo>
                <a:lnTo>
                  <a:pt x="523836" y="313893"/>
                </a:lnTo>
                <a:lnTo>
                  <a:pt x="563520" y="290982"/>
                </a:lnTo>
                <a:lnTo>
                  <a:pt x="523836" y="290982"/>
                </a:lnTo>
                <a:lnTo>
                  <a:pt x="19837" y="0"/>
                </a:lnTo>
                <a:close/>
              </a:path>
              <a:path w="1047483" h="313893">
                <a:moveTo>
                  <a:pt x="1027633" y="114"/>
                </a:moveTo>
                <a:lnTo>
                  <a:pt x="523836" y="290982"/>
                </a:lnTo>
                <a:lnTo>
                  <a:pt x="563520" y="290982"/>
                </a:lnTo>
                <a:lnTo>
                  <a:pt x="1047483" y="11569"/>
                </a:lnTo>
                <a:lnTo>
                  <a:pt x="1027633" y="114"/>
                </a:lnTo>
                <a:close/>
              </a:path>
            </a:pathLst>
          </a:custGeom>
          <a:solidFill>
            <a:srgbClr val="8CD211"/>
          </a:solidFill>
        </p:spPr>
        <p:txBody>
          <a:bodyPr wrap="square" lIns="0" tIns="0" rIns="0" bIns="0" rtlCol="0">
            <a:noAutofit/>
          </a:bodyPr>
          <a:lstStyle/>
          <a:p>
            <a:endParaRPr/>
          </a:p>
        </p:txBody>
      </p:sp>
      <p:sp>
        <p:nvSpPr>
          <p:cNvPr id="32" name="object 32"/>
          <p:cNvSpPr/>
          <p:nvPr/>
        </p:nvSpPr>
        <p:spPr>
          <a:xfrm>
            <a:off x="7368120" y="6886590"/>
            <a:ext cx="1484960" cy="885809"/>
          </a:xfrm>
          <a:custGeom>
            <a:avLst/>
            <a:gdLst/>
            <a:ahLst/>
            <a:cxnLst/>
            <a:rect l="l" t="t" r="r" b="b"/>
            <a:pathLst>
              <a:path w="1484960" h="885809">
                <a:moveTo>
                  <a:pt x="10033" y="0"/>
                </a:moveTo>
                <a:lnTo>
                  <a:pt x="0" y="5791"/>
                </a:lnTo>
                <a:lnTo>
                  <a:pt x="0" y="15963"/>
                </a:lnTo>
                <a:lnTo>
                  <a:pt x="732840" y="439064"/>
                </a:lnTo>
                <a:lnTo>
                  <a:pt x="732840" y="885809"/>
                </a:lnTo>
                <a:lnTo>
                  <a:pt x="752500" y="885809"/>
                </a:lnTo>
                <a:lnTo>
                  <a:pt x="752500" y="439064"/>
                </a:lnTo>
                <a:lnTo>
                  <a:pt x="780349" y="422986"/>
                </a:lnTo>
                <a:lnTo>
                  <a:pt x="742683" y="422986"/>
                </a:lnTo>
                <a:lnTo>
                  <a:pt x="10033" y="0"/>
                </a:lnTo>
              </a:path>
              <a:path w="1484960" h="885809">
                <a:moveTo>
                  <a:pt x="1475130" y="114"/>
                </a:moveTo>
                <a:lnTo>
                  <a:pt x="742683" y="422986"/>
                </a:lnTo>
                <a:lnTo>
                  <a:pt x="780349" y="422986"/>
                </a:lnTo>
                <a:lnTo>
                  <a:pt x="1484960" y="16192"/>
                </a:lnTo>
                <a:lnTo>
                  <a:pt x="1484960" y="5791"/>
                </a:lnTo>
                <a:lnTo>
                  <a:pt x="1475130" y="114"/>
                </a:lnTo>
              </a:path>
            </a:pathLst>
          </a:custGeom>
          <a:solidFill>
            <a:srgbClr val="8CD211"/>
          </a:solidFill>
        </p:spPr>
        <p:txBody>
          <a:bodyPr wrap="square" lIns="0" tIns="0" rIns="0" bIns="0" rtlCol="0">
            <a:noAutofit/>
          </a:bodyPr>
          <a:lstStyle/>
          <a:p>
            <a:endParaRPr/>
          </a:p>
        </p:txBody>
      </p:sp>
      <p:sp>
        <p:nvSpPr>
          <p:cNvPr id="33" name="object 33"/>
          <p:cNvSpPr/>
          <p:nvPr/>
        </p:nvSpPr>
        <p:spPr>
          <a:xfrm>
            <a:off x="8328629" y="7143897"/>
            <a:ext cx="524459" cy="628497"/>
          </a:xfrm>
          <a:custGeom>
            <a:avLst/>
            <a:gdLst/>
            <a:ahLst/>
            <a:cxnLst/>
            <a:rect l="l" t="t" r="r" b="b"/>
            <a:pathLst>
              <a:path w="524459" h="628497">
                <a:moveTo>
                  <a:pt x="524459" y="0"/>
                </a:moveTo>
                <a:lnTo>
                  <a:pt x="0" y="302793"/>
                </a:lnTo>
                <a:lnTo>
                  <a:pt x="0" y="628497"/>
                </a:lnTo>
                <a:lnTo>
                  <a:pt x="19824" y="628497"/>
                </a:lnTo>
                <a:lnTo>
                  <a:pt x="19824" y="314248"/>
                </a:lnTo>
                <a:lnTo>
                  <a:pt x="524459" y="22910"/>
                </a:lnTo>
                <a:lnTo>
                  <a:pt x="524459" y="0"/>
                </a:lnTo>
                <a:close/>
              </a:path>
            </a:pathLst>
          </a:custGeom>
          <a:solidFill>
            <a:srgbClr val="8CD211"/>
          </a:solidFill>
        </p:spPr>
        <p:txBody>
          <a:bodyPr wrap="square" lIns="0" tIns="0" rIns="0" bIns="0" rtlCol="0">
            <a:noAutofit/>
          </a:bodyPr>
          <a:lstStyle/>
          <a:p>
            <a:endParaRPr/>
          </a:p>
        </p:txBody>
      </p:sp>
      <p:sp>
        <p:nvSpPr>
          <p:cNvPr id="34" name="object 34"/>
          <p:cNvSpPr/>
          <p:nvPr/>
        </p:nvSpPr>
        <p:spPr>
          <a:xfrm>
            <a:off x="7348472" y="6606480"/>
            <a:ext cx="19837" cy="11861"/>
          </a:xfrm>
          <a:custGeom>
            <a:avLst/>
            <a:gdLst/>
            <a:ahLst/>
            <a:cxnLst/>
            <a:rect l="l" t="t" r="r" b="b"/>
            <a:pathLst>
              <a:path w="19837" h="11861">
                <a:moveTo>
                  <a:pt x="19837" y="0"/>
                </a:moveTo>
                <a:lnTo>
                  <a:pt x="0" y="11455"/>
                </a:lnTo>
                <a:lnTo>
                  <a:pt x="0" y="11861"/>
                </a:lnTo>
                <a:lnTo>
                  <a:pt x="19837" y="419"/>
                </a:lnTo>
                <a:lnTo>
                  <a:pt x="19837" y="0"/>
                </a:lnTo>
                <a:close/>
              </a:path>
            </a:pathLst>
          </a:custGeom>
          <a:solidFill>
            <a:srgbClr val="5992CA"/>
          </a:solidFill>
        </p:spPr>
        <p:txBody>
          <a:bodyPr wrap="square" lIns="0" tIns="0" rIns="0" bIns="0" rtlCol="0">
            <a:noAutofit/>
          </a:bodyPr>
          <a:lstStyle/>
          <a:p>
            <a:endParaRPr/>
          </a:p>
        </p:txBody>
      </p:sp>
      <p:sp>
        <p:nvSpPr>
          <p:cNvPr id="35" name="object 35"/>
          <p:cNvSpPr/>
          <p:nvPr/>
        </p:nvSpPr>
        <p:spPr>
          <a:xfrm>
            <a:off x="8328616" y="4743489"/>
            <a:ext cx="1524647" cy="1754797"/>
          </a:xfrm>
          <a:custGeom>
            <a:avLst/>
            <a:gdLst/>
            <a:ahLst/>
            <a:cxnLst/>
            <a:rect l="l" t="t" r="r" b="b"/>
            <a:pathLst>
              <a:path w="1524647" h="1754797">
                <a:moveTo>
                  <a:pt x="762330" y="0"/>
                </a:moveTo>
                <a:lnTo>
                  <a:pt x="0" y="440131"/>
                </a:lnTo>
                <a:lnTo>
                  <a:pt x="0" y="1320380"/>
                </a:lnTo>
                <a:lnTo>
                  <a:pt x="752449" y="1754797"/>
                </a:lnTo>
                <a:lnTo>
                  <a:pt x="752449" y="1731886"/>
                </a:lnTo>
                <a:lnTo>
                  <a:pt x="19850" y="1308925"/>
                </a:lnTo>
                <a:lnTo>
                  <a:pt x="19850" y="451573"/>
                </a:lnTo>
                <a:lnTo>
                  <a:pt x="762330" y="22910"/>
                </a:lnTo>
                <a:lnTo>
                  <a:pt x="802012" y="22910"/>
                </a:lnTo>
                <a:lnTo>
                  <a:pt x="762330" y="0"/>
                </a:lnTo>
                <a:close/>
              </a:path>
              <a:path w="1524647" h="1754797">
                <a:moveTo>
                  <a:pt x="802012" y="22910"/>
                </a:moveTo>
                <a:lnTo>
                  <a:pt x="762330" y="22910"/>
                </a:lnTo>
                <a:lnTo>
                  <a:pt x="1504810" y="451573"/>
                </a:lnTo>
                <a:lnTo>
                  <a:pt x="1504810" y="1308925"/>
                </a:lnTo>
                <a:lnTo>
                  <a:pt x="999985" y="1600377"/>
                </a:lnTo>
                <a:lnTo>
                  <a:pt x="999985" y="1623288"/>
                </a:lnTo>
                <a:lnTo>
                  <a:pt x="1524647" y="1320380"/>
                </a:lnTo>
                <a:lnTo>
                  <a:pt x="1524647" y="440131"/>
                </a:lnTo>
                <a:lnTo>
                  <a:pt x="802012" y="22910"/>
                </a:lnTo>
                <a:close/>
              </a:path>
            </a:pathLst>
          </a:custGeom>
          <a:solidFill>
            <a:srgbClr val="5AAAFA"/>
          </a:solidFill>
        </p:spPr>
        <p:txBody>
          <a:bodyPr wrap="square" lIns="0" tIns="0" rIns="0" bIns="0" rtlCol="0">
            <a:noAutofit/>
          </a:bodyPr>
          <a:lstStyle/>
          <a:p>
            <a:endParaRPr/>
          </a:p>
        </p:txBody>
      </p:sp>
      <p:sp>
        <p:nvSpPr>
          <p:cNvPr id="36" name="object 36"/>
          <p:cNvSpPr/>
          <p:nvPr/>
        </p:nvSpPr>
        <p:spPr>
          <a:xfrm>
            <a:off x="6368338" y="4743489"/>
            <a:ext cx="1524635" cy="1754822"/>
          </a:xfrm>
          <a:custGeom>
            <a:avLst/>
            <a:gdLst/>
            <a:ahLst/>
            <a:cxnLst/>
            <a:rect l="l" t="t" r="r" b="b"/>
            <a:pathLst>
              <a:path w="1524634" h="1754822">
                <a:moveTo>
                  <a:pt x="762317" y="0"/>
                </a:moveTo>
                <a:lnTo>
                  <a:pt x="0" y="440118"/>
                </a:lnTo>
                <a:lnTo>
                  <a:pt x="0" y="1320380"/>
                </a:lnTo>
                <a:lnTo>
                  <a:pt x="752487" y="1754822"/>
                </a:lnTo>
                <a:lnTo>
                  <a:pt x="752487" y="1731911"/>
                </a:lnTo>
                <a:lnTo>
                  <a:pt x="19837" y="1308912"/>
                </a:lnTo>
                <a:lnTo>
                  <a:pt x="19837" y="451573"/>
                </a:lnTo>
                <a:lnTo>
                  <a:pt x="762317" y="22910"/>
                </a:lnTo>
                <a:lnTo>
                  <a:pt x="802000" y="22910"/>
                </a:lnTo>
                <a:lnTo>
                  <a:pt x="762317" y="0"/>
                </a:lnTo>
                <a:close/>
              </a:path>
              <a:path w="1524634" h="1754822">
                <a:moveTo>
                  <a:pt x="802000" y="22910"/>
                </a:moveTo>
                <a:lnTo>
                  <a:pt x="762317" y="22910"/>
                </a:lnTo>
                <a:lnTo>
                  <a:pt x="1504797" y="451573"/>
                </a:lnTo>
                <a:lnTo>
                  <a:pt x="1504797" y="1308912"/>
                </a:lnTo>
                <a:lnTo>
                  <a:pt x="999985" y="1600377"/>
                </a:lnTo>
                <a:lnTo>
                  <a:pt x="999985" y="1623288"/>
                </a:lnTo>
                <a:lnTo>
                  <a:pt x="1524635" y="1320380"/>
                </a:lnTo>
                <a:lnTo>
                  <a:pt x="1524635" y="440118"/>
                </a:lnTo>
                <a:lnTo>
                  <a:pt x="802000" y="22910"/>
                </a:lnTo>
                <a:close/>
              </a:path>
            </a:pathLst>
          </a:custGeom>
          <a:solidFill>
            <a:srgbClr val="5AAAFA"/>
          </a:solidFill>
        </p:spPr>
        <p:txBody>
          <a:bodyPr wrap="square" lIns="0" tIns="0" rIns="0" bIns="0" rtlCol="0">
            <a:noAutofit/>
          </a:bodyPr>
          <a:lstStyle/>
          <a:p>
            <a:endParaRPr/>
          </a:p>
        </p:txBody>
      </p:sp>
      <p:sp>
        <p:nvSpPr>
          <p:cNvPr id="37" name="object 37"/>
          <p:cNvSpPr/>
          <p:nvPr/>
        </p:nvSpPr>
        <p:spPr>
          <a:xfrm>
            <a:off x="7348278" y="6440798"/>
            <a:ext cx="1524647" cy="1331595"/>
          </a:xfrm>
          <a:custGeom>
            <a:avLst/>
            <a:gdLst/>
            <a:ahLst/>
            <a:cxnLst/>
            <a:rect l="l" t="t" r="r" b="b"/>
            <a:pathLst>
              <a:path w="1524647" h="1331595">
                <a:moveTo>
                  <a:pt x="762330" y="0"/>
                </a:moveTo>
                <a:lnTo>
                  <a:pt x="0" y="440118"/>
                </a:lnTo>
                <a:lnTo>
                  <a:pt x="0" y="1320380"/>
                </a:lnTo>
                <a:lnTo>
                  <a:pt x="19443" y="1331595"/>
                </a:lnTo>
                <a:lnTo>
                  <a:pt x="59118" y="1331595"/>
                </a:lnTo>
                <a:lnTo>
                  <a:pt x="19837" y="1308925"/>
                </a:lnTo>
                <a:lnTo>
                  <a:pt x="19837" y="451586"/>
                </a:lnTo>
                <a:lnTo>
                  <a:pt x="762330" y="22910"/>
                </a:lnTo>
                <a:lnTo>
                  <a:pt x="802013" y="22910"/>
                </a:lnTo>
                <a:lnTo>
                  <a:pt x="762330" y="0"/>
                </a:lnTo>
                <a:close/>
              </a:path>
              <a:path w="1524647" h="1331595">
                <a:moveTo>
                  <a:pt x="802013" y="22910"/>
                </a:moveTo>
                <a:lnTo>
                  <a:pt x="762330" y="22910"/>
                </a:lnTo>
                <a:lnTo>
                  <a:pt x="1504810" y="451586"/>
                </a:lnTo>
                <a:lnTo>
                  <a:pt x="1504810" y="1308925"/>
                </a:lnTo>
                <a:lnTo>
                  <a:pt x="1465529" y="1331595"/>
                </a:lnTo>
                <a:lnTo>
                  <a:pt x="1505204" y="1331595"/>
                </a:lnTo>
                <a:lnTo>
                  <a:pt x="1524647" y="1320380"/>
                </a:lnTo>
                <a:lnTo>
                  <a:pt x="1524647" y="440118"/>
                </a:lnTo>
                <a:lnTo>
                  <a:pt x="802013" y="22910"/>
                </a:lnTo>
                <a:close/>
              </a:path>
            </a:pathLst>
          </a:custGeom>
          <a:solidFill>
            <a:srgbClr val="5AAAFA"/>
          </a:solidFill>
        </p:spPr>
        <p:txBody>
          <a:bodyPr wrap="square" lIns="0" tIns="0" rIns="0" bIns="0" rtlCol="0">
            <a:noAutofit/>
          </a:bodyPr>
          <a:lstStyle/>
          <a:p>
            <a:endParaRPr/>
          </a:p>
        </p:txBody>
      </p:sp>
      <p:sp>
        <p:nvSpPr>
          <p:cNvPr id="38" name="object 38"/>
          <p:cNvSpPr/>
          <p:nvPr/>
        </p:nvSpPr>
        <p:spPr>
          <a:xfrm>
            <a:off x="5387999" y="6440798"/>
            <a:ext cx="1524634" cy="1331595"/>
          </a:xfrm>
          <a:custGeom>
            <a:avLst/>
            <a:gdLst/>
            <a:ahLst/>
            <a:cxnLst/>
            <a:rect l="l" t="t" r="r" b="b"/>
            <a:pathLst>
              <a:path w="1524634" h="1331595">
                <a:moveTo>
                  <a:pt x="762330" y="0"/>
                </a:moveTo>
                <a:lnTo>
                  <a:pt x="0" y="440118"/>
                </a:lnTo>
                <a:lnTo>
                  <a:pt x="0" y="1320380"/>
                </a:lnTo>
                <a:lnTo>
                  <a:pt x="19443" y="1331595"/>
                </a:lnTo>
                <a:lnTo>
                  <a:pt x="59118" y="1331595"/>
                </a:lnTo>
                <a:lnTo>
                  <a:pt x="19837" y="1308925"/>
                </a:lnTo>
                <a:lnTo>
                  <a:pt x="19837" y="451586"/>
                </a:lnTo>
                <a:lnTo>
                  <a:pt x="762330" y="22910"/>
                </a:lnTo>
                <a:lnTo>
                  <a:pt x="802012" y="22910"/>
                </a:lnTo>
                <a:lnTo>
                  <a:pt x="762330" y="0"/>
                </a:lnTo>
                <a:close/>
              </a:path>
              <a:path w="1524634" h="1331595">
                <a:moveTo>
                  <a:pt x="802012" y="22910"/>
                </a:moveTo>
                <a:lnTo>
                  <a:pt x="762330" y="22910"/>
                </a:lnTo>
                <a:lnTo>
                  <a:pt x="1504797" y="451586"/>
                </a:lnTo>
                <a:lnTo>
                  <a:pt x="1504797" y="1308925"/>
                </a:lnTo>
                <a:lnTo>
                  <a:pt x="1465516" y="1331595"/>
                </a:lnTo>
                <a:lnTo>
                  <a:pt x="1505191" y="1331595"/>
                </a:lnTo>
                <a:lnTo>
                  <a:pt x="1524635" y="1320380"/>
                </a:lnTo>
                <a:lnTo>
                  <a:pt x="1524635" y="440118"/>
                </a:lnTo>
                <a:lnTo>
                  <a:pt x="802012" y="22910"/>
                </a:lnTo>
                <a:close/>
              </a:path>
            </a:pathLst>
          </a:custGeom>
          <a:solidFill>
            <a:srgbClr val="5AAAFA"/>
          </a:solidFill>
        </p:spPr>
        <p:txBody>
          <a:bodyPr wrap="square" lIns="0" tIns="0" rIns="0" bIns="0" rtlCol="0">
            <a:noAutofit/>
          </a:bodyPr>
          <a:lstStyle/>
          <a:p>
            <a:endParaRPr/>
          </a:p>
        </p:txBody>
      </p:sp>
      <p:sp>
        <p:nvSpPr>
          <p:cNvPr id="39" name="object 39"/>
          <p:cNvSpPr/>
          <p:nvPr/>
        </p:nvSpPr>
        <p:spPr>
          <a:xfrm>
            <a:off x="9308763" y="6448113"/>
            <a:ext cx="749630" cy="1324279"/>
          </a:xfrm>
          <a:custGeom>
            <a:avLst/>
            <a:gdLst/>
            <a:ahLst/>
            <a:cxnLst/>
            <a:rect l="l" t="t" r="r" b="b"/>
            <a:pathLst>
              <a:path w="749630" h="1324279">
                <a:moveTo>
                  <a:pt x="749630" y="0"/>
                </a:moveTo>
                <a:lnTo>
                  <a:pt x="0" y="432803"/>
                </a:lnTo>
                <a:lnTo>
                  <a:pt x="0" y="1313065"/>
                </a:lnTo>
                <a:lnTo>
                  <a:pt x="19443" y="1324279"/>
                </a:lnTo>
                <a:lnTo>
                  <a:pt x="59118" y="1324279"/>
                </a:lnTo>
                <a:lnTo>
                  <a:pt x="19837" y="1301610"/>
                </a:lnTo>
                <a:lnTo>
                  <a:pt x="19837" y="444271"/>
                </a:lnTo>
                <a:lnTo>
                  <a:pt x="749630" y="22923"/>
                </a:lnTo>
                <a:lnTo>
                  <a:pt x="749630" y="0"/>
                </a:lnTo>
                <a:close/>
              </a:path>
            </a:pathLst>
          </a:custGeom>
          <a:solidFill>
            <a:srgbClr val="5AAAFA"/>
          </a:solidFill>
        </p:spPr>
        <p:txBody>
          <a:bodyPr wrap="square" lIns="0" tIns="0" rIns="0" bIns="0" rtlCol="0">
            <a:noAutofit/>
          </a:bodyPr>
          <a:lstStyle/>
          <a:p>
            <a:endParaRPr/>
          </a:p>
        </p:txBody>
      </p:sp>
      <p:sp>
        <p:nvSpPr>
          <p:cNvPr id="40" name="object 40"/>
          <p:cNvSpPr/>
          <p:nvPr/>
        </p:nvSpPr>
        <p:spPr>
          <a:xfrm>
            <a:off x="5160265" y="4480561"/>
            <a:ext cx="4898134" cy="3291838"/>
          </a:xfrm>
          <a:custGeom>
            <a:avLst/>
            <a:gdLst/>
            <a:ahLst/>
            <a:cxnLst/>
            <a:rect l="l" t="t" r="r" b="b"/>
            <a:pathLst>
              <a:path w="4898134" h="3291838">
                <a:moveTo>
                  <a:pt x="1970303" y="0"/>
                </a:moveTo>
                <a:lnTo>
                  <a:pt x="980338" y="571550"/>
                </a:lnTo>
                <a:lnTo>
                  <a:pt x="980338" y="1702879"/>
                </a:lnTo>
                <a:lnTo>
                  <a:pt x="0" y="2268867"/>
                </a:lnTo>
                <a:lnTo>
                  <a:pt x="0" y="3291838"/>
                </a:lnTo>
                <a:lnTo>
                  <a:pt x="19697" y="3291838"/>
                </a:lnTo>
                <a:lnTo>
                  <a:pt x="19741" y="2280208"/>
                </a:lnTo>
                <a:lnTo>
                  <a:pt x="989977" y="1720049"/>
                </a:lnTo>
                <a:lnTo>
                  <a:pt x="1029028" y="1720049"/>
                </a:lnTo>
                <a:lnTo>
                  <a:pt x="1000036" y="1703311"/>
                </a:lnTo>
                <a:lnTo>
                  <a:pt x="1000036" y="582930"/>
                </a:lnTo>
                <a:lnTo>
                  <a:pt x="1970303" y="22745"/>
                </a:lnTo>
                <a:lnTo>
                  <a:pt x="2009700" y="22745"/>
                </a:lnTo>
                <a:lnTo>
                  <a:pt x="1970303" y="0"/>
                </a:lnTo>
              </a:path>
              <a:path w="4898134" h="3291838">
                <a:moveTo>
                  <a:pt x="1029028" y="1720049"/>
                </a:moveTo>
                <a:lnTo>
                  <a:pt x="989977" y="1720049"/>
                </a:lnTo>
                <a:lnTo>
                  <a:pt x="1960283" y="2280208"/>
                </a:lnTo>
                <a:lnTo>
                  <a:pt x="1960283" y="3291838"/>
                </a:lnTo>
                <a:lnTo>
                  <a:pt x="1979942" y="3291838"/>
                </a:lnTo>
                <a:lnTo>
                  <a:pt x="1979986" y="2280208"/>
                </a:lnTo>
                <a:lnTo>
                  <a:pt x="2008936" y="2263495"/>
                </a:lnTo>
                <a:lnTo>
                  <a:pt x="1970303" y="2263495"/>
                </a:lnTo>
                <a:lnTo>
                  <a:pt x="1029028" y="1720049"/>
                </a:lnTo>
              </a:path>
              <a:path w="4898134" h="3291838">
                <a:moveTo>
                  <a:pt x="2988582" y="1720049"/>
                </a:moveTo>
                <a:lnTo>
                  <a:pt x="2950260" y="1720049"/>
                </a:lnTo>
                <a:lnTo>
                  <a:pt x="3920439" y="2280373"/>
                </a:lnTo>
                <a:lnTo>
                  <a:pt x="3920515" y="3291838"/>
                </a:lnTo>
                <a:lnTo>
                  <a:pt x="3940467" y="3291838"/>
                </a:lnTo>
                <a:lnTo>
                  <a:pt x="3940467" y="2280462"/>
                </a:lnTo>
                <a:lnTo>
                  <a:pt x="3969348" y="2263787"/>
                </a:lnTo>
                <a:lnTo>
                  <a:pt x="3930383" y="2263787"/>
                </a:lnTo>
                <a:lnTo>
                  <a:pt x="2988582" y="1720049"/>
                </a:lnTo>
              </a:path>
              <a:path w="4898134" h="3291838">
                <a:moveTo>
                  <a:pt x="4898134" y="1705051"/>
                </a:moveTo>
                <a:lnTo>
                  <a:pt x="3930383" y="2263787"/>
                </a:lnTo>
                <a:lnTo>
                  <a:pt x="3969348" y="2263787"/>
                </a:lnTo>
                <a:lnTo>
                  <a:pt x="4898134" y="1727530"/>
                </a:lnTo>
                <a:lnTo>
                  <a:pt x="4898134" y="1705051"/>
                </a:lnTo>
              </a:path>
              <a:path w="4898134" h="3291838">
                <a:moveTo>
                  <a:pt x="2009700" y="22745"/>
                </a:moveTo>
                <a:lnTo>
                  <a:pt x="1970303" y="22745"/>
                </a:lnTo>
                <a:lnTo>
                  <a:pt x="2940583" y="582930"/>
                </a:lnTo>
                <a:lnTo>
                  <a:pt x="2940583" y="1703311"/>
                </a:lnTo>
                <a:lnTo>
                  <a:pt x="1970303" y="2263495"/>
                </a:lnTo>
                <a:lnTo>
                  <a:pt x="2008936" y="2263495"/>
                </a:lnTo>
                <a:lnTo>
                  <a:pt x="2950260" y="1720049"/>
                </a:lnTo>
                <a:lnTo>
                  <a:pt x="2988582" y="1720049"/>
                </a:lnTo>
                <a:lnTo>
                  <a:pt x="2960293" y="1703717"/>
                </a:lnTo>
                <a:lnTo>
                  <a:pt x="2960331" y="582930"/>
                </a:lnTo>
                <a:lnTo>
                  <a:pt x="2989851" y="565886"/>
                </a:lnTo>
                <a:lnTo>
                  <a:pt x="2950451" y="565886"/>
                </a:lnTo>
                <a:lnTo>
                  <a:pt x="2009700" y="22745"/>
                </a:lnTo>
              </a:path>
              <a:path w="4898134" h="3291838">
                <a:moveTo>
                  <a:pt x="3969996" y="22745"/>
                </a:moveTo>
                <a:lnTo>
                  <a:pt x="3930599" y="22745"/>
                </a:lnTo>
                <a:lnTo>
                  <a:pt x="4898134" y="581354"/>
                </a:lnTo>
                <a:lnTo>
                  <a:pt x="4898134" y="558596"/>
                </a:lnTo>
                <a:lnTo>
                  <a:pt x="3969996" y="22745"/>
                </a:lnTo>
              </a:path>
              <a:path w="4898134" h="3291838">
                <a:moveTo>
                  <a:pt x="3930599" y="0"/>
                </a:moveTo>
                <a:lnTo>
                  <a:pt x="2950451" y="565886"/>
                </a:lnTo>
                <a:lnTo>
                  <a:pt x="2989851" y="565886"/>
                </a:lnTo>
                <a:lnTo>
                  <a:pt x="3930599" y="22745"/>
                </a:lnTo>
                <a:lnTo>
                  <a:pt x="3969996" y="22745"/>
                </a:lnTo>
                <a:lnTo>
                  <a:pt x="3930599" y="0"/>
                </a:lnTo>
              </a:path>
            </a:pathLst>
          </a:custGeom>
          <a:solidFill>
            <a:srgbClr val="5AAAFA"/>
          </a:solidFill>
        </p:spPr>
        <p:txBody>
          <a:bodyPr wrap="square" lIns="0" tIns="0" rIns="0" bIns="0" rtlCol="0">
            <a:noAutofit/>
          </a:bodyPr>
          <a:lstStyle/>
          <a:p>
            <a:endParaRPr/>
          </a:p>
        </p:txBody>
      </p:sp>
      <p:sp>
        <p:nvSpPr>
          <p:cNvPr id="44" name="object 44"/>
          <p:cNvSpPr txBox="1">
            <a:spLocks noGrp="1"/>
          </p:cNvSpPr>
          <p:nvPr>
            <p:ph type="ftr" sz="quarter" idx="5"/>
          </p:nvPr>
        </p:nvSpPr>
        <p:spPr>
          <a:prstGeom prst="rect">
            <a:avLst/>
          </a:prstGeom>
        </p:spPr>
        <p:txBody>
          <a:bodyPr vert="horz" wrap="square" lIns="0" tIns="0" rIns="0" bIns="0" rtlCol="0">
            <a:noAutofit/>
          </a:bodyPr>
          <a:lstStyle/>
          <a:p>
            <a:pPr marL="12700">
              <a:lnSpc>
                <a:spcPct val="100000"/>
              </a:lnSpc>
            </a:pPr>
            <a:r>
              <a:rPr sz="800" spc="-15" dirty="0" smtClean="0">
                <a:latin typeface="Arial"/>
                <a:cs typeface="Arial"/>
              </a:rPr>
              <a:t>Se</a:t>
            </a:r>
            <a:r>
              <a:rPr sz="800" spc="-25" dirty="0" smtClean="0">
                <a:latin typeface="Arial"/>
                <a:cs typeface="Arial"/>
              </a:rPr>
              <a:t>p</a:t>
            </a:r>
            <a:r>
              <a:rPr sz="800" spc="-15" dirty="0" smtClean="0">
                <a:latin typeface="Arial"/>
                <a:cs typeface="Arial"/>
              </a:rPr>
              <a:t>t</a:t>
            </a:r>
            <a:r>
              <a:rPr sz="800" spc="-5" dirty="0" smtClean="0">
                <a:latin typeface="Arial"/>
                <a:cs typeface="Arial"/>
              </a:rPr>
              <a:t>ember</a:t>
            </a:r>
            <a:r>
              <a:rPr sz="800" spc="-35" dirty="0" smtClean="0">
                <a:latin typeface="Arial"/>
                <a:cs typeface="Arial"/>
              </a:rPr>
              <a:t> </a:t>
            </a:r>
            <a:r>
              <a:rPr sz="800" spc="-125" dirty="0" smtClean="0">
                <a:latin typeface="Arial"/>
                <a:cs typeface="Arial"/>
              </a:rPr>
              <a:t>1</a:t>
            </a:r>
            <a:r>
              <a:rPr sz="800" spc="-30" dirty="0" smtClean="0">
                <a:latin typeface="Arial"/>
                <a:cs typeface="Arial"/>
              </a:rPr>
              <a:t>5,</a:t>
            </a:r>
            <a:r>
              <a:rPr sz="800" spc="-35" dirty="0" smtClean="0">
                <a:latin typeface="Arial"/>
                <a:cs typeface="Arial"/>
              </a:rPr>
              <a:t> </a:t>
            </a:r>
            <a:r>
              <a:rPr sz="800" spc="-15" dirty="0" smtClean="0">
                <a:latin typeface="Arial"/>
                <a:cs typeface="Arial"/>
              </a:rPr>
              <a:t>2</a:t>
            </a:r>
            <a:r>
              <a:rPr sz="800" spc="-10" dirty="0" smtClean="0">
                <a:latin typeface="Arial"/>
                <a:cs typeface="Arial"/>
              </a:rPr>
              <a:t>0</a:t>
            </a:r>
            <a:r>
              <a:rPr sz="800" spc="-55" dirty="0" smtClean="0">
                <a:latin typeface="Arial"/>
                <a:cs typeface="Arial"/>
              </a:rPr>
              <a:t>16</a:t>
            </a:r>
            <a:endParaRPr sz="800">
              <a:latin typeface="Arial"/>
              <a:cs typeface="Arial"/>
            </a:endParaRPr>
          </a:p>
        </p:txBody>
      </p:sp>
      <p:sp>
        <p:nvSpPr>
          <p:cNvPr id="43" name="object 43"/>
          <p:cNvSpPr txBox="1"/>
          <p:nvPr/>
        </p:nvSpPr>
        <p:spPr>
          <a:xfrm>
            <a:off x="431760" y="802697"/>
            <a:ext cx="8864303" cy="352488"/>
          </a:xfrm>
          <a:prstGeom prst="rect">
            <a:avLst/>
          </a:prstGeom>
        </p:spPr>
        <p:txBody>
          <a:bodyPr vert="horz" wrap="square" lIns="0" tIns="0" rIns="0" bIns="0" rtlCol="0">
            <a:noAutofit/>
          </a:bodyPr>
          <a:lstStyle/>
          <a:p>
            <a:pPr marL="12700">
              <a:lnSpc>
                <a:spcPct val="100000"/>
              </a:lnSpc>
            </a:pPr>
            <a:r>
              <a:rPr lang="en-US" sz="2000" b="1" spc="15" dirty="0" smtClean="0">
                <a:solidFill>
                  <a:srgbClr val="1D3649"/>
                </a:solidFill>
                <a:latin typeface="Arial"/>
                <a:cs typeface="Arial"/>
              </a:rPr>
              <a:t>Digital Health Town Hall Event-in-a-box: </a:t>
            </a:r>
          </a:p>
          <a:p>
            <a:pPr marL="12700">
              <a:lnSpc>
                <a:spcPct val="100000"/>
              </a:lnSpc>
            </a:pPr>
            <a:r>
              <a:rPr lang="en-US" sz="2000" b="1" spc="15" dirty="0">
                <a:solidFill>
                  <a:srgbClr val="1D3649"/>
                </a:solidFill>
                <a:latin typeface="Arial"/>
                <a:cs typeface="Arial"/>
              </a:rPr>
              <a:t>G</a:t>
            </a:r>
            <a:r>
              <a:rPr lang="en-US" sz="2000" b="1" spc="15" dirty="0" smtClean="0">
                <a:solidFill>
                  <a:srgbClr val="1D3649"/>
                </a:solidFill>
                <a:latin typeface="Arial"/>
                <a:cs typeface="Arial"/>
              </a:rPr>
              <a:t>uidance package for hosting a local event.   </a:t>
            </a:r>
            <a:endParaRPr sz="2000" dirty="0">
              <a:latin typeface="Arial"/>
              <a:cs typeface="Arial"/>
            </a:endParaRPr>
          </a:p>
        </p:txBody>
      </p:sp>
      <p:sp>
        <p:nvSpPr>
          <p:cNvPr id="19" name="object 19"/>
          <p:cNvSpPr txBox="1"/>
          <p:nvPr/>
        </p:nvSpPr>
        <p:spPr>
          <a:xfrm>
            <a:off x="485088" y="1905000"/>
            <a:ext cx="4971981" cy="6182274"/>
          </a:xfrm>
          <a:prstGeom prst="rect">
            <a:avLst/>
          </a:prstGeom>
          <a:noFill/>
        </p:spPr>
        <p:txBody>
          <a:bodyPr vert="horz" wrap="square" lIns="0" tIns="0" rIns="0" bIns="0" rtlCol="0">
            <a:noAutofit/>
          </a:bodyPr>
          <a:lstStyle/>
          <a:p>
            <a:r>
              <a:rPr lang="en-US" b="1" dirty="0" smtClean="0">
                <a:solidFill>
                  <a:schemeClr val="accent1"/>
                </a:solidFill>
                <a:latin typeface="Helvetica Neue" charset="0"/>
                <a:ea typeface="Helvetica Neue" charset="0"/>
                <a:cs typeface="Helvetica Neue" charset="0"/>
                <a:sym typeface="Helvetica"/>
              </a:rPr>
              <a:t>Contents</a:t>
            </a:r>
          </a:p>
          <a:p>
            <a:endParaRPr lang="en-US" sz="1400" b="1" dirty="0">
              <a:solidFill>
                <a:schemeClr val="accent1"/>
              </a:solidFill>
              <a:latin typeface="Helvetica Neue" charset="0"/>
              <a:ea typeface="Helvetica Neue" charset="0"/>
              <a:cs typeface="Helvetica Neue" charset="0"/>
              <a:sym typeface="Helvetica"/>
            </a:endParaRPr>
          </a:p>
          <a:p>
            <a:pPr marL="285750" indent="-285750">
              <a:lnSpc>
                <a:spcPct val="150000"/>
              </a:lnSpc>
              <a:buFont typeface="Arial" charset="0"/>
              <a:buChar char="•"/>
            </a:pPr>
            <a:r>
              <a:rPr lang="en-US" sz="1400" b="1" dirty="0" smtClean="0">
                <a:latin typeface="Helvetica Neue" charset="0"/>
                <a:ea typeface="Helvetica Neue" charset="0"/>
                <a:cs typeface="Helvetica Neue" charset="0"/>
                <a:sym typeface="Helvetica"/>
              </a:rPr>
              <a:t>Purpose / Strategy</a:t>
            </a:r>
          </a:p>
          <a:p>
            <a:pPr marL="285750" indent="-285750">
              <a:lnSpc>
                <a:spcPct val="150000"/>
              </a:lnSpc>
              <a:buFont typeface="Arial" charset="0"/>
              <a:buChar char="•"/>
            </a:pPr>
            <a:r>
              <a:rPr lang="en-US" sz="1400" b="1" dirty="0" smtClean="0">
                <a:latin typeface="Helvetica Neue" charset="0"/>
                <a:ea typeface="Helvetica Neue" charset="0"/>
                <a:cs typeface="Helvetica Neue" charset="0"/>
                <a:sym typeface="Helvetica"/>
              </a:rPr>
              <a:t>Town Hall approach</a:t>
            </a:r>
          </a:p>
          <a:p>
            <a:pPr marL="285750" indent="-285750">
              <a:lnSpc>
                <a:spcPct val="150000"/>
              </a:lnSpc>
              <a:buFont typeface="Arial" charset="0"/>
              <a:buChar char="•"/>
            </a:pPr>
            <a:r>
              <a:rPr lang="en-US" sz="1400" b="1" dirty="0" smtClean="0">
                <a:latin typeface="Helvetica Neue" charset="0"/>
                <a:ea typeface="Helvetica Neue" charset="0"/>
                <a:cs typeface="Helvetica Neue" charset="0"/>
                <a:sym typeface="Helvetica"/>
              </a:rPr>
              <a:t>Panelist identification </a:t>
            </a:r>
          </a:p>
          <a:p>
            <a:pPr marL="285750" indent="-285750">
              <a:lnSpc>
                <a:spcPct val="150000"/>
              </a:lnSpc>
              <a:buFont typeface="Arial" charset="0"/>
              <a:buChar char="•"/>
            </a:pPr>
            <a:r>
              <a:rPr lang="en-US" sz="1400" b="1" dirty="0" smtClean="0">
                <a:latin typeface="Helvetica Neue" charset="0"/>
                <a:ea typeface="Helvetica Neue" charset="0"/>
                <a:cs typeface="Helvetica Neue" charset="0"/>
                <a:sym typeface="Helvetica"/>
              </a:rPr>
              <a:t>Venue selection guidance </a:t>
            </a:r>
          </a:p>
          <a:p>
            <a:pPr marL="285750" indent="-285750">
              <a:lnSpc>
                <a:spcPct val="150000"/>
              </a:lnSpc>
              <a:buFont typeface="Arial" charset="0"/>
              <a:buChar char="•"/>
            </a:pPr>
            <a:r>
              <a:rPr lang="en-US" sz="1400" b="1" dirty="0" smtClean="0">
                <a:latin typeface="Helvetica Neue" charset="0"/>
                <a:ea typeface="Helvetica Neue" charset="0"/>
                <a:cs typeface="Helvetica Neue" charset="0"/>
                <a:sym typeface="Helvetica"/>
              </a:rPr>
              <a:t>Content creation and distribution plan</a:t>
            </a:r>
          </a:p>
          <a:p>
            <a:pPr marL="285750" indent="-285750">
              <a:lnSpc>
                <a:spcPct val="150000"/>
              </a:lnSpc>
              <a:buFont typeface="Arial" charset="0"/>
              <a:buChar char="•"/>
            </a:pPr>
            <a:r>
              <a:rPr lang="en-US" sz="1400" b="1" dirty="0">
                <a:latin typeface="Helvetica Neue" charset="0"/>
                <a:ea typeface="Helvetica Neue" charset="0"/>
                <a:cs typeface="Helvetica Neue" charset="0"/>
                <a:sym typeface="Helvetica"/>
              </a:rPr>
              <a:t>Considerations /  </a:t>
            </a:r>
            <a:r>
              <a:rPr lang="en-US" sz="1400" b="1" dirty="0" smtClean="0">
                <a:latin typeface="Helvetica Neue" charset="0"/>
                <a:ea typeface="Helvetica Neue" charset="0"/>
                <a:cs typeface="Helvetica Neue" charset="0"/>
                <a:sym typeface="Helvetica"/>
              </a:rPr>
              <a:t>Learnings</a:t>
            </a:r>
          </a:p>
          <a:p>
            <a:pPr marL="285750" indent="-285750">
              <a:lnSpc>
                <a:spcPct val="150000"/>
              </a:lnSpc>
              <a:buFont typeface="Arial" charset="0"/>
              <a:buChar char="•"/>
            </a:pPr>
            <a:r>
              <a:rPr lang="en-US" sz="1400" b="1" dirty="0" smtClean="0">
                <a:latin typeface="Helvetica Neue" charset="0"/>
                <a:ea typeface="Helvetica Neue" charset="0"/>
                <a:cs typeface="Helvetica Neue" charset="0"/>
                <a:sym typeface="Helvetica"/>
              </a:rPr>
              <a:t>Getting started</a:t>
            </a:r>
          </a:p>
          <a:p>
            <a:pPr marL="285750" indent="-285750">
              <a:lnSpc>
                <a:spcPct val="150000"/>
              </a:lnSpc>
              <a:buFont typeface="Arial" charset="0"/>
              <a:buChar char="•"/>
            </a:pPr>
            <a:r>
              <a:rPr lang="en-US" sz="1400" b="1" dirty="0" smtClean="0">
                <a:latin typeface="Helvetica Neue" charset="0"/>
                <a:ea typeface="Helvetica Neue" charset="0"/>
                <a:cs typeface="Helvetica Neue" charset="0"/>
                <a:sym typeface="Helvetica"/>
              </a:rPr>
              <a:t>Global Town Hall Calendar &amp; Links </a:t>
            </a:r>
          </a:p>
          <a:p>
            <a:pPr marL="171450" indent="-171450">
              <a:lnSpc>
                <a:spcPct val="150000"/>
              </a:lnSpc>
              <a:buFont typeface="Arial" charset="0"/>
              <a:buChar char="•"/>
            </a:pPr>
            <a:endParaRPr lang="en-US" sz="1100" dirty="0">
              <a:solidFill>
                <a:srgbClr val="53585F"/>
              </a:solidFill>
              <a:latin typeface="Helvetica Neue" charset="0"/>
              <a:ea typeface="Helvetica Neue" charset="0"/>
              <a:cs typeface="Helvetica Neue" charset="0"/>
              <a:sym typeface="Helvetica"/>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0058400" cy="457200"/>
          </a:xfrm>
          <a:custGeom>
            <a:avLst/>
            <a:gdLst/>
            <a:ahLst/>
            <a:cxnLst/>
            <a:rect l="l" t="t" r="r" b="b"/>
            <a:pathLst>
              <a:path w="10058400" h="457200">
                <a:moveTo>
                  <a:pt x="0" y="457200"/>
                </a:moveTo>
                <a:lnTo>
                  <a:pt x="10058400" y="457200"/>
                </a:lnTo>
                <a:lnTo>
                  <a:pt x="10058400" y="0"/>
                </a:lnTo>
                <a:lnTo>
                  <a:pt x="0" y="0"/>
                </a:lnTo>
                <a:lnTo>
                  <a:pt x="0" y="457200"/>
                </a:lnTo>
                <a:close/>
              </a:path>
            </a:pathLst>
          </a:custGeom>
          <a:solidFill>
            <a:srgbClr val="1D3649"/>
          </a:solidFill>
        </p:spPr>
        <p:txBody>
          <a:bodyPr wrap="square" lIns="0" tIns="0" rIns="0" bIns="0" rtlCol="0">
            <a:noAutofit/>
          </a:bodyPr>
          <a:lstStyle/>
          <a:p>
            <a:endParaRPr/>
          </a:p>
        </p:txBody>
      </p:sp>
      <p:sp>
        <p:nvSpPr>
          <p:cNvPr id="3" name="object 3"/>
          <p:cNvSpPr/>
          <p:nvPr/>
        </p:nvSpPr>
        <p:spPr>
          <a:xfrm>
            <a:off x="461429" y="238633"/>
            <a:ext cx="0" cy="88811"/>
          </a:xfrm>
          <a:custGeom>
            <a:avLst/>
            <a:gdLst/>
            <a:ahLst/>
            <a:cxnLst/>
            <a:rect l="l" t="t" r="r" b="b"/>
            <a:pathLst>
              <a:path h="88811">
                <a:moveTo>
                  <a:pt x="0" y="0"/>
                </a:moveTo>
                <a:lnTo>
                  <a:pt x="0" y="88811"/>
                </a:lnTo>
              </a:path>
            </a:pathLst>
          </a:custGeom>
          <a:ln w="9728">
            <a:solidFill>
              <a:srgbClr val="FFFFFF"/>
            </a:solidFill>
          </a:ln>
        </p:spPr>
        <p:txBody>
          <a:bodyPr wrap="square" lIns="0" tIns="0" rIns="0" bIns="0" rtlCol="0">
            <a:noAutofit/>
          </a:bodyPr>
          <a:lstStyle/>
          <a:p>
            <a:endParaRPr/>
          </a:p>
        </p:txBody>
      </p:sp>
      <p:sp>
        <p:nvSpPr>
          <p:cNvPr id="4" name="object 4"/>
          <p:cNvSpPr/>
          <p:nvPr/>
        </p:nvSpPr>
        <p:spPr>
          <a:xfrm>
            <a:off x="481700" y="238633"/>
            <a:ext cx="69126" cy="88811"/>
          </a:xfrm>
          <a:custGeom>
            <a:avLst/>
            <a:gdLst/>
            <a:ahLst/>
            <a:cxnLst/>
            <a:rect l="l" t="t" r="r" b="b"/>
            <a:pathLst>
              <a:path w="69126" h="88811">
                <a:moveTo>
                  <a:pt x="37566" y="0"/>
                </a:moveTo>
                <a:lnTo>
                  <a:pt x="0" y="0"/>
                </a:lnTo>
                <a:lnTo>
                  <a:pt x="0" y="88811"/>
                </a:lnTo>
                <a:lnTo>
                  <a:pt x="46909" y="88117"/>
                </a:lnTo>
                <a:lnTo>
                  <a:pt x="61694" y="81699"/>
                </a:lnTo>
                <a:lnTo>
                  <a:pt x="8458" y="81597"/>
                </a:lnTo>
                <a:lnTo>
                  <a:pt x="8458" y="46151"/>
                </a:lnTo>
                <a:lnTo>
                  <a:pt x="59746" y="46151"/>
                </a:lnTo>
                <a:lnTo>
                  <a:pt x="50622" y="41922"/>
                </a:lnTo>
                <a:lnTo>
                  <a:pt x="56009" y="38938"/>
                </a:lnTo>
                <a:lnTo>
                  <a:pt x="8458" y="38938"/>
                </a:lnTo>
                <a:lnTo>
                  <a:pt x="8458" y="7213"/>
                </a:lnTo>
                <a:lnTo>
                  <a:pt x="59090" y="7213"/>
                </a:lnTo>
                <a:lnTo>
                  <a:pt x="52371" y="2236"/>
                </a:lnTo>
                <a:lnTo>
                  <a:pt x="37566" y="0"/>
                </a:lnTo>
                <a:close/>
              </a:path>
              <a:path w="69126" h="88811">
                <a:moveTo>
                  <a:pt x="59746" y="46151"/>
                </a:moveTo>
                <a:lnTo>
                  <a:pt x="8458" y="46151"/>
                </a:lnTo>
                <a:lnTo>
                  <a:pt x="46897" y="47150"/>
                </a:lnTo>
                <a:lnTo>
                  <a:pt x="57172" y="53979"/>
                </a:lnTo>
                <a:lnTo>
                  <a:pt x="60298" y="68915"/>
                </a:lnTo>
                <a:lnTo>
                  <a:pt x="52021" y="78952"/>
                </a:lnTo>
                <a:lnTo>
                  <a:pt x="37566" y="81597"/>
                </a:lnTo>
                <a:lnTo>
                  <a:pt x="61755" y="81597"/>
                </a:lnTo>
                <a:lnTo>
                  <a:pt x="67960" y="71168"/>
                </a:lnTo>
                <a:lnTo>
                  <a:pt x="69126" y="59741"/>
                </a:lnTo>
                <a:lnTo>
                  <a:pt x="63137" y="47723"/>
                </a:lnTo>
                <a:lnTo>
                  <a:pt x="59746" y="46151"/>
                </a:lnTo>
                <a:close/>
              </a:path>
              <a:path w="69126" h="88811">
                <a:moveTo>
                  <a:pt x="59090" y="7213"/>
                </a:moveTo>
                <a:lnTo>
                  <a:pt x="8458" y="7213"/>
                </a:lnTo>
                <a:lnTo>
                  <a:pt x="38566" y="7224"/>
                </a:lnTo>
                <a:lnTo>
                  <a:pt x="52822" y="11612"/>
                </a:lnTo>
                <a:lnTo>
                  <a:pt x="57594" y="23888"/>
                </a:lnTo>
                <a:lnTo>
                  <a:pt x="57594" y="32219"/>
                </a:lnTo>
                <a:lnTo>
                  <a:pt x="51003" y="38938"/>
                </a:lnTo>
                <a:lnTo>
                  <a:pt x="56009" y="38938"/>
                </a:lnTo>
                <a:lnTo>
                  <a:pt x="58088" y="37786"/>
                </a:lnTo>
                <a:lnTo>
                  <a:pt x="63068" y="27664"/>
                </a:lnTo>
                <a:lnTo>
                  <a:pt x="62897" y="10032"/>
                </a:lnTo>
                <a:lnTo>
                  <a:pt x="59090" y="7213"/>
                </a:lnTo>
                <a:close/>
              </a:path>
            </a:pathLst>
          </a:custGeom>
          <a:solidFill>
            <a:srgbClr val="FFFFFF"/>
          </a:solidFill>
        </p:spPr>
        <p:txBody>
          <a:bodyPr wrap="square" lIns="0" tIns="0" rIns="0" bIns="0" rtlCol="0">
            <a:noAutofit/>
          </a:bodyPr>
          <a:lstStyle/>
          <a:p>
            <a:endParaRPr/>
          </a:p>
        </p:txBody>
      </p:sp>
      <p:sp>
        <p:nvSpPr>
          <p:cNvPr id="5" name="object 5"/>
          <p:cNvSpPr/>
          <p:nvPr/>
        </p:nvSpPr>
        <p:spPr>
          <a:xfrm>
            <a:off x="561924" y="238634"/>
            <a:ext cx="86194" cy="88811"/>
          </a:xfrm>
          <a:custGeom>
            <a:avLst/>
            <a:gdLst/>
            <a:ahLst/>
            <a:cxnLst/>
            <a:rect l="l" t="t" r="r" b="b"/>
            <a:pathLst>
              <a:path w="86194" h="88811">
                <a:moveTo>
                  <a:pt x="12433" y="0"/>
                </a:moveTo>
                <a:lnTo>
                  <a:pt x="0" y="0"/>
                </a:lnTo>
                <a:lnTo>
                  <a:pt x="0" y="88811"/>
                </a:lnTo>
                <a:lnTo>
                  <a:pt x="8458" y="88811"/>
                </a:lnTo>
                <a:lnTo>
                  <a:pt x="8458" y="12065"/>
                </a:lnTo>
                <a:lnTo>
                  <a:pt x="17193" y="12065"/>
                </a:lnTo>
                <a:lnTo>
                  <a:pt x="12433" y="0"/>
                </a:lnTo>
                <a:close/>
              </a:path>
              <a:path w="86194" h="88811">
                <a:moveTo>
                  <a:pt x="17193" y="12065"/>
                </a:moveTo>
                <a:lnTo>
                  <a:pt x="8712" y="12065"/>
                </a:lnTo>
                <a:lnTo>
                  <a:pt x="39179" y="88811"/>
                </a:lnTo>
                <a:lnTo>
                  <a:pt x="47142" y="88811"/>
                </a:lnTo>
                <a:lnTo>
                  <a:pt x="51472" y="77863"/>
                </a:lnTo>
                <a:lnTo>
                  <a:pt x="43154" y="77863"/>
                </a:lnTo>
                <a:lnTo>
                  <a:pt x="17193" y="12065"/>
                </a:lnTo>
                <a:close/>
              </a:path>
              <a:path w="86194" h="88811">
                <a:moveTo>
                  <a:pt x="86194" y="12065"/>
                </a:moveTo>
                <a:lnTo>
                  <a:pt x="77736" y="12065"/>
                </a:lnTo>
                <a:lnTo>
                  <a:pt x="77736" y="88811"/>
                </a:lnTo>
                <a:lnTo>
                  <a:pt x="86194" y="88811"/>
                </a:lnTo>
                <a:lnTo>
                  <a:pt x="86194" y="12065"/>
                </a:lnTo>
                <a:close/>
              </a:path>
              <a:path w="86194" h="88811">
                <a:moveTo>
                  <a:pt x="86194" y="0"/>
                </a:moveTo>
                <a:lnTo>
                  <a:pt x="73761" y="0"/>
                </a:lnTo>
                <a:lnTo>
                  <a:pt x="43154" y="77863"/>
                </a:lnTo>
                <a:lnTo>
                  <a:pt x="51472" y="77863"/>
                </a:lnTo>
                <a:lnTo>
                  <a:pt x="77495" y="12065"/>
                </a:lnTo>
                <a:lnTo>
                  <a:pt x="86194" y="12065"/>
                </a:lnTo>
                <a:lnTo>
                  <a:pt x="86194" y="0"/>
                </a:lnTo>
                <a:close/>
              </a:path>
            </a:pathLst>
          </a:custGeom>
          <a:solidFill>
            <a:srgbClr val="FFFFFF"/>
          </a:solidFill>
        </p:spPr>
        <p:txBody>
          <a:bodyPr wrap="square" lIns="0" tIns="0" rIns="0" bIns="0" rtlCol="0">
            <a:noAutofit/>
          </a:bodyPr>
          <a:lstStyle/>
          <a:p>
            <a:endParaRPr/>
          </a:p>
        </p:txBody>
      </p:sp>
      <p:sp>
        <p:nvSpPr>
          <p:cNvPr id="6" name="object 6"/>
          <p:cNvSpPr/>
          <p:nvPr/>
        </p:nvSpPr>
        <p:spPr>
          <a:xfrm>
            <a:off x="693635" y="238630"/>
            <a:ext cx="70564" cy="88811"/>
          </a:xfrm>
          <a:custGeom>
            <a:avLst/>
            <a:gdLst/>
            <a:ahLst/>
            <a:cxnLst/>
            <a:rect l="l" t="t" r="r" b="b"/>
            <a:pathLst>
              <a:path w="70564" h="88811">
                <a:moveTo>
                  <a:pt x="40055" y="0"/>
                </a:moveTo>
                <a:lnTo>
                  <a:pt x="0" y="0"/>
                </a:lnTo>
                <a:lnTo>
                  <a:pt x="0" y="88811"/>
                </a:lnTo>
                <a:lnTo>
                  <a:pt x="19532" y="88811"/>
                </a:lnTo>
                <a:lnTo>
                  <a:pt x="19532" y="56972"/>
                </a:lnTo>
                <a:lnTo>
                  <a:pt x="49121" y="56064"/>
                </a:lnTo>
                <a:lnTo>
                  <a:pt x="61623" y="49863"/>
                </a:lnTo>
                <a:lnTo>
                  <a:pt x="66721" y="41795"/>
                </a:lnTo>
                <a:lnTo>
                  <a:pt x="19532" y="41795"/>
                </a:lnTo>
                <a:lnTo>
                  <a:pt x="19532" y="15176"/>
                </a:lnTo>
                <a:lnTo>
                  <a:pt x="67426" y="15176"/>
                </a:lnTo>
                <a:lnTo>
                  <a:pt x="66517" y="12451"/>
                </a:lnTo>
                <a:lnTo>
                  <a:pt x="56645" y="3494"/>
                </a:lnTo>
                <a:lnTo>
                  <a:pt x="40055" y="0"/>
                </a:lnTo>
                <a:close/>
              </a:path>
              <a:path w="70564" h="88811">
                <a:moveTo>
                  <a:pt x="67426" y="15176"/>
                </a:moveTo>
                <a:lnTo>
                  <a:pt x="43662" y="15176"/>
                </a:lnTo>
                <a:lnTo>
                  <a:pt x="51866" y="17170"/>
                </a:lnTo>
                <a:lnTo>
                  <a:pt x="51866" y="39801"/>
                </a:lnTo>
                <a:lnTo>
                  <a:pt x="43662" y="41795"/>
                </a:lnTo>
                <a:lnTo>
                  <a:pt x="66721" y="41795"/>
                </a:lnTo>
                <a:lnTo>
                  <a:pt x="68536" y="38923"/>
                </a:lnTo>
                <a:lnTo>
                  <a:pt x="70564" y="24584"/>
                </a:lnTo>
                <a:lnTo>
                  <a:pt x="67426" y="15176"/>
                </a:lnTo>
                <a:close/>
              </a:path>
            </a:pathLst>
          </a:custGeom>
          <a:solidFill>
            <a:srgbClr val="FFFFFF"/>
          </a:solidFill>
        </p:spPr>
        <p:txBody>
          <a:bodyPr wrap="square" lIns="0" tIns="0" rIns="0" bIns="0" rtlCol="0">
            <a:noAutofit/>
          </a:bodyPr>
          <a:lstStyle/>
          <a:p>
            <a:endParaRPr/>
          </a:p>
        </p:txBody>
      </p:sp>
      <p:sp>
        <p:nvSpPr>
          <p:cNvPr id="7" name="object 7"/>
          <p:cNvSpPr/>
          <p:nvPr/>
        </p:nvSpPr>
        <p:spPr>
          <a:xfrm>
            <a:off x="767238" y="262903"/>
            <a:ext cx="62223" cy="66283"/>
          </a:xfrm>
          <a:custGeom>
            <a:avLst/>
            <a:gdLst/>
            <a:ahLst/>
            <a:cxnLst/>
            <a:rect l="l" t="t" r="r" b="b"/>
            <a:pathLst>
              <a:path w="62223" h="66283">
                <a:moveTo>
                  <a:pt x="58627" y="10314"/>
                </a:moveTo>
                <a:lnTo>
                  <a:pt x="37090" y="10314"/>
                </a:lnTo>
                <a:lnTo>
                  <a:pt x="42322" y="11559"/>
                </a:lnTo>
                <a:lnTo>
                  <a:pt x="42226" y="20017"/>
                </a:lnTo>
                <a:lnTo>
                  <a:pt x="38781" y="24430"/>
                </a:lnTo>
                <a:lnTo>
                  <a:pt x="30806" y="26500"/>
                </a:lnTo>
                <a:lnTo>
                  <a:pt x="20663" y="28192"/>
                </a:lnTo>
                <a:lnTo>
                  <a:pt x="10629" y="31583"/>
                </a:lnTo>
                <a:lnTo>
                  <a:pt x="2982" y="38746"/>
                </a:lnTo>
                <a:lnTo>
                  <a:pt x="0" y="51756"/>
                </a:lnTo>
                <a:lnTo>
                  <a:pt x="7459" y="62733"/>
                </a:lnTo>
                <a:lnTo>
                  <a:pt x="21418" y="66283"/>
                </a:lnTo>
                <a:lnTo>
                  <a:pt x="29381" y="66283"/>
                </a:lnTo>
                <a:lnTo>
                  <a:pt x="37471" y="64162"/>
                </a:lnTo>
                <a:lnTo>
                  <a:pt x="43071" y="58320"/>
                </a:lnTo>
                <a:lnTo>
                  <a:pt x="60226" y="58320"/>
                </a:lnTo>
                <a:lnTo>
                  <a:pt x="59988" y="56085"/>
                </a:lnTo>
                <a:lnTo>
                  <a:pt x="59988" y="54472"/>
                </a:lnTo>
                <a:lnTo>
                  <a:pt x="22294" y="54472"/>
                </a:lnTo>
                <a:lnTo>
                  <a:pt x="17189" y="52719"/>
                </a:lnTo>
                <a:lnTo>
                  <a:pt x="17189" y="39791"/>
                </a:lnTo>
                <a:lnTo>
                  <a:pt x="22167" y="37797"/>
                </a:lnTo>
                <a:lnTo>
                  <a:pt x="33115" y="35803"/>
                </a:lnTo>
                <a:lnTo>
                  <a:pt x="39338" y="35689"/>
                </a:lnTo>
                <a:lnTo>
                  <a:pt x="42322" y="33073"/>
                </a:lnTo>
                <a:lnTo>
                  <a:pt x="59403" y="33073"/>
                </a:lnTo>
                <a:lnTo>
                  <a:pt x="58627" y="10314"/>
                </a:lnTo>
                <a:close/>
              </a:path>
              <a:path w="62223" h="66283">
                <a:moveTo>
                  <a:pt x="60226" y="58320"/>
                </a:moveTo>
                <a:lnTo>
                  <a:pt x="43071" y="58320"/>
                </a:lnTo>
                <a:lnTo>
                  <a:pt x="43186" y="60441"/>
                </a:lnTo>
                <a:lnTo>
                  <a:pt x="43751" y="62733"/>
                </a:lnTo>
                <a:lnTo>
                  <a:pt x="44316" y="64543"/>
                </a:lnTo>
                <a:lnTo>
                  <a:pt x="62223" y="64543"/>
                </a:lnTo>
                <a:lnTo>
                  <a:pt x="60610" y="61927"/>
                </a:lnTo>
                <a:lnTo>
                  <a:pt x="60226" y="58320"/>
                </a:lnTo>
                <a:close/>
              </a:path>
              <a:path w="62223" h="66283">
                <a:moveTo>
                  <a:pt x="59403" y="33073"/>
                </a:moveTo>
                <a:lnTo>
                  <a:pt x="42322" y="33073"/>
                </a:lnTo>
                <a:lnTo>
                  <a:pt x="42322" y="43639"/>
                </a:lnTo>
                <a:lnTo>
                  <a:pt x="41827" y="54472"/>
                </a:lnTo>
                <a:lnTo>
                  <a:pt x="59988" y="54472"/>
                </a:lnTo>
                <a:lnTo>
                  <a:pt x="59988" y="50230"/>
                </a:lnTo>
                <a:lnTo>
                  <a:pt x="59403" y="33073"/>
                </a:lnTo>
                <a:close/>
              </a:path>
              <a:path w="62223" h="66283">
                <a:moveTo>
                  <a:pt x="37475" y="0"/>
                </a:moveTo>
                <a:lnTo>
                  <a:pt x="18422" y="210"/>
                </a:lnTo>
                <a:lnTo>
                  <a:pt x="6826" y="6884"/>
                </a:lnTo>
                <a:lnTo>
                  <a:pt x="1517" y="20017"/>
                </a:lnTo>
                <a:lnTo>
                  <a:pt x="19183" y="20017"/>
                </a:lnTo>
                <a:lnTo>
                  <a:pt x="19805" y="13045"/>
                </a:lnTo>
                <a:lnTo>
                  <a:pt x="24034" y="10314"/>
                </a:lnTo>
                <a:lnTo>
                  <a:pt x="58627" y="10314"/>
                </a:lnTo>
                <a:lnTo>
                  <a:pt x="58610" y="9825"/>
                </a:lnTo>
                <a:lnTo>
                  <a:pt x="51068" y="2872"/>
                </a:lnTo>
                <a:lnTo>
                  <a:pt x="37475" y="0"/>
                </a:lnTo>
                <a:close/>
              </a:path>
            </a:pathLst>
          </a:custGeom>
          <a:solidFill>
            <a:srgbClr val="FFFFFF"/>
          </a:solidFill>
        </p:spPr>
        <p:txBody>
          <a:bodyPr wrap="square" lIns="0" tIns="0" rIns="0" bIns="0" rtlCol="0">
            <a:noAutofit/>
          </a:bodyPr>
          <a:lstStyle/>
          <a:p>
            <a:endParaRPr/>
          </a:p>
        </p:txBody>
      </p:sp>
      <p:sp>
        <p:nvSpPr>
          <p:cNvPr id="8" name="object 8"/>
          <p:cNvSpPr/>
          <p:nvPr/>
        </p:nvSpPr>
        <p:spPr>
          <a:xfrm>
            <a:off x="837793" y="261396"/>
            <a:ext cx="41414" cy="66052"/>
          </a:xfrm>
          <a:custGeom>
            <a:avLst/>
            <a:gdLst/>
            <a:ahLst/>
            <a:cxnLst/>
            <a:rect l="l" t="t" r="r" b="b"/>
            <a:pathLst>
              <a:path w="41414" h="66052">
                <a:moveTo>
                  <a:pt x="16789" y="1739"/>
                </a:moveTo>
                <a:lnTo>
                  <a:pt x="0" y="1739"/>
                </a:lnTo>
                <a:lnTo>
                  <a:pt x="0" y="66052"/>
                </a:lnTo>
                <a:lnTo>
                  <a:pt x="17665" y="66052"/>
                </a:lnTo>
                <a:lnTo>
                  <a:pt x="17712" y="35047"/>
                </a:lnTo>
                <a:lnTo>
                  <a:pt x="21975" y="21798"/>
                </a:lnTo>
                <a:lnTo>
                  <a:pt x="35077" y="16421"/>
                </a:lnTo>
                <a:lnTo>
                  <a:pt x="41414" y="16421"/>
                </a:lnTo>
                <a:lnTo>
                  <a:pt x="41414" y="13677"/>
                </a:lnTo>
                <a:lnTo>
                  <a:pt x="16789" y="13677"/>
                </a:lnTo>
                <a:lnTo>
                  <a:pt x="16789" y="1739"/>
                </a:lnTo>
                <a:close/>
              </a:path>
              <a:path w="41414" h="66052">
                <a:moveTo>
                  <a:pt x="41414" y="16421"/>
                </a:moveTo>
                <a:lnTo>
                  <a:pt x="37185" y="16421"/>
                </a:lnTo>
                <a:lnTo>
                  <a:pt x="39801" y="16662"/>
                </a:lnTo>
                <a:lnTo>
                  <a:pt x="41414" y="17043"/>
                </a:lnTo>
                <a:lnTo>
                  <a:pt x="41414" y="16421"/>
                </a:lnTo>
                <a:close/>
              </a:path>
              <a:path w="41414" h="66052">
                <a:moveTo>
                  <a:pt x="38925" y="0"/>
                </a:moveTo>
                <a:lnTo>
                  <a:pt x="28727" y="0"/>
                </a:lnTo>
                <a:lnTo>
                  <a:pt x="20396" y="5600"/>
                </a:lnTo>
                <a:lnTo>
                  <a:pt x="17043" y="13677"/>
                </a:lnTo>
                <a:lnTo>
                  <a:pt x="41414" y="13677"/>
                </a:lnTo>
                <a:lnTo>
                  <a:pt x="41414" y="622"/>
                </a:lnTo>
                <a:lnTo>
                  <a:pt x="40170" y="253"/>
                </a:lnTo>
                <a:lnTo>
                  <a:pt x="38925" y="0"/>
                </a:lnTo>
                <a:close/>
              </a:path>
            </a:pathLst>
          </a:custGeom>
          <a:solidFill>
            <a:srgbClr val="FFFFFF"/>
          </a:solidFill>
        </p:spPr>
        <p:txBody>
          <a:bodyPr wrap="square" lIns="0" tIns="0" rIns="0" bIns="0" rtlCol="0">
            <a:noAutofit/>
          </a:bodyPr>
          <a:lstStyle/>
          <a:p>
            <a:endParaRPr/>
          </a:p>
        </p:txBody>
      </p:sp>
      <p:sp>
        <p:nvSpPr>
          <p:cNvPr id="9" name="object 9"/>
          <p:cNvSpPr/>
          <p:nvPr/>
        </p:nvSpPr>
        <p:spPr>
          <a:xfrm>
            <a:off x="885054" y="243857"/>
            <a:ext cx="41300" cy="84327"/>
          </a:xfrm>
          <a:custGeom>
            <a:avLst/>
            <a:gdLst/>
            <a:ahLst/>
            <a:cxnLst/>
            <a:rect l="l" t="t" r="r" b="b"/>
            <a:pathLst>
              <a:path w="41300" h="84327">
                <a:moveTo>
                  <a:pt x="28359" y="31102"/>
                </a:moveTo>
                <a:lnTo>
                  <a:pt x="10693" y="31102"/>
                </a:lnTo>
                <a:lnTo>
                  <a:pt x="10693" y="69036"/>
                </a:lnTo>
                <a:lnTo>
                  <a:pt x="16732" y="81531"/>
                </a:lnTo>
                <a:lnTo>
                  <a:pt x="30975" y="84328"/>
                </a:lnTo>
                <a:lnTo>
                  <a:pt x="38315" y="84213"/>
                </a:lnTo>
                <a:lnTo>
                  <a:pt x="41300" y="83705"/>
                </a:lnTo>
                <a:lnTo>
                  <a:pt x="41300" y="70396"/>
                </a:lnTo>
                <a:lnTo>
                  <a:pt x="29857" y="70396"/>
                </a:lnTo>
                <a:lnTo>
                  <a:pt x="28359" y="68910"/>
                </a:lnTo>
                <a:lnTo>
                  <a:pt x="28359" y="31102"/>
                </a:lnTo>
                <a:close/>
              </a:path>
              <a:path w="41300" h="84327">
                <a:moveTo>
                  <a:pt x="41300" y="69900"/>
                </a:moveTo>
                <a:lnTo>
                  <a:pt x="39674" y="70281"/>
                </a:lnTo>
                <a:lnTo>
                  <a:pt x="29857" y="70396"/>
                </a:lnTo>
                <a:lnTo>
                  <a:pt x="41300" y="70396"/>
                </a:lnTo>
                <a:lnTo>
                  <a:pt x="41300" y="69900"/>
                </a:lnTo>
                <a:close/>
              </a:path>
              <a:path w="41300" h="84327">
                <a:moveTo>
                  <a:pt x="41300" y="19278"/>
                </a:moveTo>
                <a:lnTo>
                  <a:pt x="0" y="19278"/>
                </a:lnTo>
                <a:lnTo>
                  <a:pt x="0" y="31102"/>
                </a:lnTo>
                <a:lnTo>
                  <a:pt x="41300" y="31102"/>
                </a:lnTo>
                <a:lnTo>
                  <a:pt x="41300" y="19278"/>
                </a:lnTo>
                <a:close/>
              </a:path>
              <a:path w="41300" h="84327">
                <a:moveTo>
                  <a:pt x="28359" y="0"/>
                </a:moveTo>
                <a:lnTo>
                  <a:pt x="10693" y="0"/>
                </a:lnTo>
                <a:lnTo>
                  <a:pt x="10693" y="19278"/>
                </a:lnTo>
                <a:lnTo>
                  <a:pt x="28359" y="19278"/>
                </a:lnTo>
                <a:lnTo>
                  <a:pt x="28359" y="0"/>
                </a:lnTo>
                <a:close/>
              </a:path>
            </a:pathLst>
          </a:custGeom>
          <a:solidFill>
            <a:srgbClr val="FFFFFF"/>
          </a:solidFill>
        </p:spPr>
        <p:txBody>
          <a:bodyPr wrap="square" lIns="0" tIns="0" rIns="0" bIns="0" rtlCol="0">
            <a:noAutofit/>
          </a:bodyPr>
          <a:lstStyle/>
          <a:p>
            <a:endParaRPr/>
          </a:p>
        </p:txBody>
      </p:sp>
      <p:sp>
        <p:nvSpPr>
          <p:cNvPr id="10" name="object 10"/>
          <p:cNvSpPr/>
          <p:nvPr/>
        </p:nvSpPr>
        <p:spPr>
          <a:xfrm>
            <a:off x="935177" y="261396"/>
            <a:ext cx="60325" cy="66052"/>
          </a:xfrm>
          <a:custGeom>
            <a:avLst/>
            <a:gdLst/>
            <a:ahLst/>
            <a:cxnLst/>
            <a:rect l="l" t="t" r="r" b="b"/>
            <a:pathLst>
              <a:path w="60325" h="66052">
                <a:moveTo>
                  <a:pt x="16789" y="1739"/>
                </a:moveTo>
                <a:lnTo>
                  <a:pt x="0" y="1739"/>
                </a:lnTo>
                <a:lnTo>
                  <a:pt x="0" y="66052"/>
                </a:lnTo>
                <a:lnTo>
                  <a:pt x="17665" y="66052"/>
                </a:lnTo>
                <a:lnTo>
                  <a:pt x="17763" y="19151"/>
                </a:lnTo>
                <a:lnTo>
                  <a:pt x="21767" y="13931"/>
                </a:lnTo>
                <a:lnTo>
                  <a:pt x="58682" y="13931"/>
                </a:lnTo>
                <a:lnTo>
                  <a:pt x="56549" y="10693"/>
                </a:lnTo>
                <a:lnTo>
                  <a:pt x="16789" y="10693"/>
                </a:lnTo>
                <a:lnTo>
                  <a:pt x="16789" y="1739"/>
                </a:lnTo>
                <a:close/>
              </a:path>
              <a:path w="60325" h="66052">
                <a:moveTo>
                  <a:pt x="58682" y="13931"/>
                </a:moveTo>
                <a:lnTo>
                  <a:pt x="39674" y="13931"/>
                </a:lnTo>
                <a:lnTo>
                  <a:pt x="42659" y="19151"/>
                </a:lnTo>
                <a:lnTo>
                  <a:pt x="42659" y="66052"/>
                </a:lnTo>
                <a:lnTo>
                  <a:pt x="60325" y="66052"/>
                </a:lnTo>
                <a:lnTo>
                  <a:pt x="58979" y="14382"/>
                </a:lnTo>
                <a:lnTo>
                  <a:pt x="58682" y="13931"/>
                </a:lnTo>
                <a:close/>
              </a:path>
              <a:path w="60325" h="66052">
                <a:moveTo>
                  <a:pt x="36817" y="0"/>
                </a:moveTo>
                <a:lnTo>
                  <a:pt x="29362" y="0"/>
                </a:lnTo>
                <a:lnTo>
                  <a:pt x="21640" y="3352"/>
                </a:lnTo>
                <a:lnTo>
                  <a:pt x="17157" y="10693"/>
                </a:lnTo>
                <a:lnTo>
                  <a:pt x="56549" y="10693"/>
                </a:lnTo>
                <a:lnTo>
                  <a:pt x="52030" y="3835"/>
                </a:lnTo>
                <a:lnTo>
                  <a:pt x="36817" y="0"/>
                </a:lnTo>
                <a:close/>
              </a:path>
            </a:pathLst>
          </a:custGeom>
          <a:solidFill>
            <a:srgbClr val="FFFFFF"/>
          </a:solidFill>
        </p:spPr>
        <p:txBody>
          <a:bodyPr wrap="square" lIns="0" tIns="0" rIns="0" bIns="0" rtlCol="0">
            <a:noAutofit/>
          </a:bodyPr>
          <a:lstStyle/>
          <a:p>
            <a:endParaRPr/>
          </a:p>
        </p:txBody>
      </p:sp>
      <p:sp>
        <p:nvSpPr>
          <p:cNvPr id="11" name="object 11"/>
          <p:cNvSpPr/>
          <p:nvPr/>
        </p:nvSpPr>
        <p:spPr>
          <a:xfrm>
            <a:off x="1003773" y="261461"/>
            <a:ext cx="63596" cy="65753"/>
          </a:xfrm>
          <a:custGeom>
            <a:avLst/>
            <a:gdLst/>
            <a:ahLst/>
            <a:cxnLst/>
            <a:rect l="l" t="t" r="r" b="b"/>
            <a:pathLst>
              <a:path w="63596" h="65753">
                <a:moveTo>
                  <a:pt x="30099" y="0"/>
                </a:moveTo>
                <a:lnTo>
                  <a:pt x="17585" y="3279"/>
                </a:lnTo>
                <a:lnTo>
                  <a:pt x="7972" y="11351"/>
                </a:lnTo>
                <a:lnTo>
                  <a:pt x="1897" y="23951"/>
                </a:lnTo>
                <a:lnTo>
                  <a:pt x="0" y="40815"/>
                </a:lnTo>
                <a:lnTo>
                  <a:pt x="4107" y="51750"/>
                </a:lnTo>
                <a:lnTo>
                  <a:pt x="12614" y="59972"/>
                </a:lnTo>
                <a:lnTo>
                  <a:pt x="26009" y="64850"/>
                </a:lnTo>
                <a:lnTo>
                  <a:pt x="44781" y="65753"/>
                </a:lnTo>
                <a:lnTo>
                  <a:pt x="55355" y="58759"/>
                </a:lnTo>
                <a:lnTo>
                  <a:pt x="57768" y="54407"/>
                </a:lnTo>
                <a:lnTo>
                  <a:pt x="22946" y="54407"/>
                </a:lnTo>
                <a:lnTo>
                  <a:pt x="17600" y="49442"/>
                </a:lnTo>
                <a:lnTo>
                  <a:pt x="17104" y="38113"/>
                </a:lnTo>
                <a:lnTo>
                  <a:pt x="63596" y="36072"/>
                </a:lnTo>
                <a:lnTo>
                  <a:pt x="62425" y="26925"/>
                </a:lnTo>
                <a:lnTo>
                  <a:pt x="17104" y="26925"/>
                </a:lnTo>
                <a:lnTo>
                  <a:pt x="17473" y="21946"/>
                </a:lnTo>
                <a:lnTo>
                  <a:pt x="20330" y="13247"/>
                </a:lnTo>
                <a:lnTo>
                  <a:pt x="56998" y="13247"/>
                </a:lnTo>
                <a:lnTo>
                  <a:pt x="55755" y="10895"/>
                </a:lnTo>
                <a:lnTo>
                  <a:pt x="45208" y="2941"/>
                </a:lnTo>
                <a:lnTo>
                  <a:pt x="30099" y="0"/>
                </a:lnTo>
                <a:close/>
              </a:path>
              <a:path w="63596" h="65753">
                <a:moveTo>
                  <a:pt x="62380" y="46089"/>
                </a:moveTo>
                <a:lnTo>
                  <a:pt x="46822" y="46089"/>
                </a:lnTo>
                <a:lnTo>
                  <a:pt x="45705" y="50064"/>
                </a:lnTo>
                <a:lnTo>
                  <a:pt x="39990" y="54407"/>
                </a:lnTo>
                <a:lnTo>
                  <a:pt x="57768" y="54407"/>
                </a:lnTo>
                <a:lnTo>
                  <a:pt x="62380" y="46089"/>
                </a:lnTo>
                <a:close/>
              </a:path>
              <a:path w="63596" h="65753">
                <a:moveTo>
                  <a:pt x="56998" y="13247"/>
                </a:moveTo>
                <a:lnTo>
                  <a:pt x="40358" y="13247"/>
                </a:lnTo>
                <a:lnTo>
                  <a:pt x="44219" y="17971"/>
                </a:lnTo>
                <a:lnTo>
                  <a:pt x="45832" y="26925"/>
                </a:lnTo>
                <a:lnTo>
                  <a:pt x="62425" y="26925"/>
                </a:lnTo>
                <a:lnTo>
                  <a:pt x="61848" y="22420"/>
                </a:lnTo>
                <a:lnTo>
                  <a:pt x="56998" y="13247"/>
                </a:lnTo>
                <a:close/>
              </a:path>
            </a:pathLst>
          </a:custGeom>
          <a:solidFill>
            <a:srgbClr val="FFFFFF"/>
          </a:solidFill>
        </p:spPr>
        <p:txBody>
          <a:bodyPr wrap="square" lIns="0" tIns="0" rIns="0" bIns="0" rtlCol="0">
            <a:noAutofit/>
          </a:bodyPr>
          <a:lstStyle/>
          <a:p>
            <a:endParaRPr/>
          </a:p>
        </p:txBody>
      </p:sp>
      <p:sp>
        <p:nvSpPr>
          <p:cNvPr id="12" name="object 12"/>
          <p:cNvSpPr/>
          <p:nvPr/>
        </p:nvSpPr>
        <p:spPr>
          <a:xfrm>
            <a:off x="1075349" y="261396"/>
            <a:ext cx="41414" cy="66052"/>
          </a:xfrm>
          <a:custGeom>
            <a:avLst/>
            <a:gdLst/>
            <a:ahLst/>
            <a:cxnLst/>
            <a:rect l="l" t="t" r="r" b="b"/>
            <a:pathLst>
              <a:path w="41414" h="66052">
                <a:moveTo>
                  <a:pt x="16789" y="1739"/>
                </a:moveTo>
                <a:lnTo>
                  <a:pt x="0" y="1739"/>
                </a:lnTo>
                <a:lnTo>
                  <a:pt x="0" y="66052"/>
                </a:lnTo>
                <a:lnTo>
                  <a:pt x="17665" y="66052"/>
                </a:lnTo>
                <a:lnTo>
                  <a:pt x="17712" y="35047"/>
                </a:lnTo>
                <a:lnTo>
                  <a:pt x="21975" y="21798"/>
                </a:lnTo>
                <a:lnTo>
                  <a:pt x="35077" y="16421"/>
                </a:lnTo>
                <a:lnTo>
                  <a:pt x="41414" y="16421"/>
                </a:lnTo>
                <a:lnTo>
                  <a:pt x="41414" y="13677"/>
                </a:lnTo>
                <a:lnTo>
                  <a:pt x="16789" y="13677"/>
                </a:lnTo>
                <a:lnTo>
                  <a:pt x="16789" y="1739"/>
                </a:lnTo>
                <a:close/>
              </a:path>
              <a:path w="41414" h="66052">
                <a:moveTo>
                  <a:pt x="41414" y="16421"/>
                </a:moveTo>
                <a:lnTo>
                  <a:pt x="37185" y="16421"/>
                </a:lnTo>
                <a:lnTo>
                  <a:pt x="39801" y="16662"/>
                </a:lnTo>
                <a:lnTo>
                  <a:pt x="41414" y="17043"/>
                </a:lnTo>
                <a:lnTo>
                  <a:pt x="41414" y="16421"/>
                </a:lnTo>
                <a:close/>
              </a:path>
              <a:path w="41414" h="66052">
                <a:moveTo>
                  <a:pt x="38925" y="0"/>
                </a:moveTo>
                <a:lnTo>
                  <a:pt x="28727" y="0"/>
                </a:lnTo>
                <a:lnTo>
                  <a:pt x="20396" y="5600"/>
                </a:lnTo>
                <a:lnTo>
                  <a:pt x="17030" y="13677"/>
                </a:lnTo>
                <a:lnTo>
                  <a:pt x="41414" y="13677"/>
                </a:lnTo>
                <a:lnTo>
                  <a:pt x="41414" y="622"/>
                </a:lnTo>
                <a:lnTo>
                  <a:pt x="40170" y="253"/>
                </a:lnTo>
                <a:lnTo>
                  <a:pt x="38925" y="0"/>
                </a:lnTo>
                <a:close/>
              </a:path>
            </a:pathLst>
          </a:custGeom>
          <a:solidFill>
            <a:srgbClr val="FFFFFF"/>
          </a:solidFill>
        </p:spPr>
        <p:txBody>
          <a:bodyPr wrap="square" lIns="0" tIns="0" rIns="0" bIns="0" rtlCol="0">
            <a:noAutofit/>
          </a:bodyPr>
          <a:lstStyle/>
          <a:p>
            <a:endParaRPr/>
          </a:p>
        </p:txBody>
      </p:sp>
      <p:sp>
        <p:nvSpPr>
          <p:cNvPr id="13" name="object 13"/>
          <p:cNvSpPr/>
          <p:nvPr/>
        </p:nvSpPr>
        <p:spPr>
          <a:xfrm>
            <a:off x="1118882" y="238633"/>
            <a:ext cx="116662" cy="88811"/>
          </a:xfrm>
          <a:custGeom>
            <a:avLst/>
            <a:gdLst/>
            <a:ahLst/>
            <a:cxnLst/>
            <a:rect l="l" t="t" r="r" b="b"/>
            <a:pathLst>
              <a:path w="116662" h="88811">
                <a:moveTo>
                  <a:pt x="19532" y="0"/>
                </a:moveTo>
                <a:lnTo>
                  <a:pt x="0" y="0"/>
                </a:lnTo>
                <a:lnTo>
                  <a:pt x="23507" y="88811"/>
                </a:lnTo>
                <a:lnTo>
                  <a:pt x="43281" y="88811"/>
                </a:lnTo>
                <a:lnTo>
                  <a:pt x="50222" y="60452"/>
                </a:lnTo>
                <a:lnTo>
                  <a:pt x="33578" y="60452"/>
                </a:lnTo>
                <a:lnTo>
                  <a:pt x="19532" y="0"/>
                </a:lnTo>
                <a:close/>
              </a:path>
              <a:path w="116662" h="88811">
                <a:moveTo>
                  <a:pt x="74570" y="28359"/>
                </a:moveTo>
                <a:lnTo>
                  <a:pt x="58331" y="28359"/>
                </a:lnTo>
                <a:lnTo>
                  <a:pt x="73393" y="88811"/>
                </a:lnTo>
                <a:lnTo>
                  <a:pt x="92786" y="88811"/>
                </a:lnTo>
                <a:lnTo>
                  <a:pt x="100208" y="61201"/>
                </a:lnTo>
                <a:lnTo>
                  <a:pt x="82715" y="61201"/>
                </a:lnTo>
                <a:lnTo>
                  <a:pt x="74570" y="28359"/>
                </a:lnTo>
                <a:close/>
              </a:path>
              <a:path w="116662" h="88811">
                <a:moveTo>
                  <a:pt x="116662" y="0"/>
                </a:moveTo>
                <a:lnTo>
                  <a:pt x="97523" y="0"/>
                </a:lnTo>
                <a:lnTo>
                  <a:pt x="82969" y="61201"/>
                </a:lnTo>
                <a:lnTo>
                  <a:pt x="100208" y="61201"/>
                </a:lnTo>
                <a:lnTo>
                  <a:pt x="116662" y="0"/>
                </a:lnTo>
                <a:close/>
              </a:path>
              <a:path w="116662" h="88811">
                <a:moveTo>
                  <a:pt x="67538" y="0"/>
                </a:moveTo>
                <a:lnTo>
                  <a:pt x="49250" y="0"/>
                </a:lnTo>
                <a:lnTo>
                  <a:pt x="33832" y="60452"/>
                </a:lnTo>
                <a:lnTo>
                  <a:pt x="50222" y="60452"/>
                </a:lnTo>
                <a:lnTo>
                  <a:pt x="58077" y="28359"/>
                </a:lnTo>
                <a:lnTo>
                  <a:pt x="74570" y="28359"/>
                </a:lnTo>
                <a:lnTo>
                  <a:pt x="67538" y="0"/>
                </a:lnTo>
                <a:close/>
              </a:path>
            </a:pathLst>
          </a:custGeom>
          <a:solidFill>
            <a:srgbClr val="FFFFFF"/>
          </a:solidFill>
        </p:spPr>
        <p:txBody>
          <a:bodyPr wrap="square" lIns="0" tIns="0" rIns="0" bIns="0" rtlCol="0">
            <a:noAutofit/>
          </a:bodyPr>
          <a:lstStyle/>
          <a:p>
            <a:endParaRPr/>
          </a:p>
        </p:txBody>
      </p:sp>
      <p:sp>
        <p:nvSpPr>
          <p:cNvPr id="14" name="object 14"/>
          <p:cNvSpPr/>
          <p:nvPr/>
        </p:nvSpPr>
        <p:spPr>
          <a:xfrm>
            <a:off x="1230114" y="261392"/>
            <a:ext cx="64997" cy="67297"/>
          </a:xfrm>
          <a:custGeom>
            <a:avLst/>
            <a:gdLst/>
            <a:ahLst/>
            <a:cxnLst/>
            <a:rect l="l" t="t" r="r" b="b"/>
            <a:pathLst>
              <a:path w="64997" h="67297">
                <a:moveTo>
                  <a:pt x="33172" y="0"/>
                </a:moveTo>
                <a:lnTo>
                  <a:pt x="20933" y="1915"/>
                </a:lnTo>
                <a:lnTo>
                  <a:pt x="9707" y="8810"/>
                </a:lnTo>
                <a:lnTo>
                  <a:pt x="2517" y="20277"/>
                </a:lnTo>
                <a:lnTo>
                  <a:pt x="0" y="35845"/>
                </a:lnTo>
                <a:lnTo>
                  <a:pt x="2900" y="48983"/>
                </a:lnTo>
                <a:lnTo>
                  <a:pt x="10442" y="59001"/>
                </a:lnTo>
                <a:lnTo>
                  <a:pt x="22661" y="65304"/>
                </a:lnTo>
                <a:lnTo>
                  <a:pt x="39595" y="67297"/>
                </a:lnTo>
                <a:lnTo>
                  <a:pt x="50734" y="63153"/>
                </a:lnTo>
                <a:lnTo>
                  <a:pt x="59006" y="54535"/>
                </a:lnTo>
                <a:lnTo>
                  <a:pt x="33172" y="54482"/>
                </a:lnTo>
                <a:lnTo>
                  <a:pt x="31220" y="54386"/>
                </a:lnTo>
                <a:lnTo>
                  <a:pt x="20533" y="47213"/>
                </a:lnTo>
                <a:lnTo>
                  <a:pt x="17651" y="32512"/>
                </a:lnTo>
                <a:lnTo>
                  <a:pt x="21447" y="19233"/>
                </a:lnTo>
                <a:lnTo>
                  <a:pt x="34420" y="13347"/>
                </a:lnTo>
                <a:lnTo>
                  <a:pt x="60087" y="13347"/>
                </a:lnTo>
                <a:lnTo>
                  <a:pt x="58581" y="10517"/>
                </a:lnTo>
                <a:lnTo>
                  <a:pt x="47750" y="2750"/>
                </a:lnTo>
                <a:lnTo>
                  <a:pt x="33172" y="0"/>
                </a:lnTo>
                <a:close/>
              </a:path>
              <a:path w="64997" h="67297">
                <a:moveTo>
                  <a:pt x="60087" y="13347"/>
                </a:moveTo>
                <a:lnTo>
                  <a:pt x="34420" y="13347"/>
                </a:lnTo>
                <a:lnTo>
                  <a:pt x="45782" y="20248"/>
                </a:lnTo>
                <a:lnTo>
                  <a:pt x="48841" y="34466"/>
                </a:lnTo>
                <a:lnTo>
                  <a:pt x="45413" y="48280"/>
                </a:lnTo>
                <a:lnTo>
                  <a:pt x="33172" y="54482"/>
                </a:lnTo>
                <a:lnTo>
                  <a:pt x="59025" y="54482"/>
                </a:lnTo>
                <a:lnTo>
                  <a:pt x="63923" y="41118"/>
                </a:lnTo>
                <a:lnTo>
                  <a:pt x="64997" y="22579"/>
                </a:lnTo>
                <a:lnTo>
                  <a:pt x="60087" y="13347"/>
                </a:lnTo>
                <a:close/>
              </a:path>
            </a:pathLst>
          </a:custGeom>
          <a:solidFill>
            <a:srgbClr val="FFFFFF"/>
          </a:solidFill>
        </p:spPr>
        <p:txBody>
          <a:bodyPr wrap="square" lIns="0" tIns="0" rIns="0" bIns="0" rtlCol="0">
            <a:noAutofit/>
          </a:bodyPr>
          <a:lstStyle/>
          <a:p>
            <a:endParaRPr/>
          </a:p>
        </p:txBody>
      </p:sp>
      <p:sp>
        <p:nvSpPr>
          <p:cNvPr id="15" name="object 15"/>
          <p:cNvSpPr/>
          <p:nvPr/>
        </p:nvSpPr>
        <p:spPr>
          <a:xfrm>
            <a:off x="1305198" y="261396"/>
            <a:ext cx="41427" cy="66052"/>
          </a:xfrm>
          <a:custGeom>
            <a:avLst/>
            <a:gdLst/>
            <a:ahLst/>
            <a:cxnLst/>
            <a:rect l="l" t="t" r="r" b="b"/>
            <a:pathLst>
              <a:path w="41427" h="66052">
                <a:moveTo>
                  <a:pt x="16802" y="1739"/>
                </a:moveTo>
                <a:lnTo>
                  <a:pt x="0" y="1739"/>
                </a:lnTo>
                <a:lnTo>
                  <a:pt x="0" y="66052"/>
                </a:lnTo>
                <a:lnTo>
                  <a:pt x="17665" y="66052"/>
                </a:lnTo>
                <a:lnTo>
                  <a:pt x="17713" y="35047"/>
                </a:lnTo>
                <a:lnTo>
                  <a:pt x="21980" y="21798"/>
                </a:lnTo>
                <a:lnTo>
                  <a:pt x="35077" y="16421"/>
                </a:lnTo>
                <a:lnTo>
                  <a:pt x="41427" y="16421"/>
                </a:lnTo>
                <a:lnTo>
                  <a:pt x="41427" y="13677"/>
                </a:lnTo>
                <a:lnTo>
                  <a:pt x="16802" y="13677"/>
                </a:lnTo>
                <a:lnTo>
                  <a:pt x="16802" y="1739"/>
                </a:lnTo>
                <a:close/>
              </a:path>
              <a:path w="41427" h="66052">
                <a:moveTo>
                  <a:pt x="41427" y="16421"/>
                </a:moveTo>
                <a:lnTo>
                  <a:pt x="37185" y="16421"/>
                </a:lnTo>
                <a:lnTo>
                  <a:pt x="39801" y="16662"/>
                </a:lnTo>
                <a:lnTo>
                  <a:pt x="41427" y="17043"/>
                </a:lnTo>
                <a:lnTo>
                  <a:pt x="41427" y="16421"/>
                </a:lnTo>
                <a:close/>
              </a:path>
              <a:path w="41427" h="66052">
                <a:moveTo>
                  <a:pt x="38938" y="0"/>
                </a:moveTo>
                <a:lnTo>
                  <a:pt x="28727" y="0"/>
                </a:lnTo>
                <a:lnTo>
                  <a:pt x="20396" y="5600"/>
                </a:lnTo>
                <a:lnTo>
                  <a:pt x="17043" y="13677"/>
                </a:lnTo>
                <a:lnTo>
                  <a:pt x="41427" y="13677"/>
                </a:lnTo>
                <a:lnTo>
                  <a:pt x="41427" y="622"/>
                </a:lnTo>
                <a:lnTo>
                  <a:pt x="40182" y="253"/>
                </a:lnTo>
                <a:lnTo>
                  <a:pt x="38938" y="0"/>
                </a:lnTo>
                <a:close/>
              </a:path>
            </a:pathLst>
          </a:custGeom>
          <a:solidFill>
            <a:srgbClr val="FFFFFF"/>
          </a:solidFill>
        </p:spPr>
        <p:txBody>
          <a:bodyPr wrap="square" lIns="0" tIns="0" rIns="0" bIns="0" rtlCol="0">
            <a:noAutofit/>
          </a:bodyPr>
          <a:lstStyle/>
          <a:p>
            <a:endParaRPr/>
          </a:p>
        </p:txBody>
      </p:sp>
      <p:sp>
        <p:nvSpPr>
          <p:cNvPr id="16" name="object 16"/>
          <p:cNvSpPr/>
          <p:nvPr/>
        </p:nvSpPr>
        <p:spPr>
          <a:xfrm>
            <a:off x="1362792" y="238633"/>
            <a:ext cx="0" cy="88811"/>
          </a:xfrm>
          <a:custGeom>
            <a:avLst/>
            <a:gdLst/>
            <a:ahLst/>
            <a:cxnLst/>
            <a:rect l="l" t="t" r="r" b="b"/>
            <a:pathLst>
              <a:path h="88811">
                <a:moveTo>
                  <a:pt x="0" y="0"/>
                </a:moveTo>
                <a:lnTo>
                  <a:pt x="0" y="88811"/>
                </a:lnTo>
              </a:path>
            </a:pathLst>
          </a:custGeom>
          <a:ln w="18935">
            <a:solidFill>
              <a:srgbClr val="FFFFFF"/>
            </a:solidFill>
          </a:ln>
        </p:spPr>
        <p:txBody>
          <a:bodyPr wrap="square" lIns="0" tIns="0" rIns="0" bIns="0" rtlCol="0">
            <a:noAutofit/>
          </a:bodyPr>
          <a:lstStyle/>
          <a:p>
            <a:endParaRPr/>
          </a:p>
        </p:txBody>
      </p:sp>
      <p:sp>
        <p:nvSpPr>
          <p:cNvPr id="17" name="object 17"/>
          <p:cNvSpPr/>
          <p:nvPr/>
        </p:nvSpPr>
        <p:spPr>
          <a:xfrm>
            <a:off x="1379985" y="238638"/>
            <a:ext cx="64771" cy="90550"/>
          </a:xfrm>
          <a:custGeom>
            <a:avLst/>
            <a:gdLst/>
            <a:ahLst/>
            <a:cxnLst/>
            <a:rect l="l" t="t" r="r" b="b"/>
            <a:pathLst>
              <a:path w="64771" h="90550">
                <a:moveTo>
                  <a:pt x="33199" y="24817"/>
                </a:moveTo>
                <a:lnTo>
                  <a:pt x="15533" y="25594"/>
                </a:lnTo>
                <a:lnTo>
                  <a:pt x="6630" y="33860"/>
                </a:lnTo>
                <a:lnTo>
                  <a:pt x="1423" y="46918"/>
                </a:lnTo>
                <a:lnTo>
                  <a:pt x="0" y="64125"/>
                </a:lnTo>
                <a:lnTo>
                  <a:pt x="4742" y="77435"/>
                </a:lnTo>
                <a:lnTo>
                  <a:pt x="14118" y="86929"/>
                </a:lnTo>
                <a:lnTo>
                  <a:pt x="28195" y="90551"/>
                </a:lnTo>
                <a:lnTo>
                  <a:pt x="36526" y="90551"/>
                </a:lnTo>
                <a:lnTo>
                  <a:pt x="43626" y="87566"/>
                </a:lnTo>
                <a:lnTo>
                  <a:pt x="47728" y="80594"/>
                </a:lnTo>
                <a:lnTo>
                  <a:pt x="64771" y="80594"/>
                </a:lnTo>
                <a:lnTo>
                  <a:pt x="64771" y="77213"/>
                </a:lnTo>
                <a:lnTo>
                  <a:pt x="31583" y="77213"/>
                </a:lnTo>
                <a:lnTo>
                  <a:pt x="20451" y="70280"/>
                </a:lnTo>
                <a:lnTo>
                  <a:pt x="17009" y="56170"/>
                </a:lnTo>
                <a:lnTo>
                  <a:pt x="20539" y="42256"/>
                </a:lnTo>
                <a:lnTo>
                  <a:pt x="32551" y="36068"/>
                </a:lnTo>
                <a:lnTo>
                  <a:pt x="64771" y="36068"/>
                </a:lnTo>
                <a:lnTo>
                  <a:pt x="64771" y="32334"/>
                </a:lnTo>
                <a:lnTo>
                  <a:pt x="47106" y="32334"/>
                </a:lnTo>
                <a:lnTo>
                  <a:pt x="43151" y="28263"/>
                </a:lnTo>
                <a:lnTo>
                  <a:pt x="33199" y="24817"/>
                </a:lnTo>
                <a:close/>
              </a:path>
              <a:path w="64771" h="90550">
                <a:moveTo>
                  <a:pt x="64771" y="80594"/>
                </a:moveTo>
                <a:lnTo>
                  <a:pt x="47969" y="80594"/>
                </a:lnTo>
                <a:lnTo>
                  <a:pt x="47969" y="88811"/>
                </a:lnTo>
                <a:lnTo>
                  <a:pt x="64771" y="88811"/>
                </a:lnTo>
                <a:lnTo>
                  <a:pt x="64771" y="80594"/>
                </a:lnTo>
                <a:close/>
              </a:path>
              <a:path w="64771" h="90550">
                <a:moveTo>
                  <a:pt x="64771" y="36068"/>
                </a:moveTo>
                <a:lnTo>
                  <a:pt x="32551" y="36068"/>
                </a:lnTo>
                <a:lnTo>
                  <a:pt x="33750" y="36105"/>
                </a:lnTo>
                <a:lnTo>
                  <a:pt x="44677" y="42914"/>
                </a:lnTo>
                <a:lnTo>
                  <a:pt x="47714" y="57589"/>
                </a:lnTo>
                <a:lnTo>
                  <a:pt x="44088" y="71223"/>
                </a:lnTo>
                <a:lnTo>
                  <a:pt x="31583" y="77213"/>
                </a:lnTo>
                <a:lnTo>
                  <a:pt x="64771" y="77213"/>
                </a:lnTo>
                <a:lnTo>
                  <a:pt x="64771" y="36068"/>
                </a:lnTo>
                <a:close/>
              </a:path>
              <a:path w="64771" h="90550">
                <a:moveTo>
                  <a:pt x="64771" y="0"/>
                </a:moveTo>
                <a:lnTo>
                  <a:pt x="47106" y="0"/>
                </a:lnTo>
                <a:lnTo>
                  <a:pt x="47106" y="32334"/>
                </a:lnTo>
                <a:lnTo>
                  <a:pt x="64771" y="32334"/>
                </a:lnTo>
                <a:lnTo>
                  <a:pt x="64771" y="0"/>
                </a:lnTo>
                <a:close/>
              </a:path>
            </a:pathLst>
          </a:custGeom>
          <a:solidFill>
            <a:srgbClr val="FFFFFF"/>
          </a:solidFill>
        </p:spPr>
        <p:txBody>
          <a:bodyPr wrap="square" lIns="0" tIns="0" rIns="0" bIns="0" rtlCol="0">
            <a:noAutofit/>
          </a:bodyPr>
          <a:lstStyle/>
          <a:p>
            <a:endParaRPr/>
          </a:p>
        </p:txBody>
      </p:sp>
      <p:sp>
        <p:nvSpPr>
          <p:cNvPr id="18" name="object 18"/>
          <p:cNvSpPr txBox="1"/>
          <p:nvPr/>
        </p:nvSpPr>
        <p:spPr>
          <a:xfrm>
            <a:off x="9489858" y="190234"/>
            <a:ext cx="93345" cy="163195"/>
          </a:xfrm>
          <a:prstGeom prst="rect">
            <a:avLst/>
          </a:prstGeom>
        </p:spPr>
        <p:txBody>
          <a:bodyPr vert="horz" wrap="square" lIns="0" tIns="0" rIns="0" bIns="0" rtlCol="0">
            <a:noAutofit/>
          </a:bodyPr>
          <a:lstStyle/>
          <a:p>
            <a:pPr marL="12700">
              <a:lnSpc>
                <a:spcPct val="100000"/>
              </a:lnSpc>
            </a:pPr>
            <a:r>
              <a:rPr sz="1000" spc="-30" dirty="0" smtClean="0">
                <a:solidFill>
                  <a:srgbClr val="FFFFFF"/>
                </a:solidFill>
                <a:latin typeface="Arial"/>
                <a:cs typeface="Arial"/>
              </a:rPr>
              <a:t>2</a:t>
            </a:r>
            <a:endParaRPr sz="1000">
              <a:latin typeface="Arial"/>
              <a:cs typeface="Arial"/>
            </a:endParaRPr>
          </a:p>
        </p:txBody>
      </p:sp>
      <p:sp>
        <p:nvSpPr>
          <p:cNvPr id="20" name="object 20"/>
          <p:cNvSpPr/>
          <p:nvPr/>
        </p:nvSpPr>
        <p:spPr>
          <a:xfrm>
            <a:off x="7348475" y="5445175"/>
            <a:ext cx="524662" cy="1172768"/>
          </a:xfrm>
          <a:custGeom>
            <a:avLst/>
            <a:gdLst/>
            <a:ahLst/>
            <a:cxnLst/>
            <a:rect l="l" t="t" r="r" b="b"/>
            <a:pathLst>
              <a:path w="524662" h="1172768">
                <a:moveTo>
                  <a:pt x="524662" y="0"/>
                </a:moveTo>
                <a:lnTo>
                  <a:pt x="0" y="302907"/>
                </a:lnTo>
                <a:lnTo>
                  <a:pt x="0" y="1172768"/>
                </a:lnTo>
                <a:lnTo>
                  <a:pt x="19850" y="1161300"/>
                </a:lnTo>
                <a:lnTo>
                  <a:pt x="19850" y="314363"/>
                </a:lnTo>
                <a:lnTo>
                  <a:pt x="524662" y="22910"/>
                </a:lnTo>
                <a:lnTo>
                  <a:pt x="524662" y="0"/>
                </a:lnTo>
                <a:close/>
              </a:path>
            </a:pathLst>
          </a:custGeom>
          <a:solidFill>
            <a:srgbClr val="8CD211"/>
          </a:solidFill>
        </p:spPr>
        <p:txBody>
          <a:bodyPr wrap="square" lIns="0" tIns="0" rIns="0" bIns="0" rtlCol="0">
            <a:noAutofit/>
          </a:bodyPr>
          <a:lstStyle/>
          <a:p>
            <a:endParaRPr/>
          </a:p>
        </p:txBody>
      </p:sp>
      <p:sp>
        <p:nvSpPr>
          <p:cNvPr id="21" name="object 21"/>
          <p:cNvSpPr/>
          <p:nvPr/>
        </p:nvSpPr>
        <p:spPr>
          <a:xfrm>
            <a:off x="7120834" y="5188630"/>
            <a:ext cx="752309" cy="1555483"/>
          </a:xfrm>
          <a:custGeom>
            <a:avLst/>
            <a:gdLst/>
            <a:ahLst/>
            <a:cxnLst/>
            <a:rect l="l" t="t" r="r" b="b"/>
            <a:pathLst>
              <a:path w="752309" h="1555483">
                <a:moveTo>
                  <a:pt x="741476" y="0"/>
                </a:moveTo>
                <a:lnTo>
                  <a:pt x="0" y="428116"/>
                </a:lnTo>
                <a:lnTo>
                  <a:pt x="0" y="1549717"/>
                </a:lnTo>
                <a:lnTo>
                  <a:pt x="9982" y="1555483"/>
                </a:lnTo>
                <a:lnTo>
                  <a:pt x="19697" y="1549882"/>
                </a:lnTo>
                <a:lnTo>
                  <a:pt x="19697" y="439496"/>
                </a:lnTo>
                <a:lnTo>
                  <a:pt x="752309" y="16522"/>
                </a:lnTo>
                <a:lnTo>
                  <a:pt x="752309" y="6235"/>
                </a:lnTo>
                <a:lnTo>
                  <a:pt x="741476" y="0"/>
                </a:lnTo>
                <a:close/>
              </a:path>
            </a:pathLst>
          </a:custGeom>
          <a:solidFill>
            <a:srgbClr val="8CD211"/>
          </a:solidFill>
        </p:spPr>
        <p:txBody>
          <a:bodyPr wrap="square" lIns="0" tIns="0" rIns="0" bIns="0" rtlCol="0">
            <a:noAutofit/>
          </a:bodyPr>
          <a:lstStyle/>
          <a:p>
            <a:endParaRPr/>
          </a:p>
        </p:txBody>
      </p:sp>
      <p:sp>
        <p:nvSpPr>
          <p:cNvPr id="22" name="object 22"/>
          <p:cNvSpPr/>
          <p:nvPr/>
        </p:nvSpPr>
        <p:spPr>
          <a:xfrm>
            <a:off x="6140687" y="6886695"/>
            <a:ext cx="752106" cy="885697"/>
          </a:xfrm>
          <a:custGeom>
            <a:avLst/>
            <a:gdLst/>
            <a:ahLst/>
            <a:cxnLst/>
            <a:rect l="l" t="t" r="r" b="b"/>
            <a:pathLst>
              <a:path w="752106" h="885698">
                <a:moveTo>
                  <a:pt x="742276" y="0"/>
                </a:moveTo>
                <a:lnTo>
                  <a:pt x="0" y="428561"/>
                </a:lnTo>
                <a:lnTo>
                  <a:pt x="0" y="885697"/>
                </a:lnTo>
                <a:lnTo>
                  <a:pt x="19710" y="885697"/>
                </a:lnTo>
                <a:lnTo>
                  <a:pt x="19710" y="439928"/>
                </a:lnTo>
                <a:lnTo>
                  <a:pt x="752106" y="17081"/>
                </a:lnTo>
                <a:lnTo>
                  <a:pt x="752106" y="5689"/>
                </a:lnTo>
                <a:lnTo>
                  <a:pt x="742276" y="0"/>
                </a:lnTo>
                <a:close/>
              </a:path>
            </a:pathLst>
          </a:custGeom>
          <a:solidFill>
            <a:srgbClr val="8CD211"/>
          </a:solidFill>
        </p:spPr>
        <p:txBody>
          <a:bodyPr wrap="square" lIns="0" tIns="0" rIns="0" bIns="0" rtlCol="0">
            <a:noAutofit/>
          </a:bodyPr>
          <a:lstStyle/>
          <a:p>
            <a:endParaRPr/>
          </a:p>
        </p:txBody>
      </p:sp>
      <p:sp>
        <p:nvSpPr>
          <p:cNvPr id="23" name="object 23"/>
          <p:cNvSpPr/>
          <p:nvPr/>
        </p:nvSpPr>
        <p:spPr>
          <a:xfrm>
            <a:off x="6368338" y="7143897"/>
            <a:ext cx="524459" cy="628497"/>
          </a:xfrm>
          <a:custGeom>
            <a:avLst/>
            <a:gdLst/>
            <a:ahLst/>
            <a:cxnLst/>
            <a:rect l="l" t="t" r="r" b="b"/>
            <a:pathLst>
              <a:path w="524459" h="628497">
                <a:moveTo>
                  <a:pt x="524459" y="0"/>
                </a:moveTo>
                <a:lnTo>
                  <a:pt x="0" y="302793"/>
                </a:lnTo>
                <a:lnTo>
                  <a:pt x="0" y="628497"/>
                </a:lnTo>
                <a:lnTo>
                  <a:pt x="19837" y="628497"/>
                </a:lnTo>
                <a:lnTo>
                  <a:pt x="19837" y="314248"/>
                </a:lnTo>
                <a:lnTo>
                  <a:pt x="524459" y="22910"/>
                </a:lnTo>
                <a:lnTo>
                  <a:pt x="524459" y="0"/>
                </a:lnTo>
                <a:close/>
              </a:path>
            </a:pathLst>
          </a:custGeom>
          <a:solidFill>
            <a:srgbClr val="8CD211"/>
          </a:solidFill>
        </p:spPr>
        <p:txBody>
          <a:bodyPr wrap="square" lIns="0" tIns="0" rIns="0" bIns="0" rtlCol="0">
            <a:noAutofit/>
          </a:bodyPr>
          <a:lstStyle/>
          <a:p>
            <a:endParaRPr/>
          </a:p>
        </p:txBody>
      </p:sp>
      <p:sp>
        <p:nvSpPr>
          <p:cNvPr id="24" name="object 24"/>
          <p:cNvSpPr/>
          <p:nvPr/>
        </p:nvSpPr>
        <p:spPr>
          <a:xfrm>
            <a:off x="9547342" y="6754623"/>
            <a:ext cx="511058" cy="306514"/>
          </a:xfrm>
          <a:custGeom>
            <a:avLst/>
            <a:gdLst/>
            <a:ahLst/>
            <a:cxnLst/>
            <a:rect l="l" t="t" r="r" b="b"/>
            <a:pathLst>
              <a:path w="511058" h="306514">
                <a:moveTo>
                  <a:pt x="19837" y="0"/>
                </a:moveTo>
                <a:lnTo>
                  <a:pt x="0" y="11468"/>
                </a:lnTo>
                <a:lnTo>
                  <a:pt x="511058" y="306513"/>
                </a:lnTo>
                <a:lnTo>
                  <a:pt x="511058" y="283602"/>
                </a:lnTo>
                <a:lnTo>
                  <a:pt x="19837" y="0"/>
                </a:lnTo>
              </a:path>
            </a:pathLst>
          </a:custGeom>
          <a:solidFill>
            <a:srgbClr val="8CD211"/>
          </a:solidFill>
        </p:spPr>
        <p:txBody>
          <a:bodyPr wrap="square" lIns="0" tIns="0" rIns="0" bIns="0" rtlCol="0">
            <a:noAutofit/>
          </a:bodyPr>
          <a:lstStyle/>
          <a:p>
            <a:endParaRPr/>
          </a:p>
        </p:txBody>
      </p:sp>
      <p:sp>
        <p:nvSpPr>
          <p:cNvPr id="25" name="object 25"/>
          <p:cNvSpPr/>
          <p:nvPr/>
        </p:nvSpPr>
        <p:spPr>
          <a:xfrm>
            <a:off x="9328611" y="6886642"/>
            <a:ext cx="729787" cy="438632"/>
          </a:xfrm>
          <a:custGeom>
            <a:avLst/>
            <a:gdLst/>
            <a:ahLst/>
            <a:cxnLst/>
            <a:rect l="l" t="t" r="r" b="b"/>
            <a:pathLst>
              <a:path w="729787" h="438632">
                <a:moveTo>
                  <a:pt x="9931" y="0"/>
                </a:moveTo>
                <a:lnTo>
                  <a:pt x="0" y="5740"/>
                </a:lnTo>
                <a:lnTo>
                  <a:pt x="0" y="17297"/>
                </a:lnTo>
                <a:lnTo>
                  <a:pt x="729787" y="438629"/>
                </a:lnTo>
                <a:lnTo>
                  <a:pt x="729787" y="415604"/>
                </a:lnTo>
                <a:lnTo>
                  <a:pt x="9931" y="0"/>
                </a:lnTo>
              </a:path>
            </a:pathLst>
          </a:custGeom>
          <a:solidFill>
            <a:srgbClr val="8CD211"/>
          </a:solidFill>
        </p:spPr>
        <p:txBody>
          <a:bodyPr wrap="square" lIns="0" tIns="0" rIns="0" bIns="0" rtlCol="0">
            <a:noAutofit/>
          </a:bodyPr>
          <a:lstStyle/>
          <a:p>
            <a:endParaRPr/>
          </a:p>
        </p:txBody>
      </p:sp>
      <p:sp>
        <p:nvSpPr>
          <p:cNvPr id="26" name="object 26"/>
          <p:cNvSpPr/>
          <p:nvPr/>
        </p:nvSpPr>
        <p:spPr>
          <a:xfrm>
            <a:off x="9328605" y="7143766"/>
            <a:ext cx="524662" cy="628633"/>
          </a:xfrm>
          <a:custGeom>
            <a:avLst/>
            <a:gdLst/>
            <a:ahLst/>
            <a:cxnLst/>
            <a:rect l="l" t="t" r="r" b="b"/>
            <a:pathLst>
              <a:path w="524662" h="628633">
                <a:moveTo>
                  <a:pt x="0" y="0"/>
                </a:moveTo>
                <a:lnTo>
                  <a:pt x="0" y="22923"/>
                </a:lnTo>
                <a:lnTo>
                  <a:pt x="504812" y="314375"/>
                </a:lnTo>
                <a:lnTo>
                  <a:pt x="504812" y="628633"/>
                </a:lnTo>
                <a:lnTo>
                  <a:pt x="524662" y="628633"/>
                </a:lnTo>
                <a:lnTo>
                  <a:pt x="524662" y="302920"/>
                </a:lnTo>
                <a:lnTo>
                  <a:pt x="0" y="0"/>
                </a:lnTo>
              </a:path>
            </a:pathLst>
          </a:custGeom>
          <a:solidFill>
            <a:srgbClr val="8CD211"/>
          </a:solidFill>
        </p:spPr>
        <p:txBody>
          <a:bodyPr wrap="square" lIns="0" tIns="0" rIns="0" bIns="0" rtlCol="0">
            <a:noAutofit/>
          </a:bodyPr>
          <a:lstStyle/>
          <a:p>
            <a:endParaRPr/>
          </a:p>
        </p:txBody>
      </p:sp>
      <p:sp>
        <p:nvSpPr>
          <p:cNvPr id="27" name="object 27"/>
          <p:cNvSpPr/>
          <p:nvPr/>
        </p:nvSpPr>
        <p:spPr>
          <a:xfrm>
            <a:off x="8348459" y="5189108"/>
            <a:ext cx="1484960" cy="1555241"/>
          </a:xfrm>
          <a:custGeom>
            <a:avLst/>
            <a:gdLst/>
            <a:ahLst/>
            <a:cxnLst/>
            <a:rect l="l" t="t" r="r" b="b"/>
            <a:pathLst>
              <a:path w="1484960" h="1555242">
                <a:moveTo>
                  <a:pt x="10325" y="0"/>
                </a:moveTo>
                <a:lnTo>
                  <a:pt x="0" y="5956"/>
                </a:lnTo>
                <a:lnTo>
                  <a:pt x="0" y="16675"/>
                </a:lnTo>
                <a:lnTo>
                  <a:pt x="732612" y="440766"/>
                </a:lnTo>
                <a:lnTo>
                  <a:pt x="732650" y="1549742"/>
                </a:lnTo>
                <a:lnTo>
                  <a:pt x="742188" y="1555241"/>
                </a:lnTo>
                <a:lnTo>
                  <a:pt x="752271" y="1549425"/>
                </a:lnTo>
                <a:lnTo>
                  <a:pt x="752348" y="440918"/>
                </a:lnTo>
                <a:lnTo>
                  <a:pt x="783187" y="423113"/>
                </a:lnTo>
                <a:lnTo>
                  <a:pt x="742632" y="423113"/>
                </a:lnTo>
                <a:lnTo>
                  <a:pt x="10325" y="0"/>
                </a:lnTo>
                <a:close/>
              </a:path>
              <a:path w="1484960" h="1555242">
                <a:moveTo>
                  <a:pt x="1475282" y="673"/>
                </a:moveTo>
                <a:lnTo>
                  <a:pt x="742632" y="423113"/>
                </a:lnTo>
                <a:lnTo>
                  <a:pt x="783187" y="423113"/>
                </a:lnTo>
                <a:lnTo>
                  <a:pt x="1484960" y="17945"/>
                </a:lnTo>
                <a:lnTo>
                  <a:pt x="1484731" y="6159"/>
                </a:lnTo>
                <a:lnTo>
                  <a:pt x="1475282" y="673"/>
                </a:lnTo>
                <a:close/>
              </a:path>
            </a:pathLst>
          </a:custGeom>
          <a:solidFill>
            <a:srgbClr val="8CD211"/>
          </a:solidFill>
        </p:spPr>
        <p:txBody>
          <a:bodyPr wrap="square" lIns="0" tIns="0" rIns="0" bIns="0" rtlCol="0">
            <a:noAutofit/>
          </a:bodyPr>
          <a:lstStyle/>
          <a:p>
            <a:endParaRPr/>
          </a:p>
        </p:txBody>
      </p:sp>
      <p:sp>
        <p:nvSpPr>
          <p:cNvPr id="28" name="object 28"/>
          <p:cNvSpPr/>
          <p:nvPr/>
        </p:nvSpPr>
        <p:spPr>
          <a:xfrm>
            <a:off x="9308769" y="5445173"/>
            <a:ext cx="524649" cy="1173251"/>
          </a:xfrm>
          <a:custGeom>
            <a:avLst/>
            <a:gdLst/>
            <a:ahLst/>
            <a:cxnLst/>
            <a:rect l="l" t="t" r="r" b="b"/>
            <a:pathLst>
              <a:path w="524649" h="1173251">
                <a:moveTo>
                  <a:pt x="524649" y="0"/>
                </a:moveTo>
                <a:lnTo>
                  <a:pt x="0" y="302920"/>
                </a:lnTo>
                <a:lnTo>
                  <a:pt x="0" y="1173251"/>
                </a:lnTo>
                <a:lnTo>
                  <a:pt x="19837" y="1161770"/>
                </a:lnTo>
                <a:lnTo>
                  <a:pt x="19837" y="314375"/>
                </a:lnTo>
                <a:lnTo>
                  <a:pt x="524649" y="22910"/>
                </a:lnTo>
                <a:lnTo>
                  <a:pt x="524649" y="0"/>
                </a:lnTo>
                <a:close/>
              </a:path>
            </a:pathLst>
          </a:custGeom>
          <a:solidFill>
            <a:srgbClr val="8CD211"/>
          </a:solidFill>
        </p:spPr>
        <p:txBody>
          <a:bodyPr wrap="square" lIns="0" tIns="0" rIns="0" bIns="0" rtlCol="0">
            <a:noAutofit/>
          </a:bodyPr>
          <a:lstStyle/>
          <a:p>
            <a:endParaRPr/>
          </a:p>
        </p:txBody>
      </p:sp>
      <p:sp>
        <p:nvSpPr>
          <p:cNvPr id="29" name="object 29"/>
          <p:cNvSpPr/>
          <p:nvPr/>
        </p:nvSpPr>
        <p:spPr>
          <a:xfrm>
            <a:off x="8348469" y="5445175"/>
            <a:ext cx="524649" cy="910145"/>
          </a:xfrm>
          <a:custGeom>
            <a:avLst/>
            <a:gdLst/>
            <a:ahLst/>
            <a:cxnLst/>
            <a:rect l="l" t="t" r="r" b="b"/>
            <a:pathLst>
              <a:path w="524649" h="910145">
                <a:moveTo>
                  <a:pt x="0" y="0"/>
                </a:moveTo>
                <a:lnTo>
                  <a:pt x="0" y="22910"/>
                </a:lnTo>
                <a:lnTo>
                  <a:pt x="504812" y="314363"/>
                </a:lnTo>
                <a:lnTo>
                  <a:pt x="504812" y="898690"/>
                </a:lnTo>
                <a:lnTo>
                  <a:pt x="524649" y="910145"/>
                </a:lnTo>
                <a:lnTo>
                  <a:pt x="524649" y="302920"/>
                </a:lnTo>
                <a:lnTo>
                  <a:pt x="0" y="0"/>
                </a:lnTo>
                <a:close/>
              </a:path>
            </a:pathLst>
          </a:custGeom>
          <a:solidFill>
            <a:srgbClr val="8CD211"/>
          </a:solidFill>
        </p:spPr>
        <p:txBody>
          <a:bodyPr wrap="square" lIns="0" tIns="0" rIns="0" bIns="0" rtlCol="0">
            <a:noAutofit/>
          </a:bodyPr>
          <a:lstStyle/>
          <a:p>
            <a:endParaRPr/>
          </a:p>
        </p:txBody>
      </p:sp>
      <p:sp>
        <p:nvSpPr>
          <p:cNvPr id="30" name="object 30"/>
          <p:cNvSpPr/>
          <p:nvPr/>
        </p:nvSpPr>
        <p:spPr>
          <a:xfrm>
            <a:off x="7368120" y="7143652"/>
            <a:ext cx="524865" cy="628747"/>
          </a:xfrm>
          <a:custGeom>
            <a:avLst/>
            <a:gdLst/>
            <a:ahLst/>
            <a:cxnLst/>
            <a:rect l="l" t="t" r="r" b="b"/>
            <a:pathLst>
              <a:path w="524865" h="628747">
                <a:moveTo>
                  <a:pt x="0" y="0"/>
                </a:moveTo>
                <a:lnTo>
                  <a:pt x="0" y="22923"/>
                </a:lnTo>
                <a:lnTo>
                  <a:pt x="505028" y="314490"/>
                </a:lnTo>
                <a:lnTo>
                  <a:pt x="505028" y="628747"/>
                </a:lnTo>
                <a:lnTo>
                  <a:pt x="524865" y="628747"/>
                </a:lnTo>
                <a:lnTo>
                  <a:pt x="524865" y="303034"/>
                </a:lnTo>
                <a:lnTo>
                  <a:pt x="0" y="0"/>
                </a:lnTo>
              </a:path>
            </a:pathLst>
          </a:custGeom>
          <a:solidFill>
            <a:srgbClr val="8CD211"/>
          </a:solidFill>
        </p:spPr>
        <p:txBody>
          <a:bodyPr wrap="square" lIns="0" tIns="0" rIns="0" bIns="0" rtlCol="0">
            <a:noAutofit/>
          </a:bodyPr>
          <a:lstStyle/>
          <a:p>
            <a:endParaRPr/>
          </a:p>
        </p:txBody>
      </p:sp>
      <p:sp>
        <p:nvSpPr>
          <p:cNvPr id="31" name="object 31"/>
          <p:cNvSpPr/>
          <p:nvPr/>
        </p:nvSpPr>
        <p:spPr>
          <a:xfrm>
            <a:off x="7586963" y="6754573"/>
            <a:ext cx="1047483" cy="313893"/>
          </a:xfrm>
          <a:custGeom>
            <a:avLst/>
            <a:gdLst/>
            <a:ahLst/>
            <a:cxnLst/>
            <a:rect l="l" t="t" r="r" b="b"/>
            <a:pathLst>
              <a:path w="1047483" h="313893">
                <a:moveTo>
                  <a:pt x="19837" y="0"/>
                </a:moveTo>
                <a:lnTo>
                  <a:pt x="0" y="11455"/>
                </a:lnTo>
                <a:lnTo>
                  <a:pt x="523836" y="313893"/>
                </a:lnTo>
                <a:lnTo>
                  <a:pt x="563520" y="290982"/>
                </a:lnTo>
                <a:lnTo>
                  <a:pt x="523836" y="290982"/>
                </a:lnTo>
                <a:lnTo>
                  <a:pt x="19837" y="0"/>
                </a:lnTo>
                <a:close/>
              </a:path>
              <a:path w="1047483" h="313893">
                <a:moveTo>
                  <a:pt x="1027633" y="114"/>
                </a:moveTo>
                <a:lnTo>
                  <a:pt x="523836" y="290982"/>
                </a:lnTo>
                <a:lnTo>
                  <a:pt x="563520" y="290982"/>
                </a:lnTo>
                <a:lnTo>
                  <a:pt x="1047483" y="11569"/>
                </a:lnTo>
                <a:lnTo>
                  <a:pt x="1027633" y="114"/>
                </a:lnTo>
                <a:close/>
              </a:path>
            </a:pathLst>
          </a:custGeom>
          <a:solidFill>
            <a:srgbClr val="8CD211"/>
          </a:solidFill>
        </p:spPr>
        <p:txBody>
          <a:bodyPr wrap="square" lIns="0" tIns="0" rIns="0" bIns="0" rtlCol="0">
            <a:noAutofit/>
          </a:bodyPr>
          <a:lstStyle/>
          <a:p>
            <a:endParaRPr/>
          </a:p>
        </p:txBody>
      </p:sp>
      <p:sp>
        <p:nvSpPr>
          <p:cNvPr id="32" name="object 32"/>
          <p:cNvSpPr/>
          <p:nvPr/>
        </p:nvSpPr>
        <p:spPr>
          <a:xfrm>
            <a:off x="7368120" y="6886590"/>
            <a:ext cx="1484960" cy="885809"/>
          </a:xfrm>
          <a:custGeom>
            <a:avLst/>
            <a:gdLst/>
            <a:ahLst/>
            <a:cxnLst/>
            <a:rect l="l" t="t" r="r" b="b"/>
            <a:pathLst>
              <a:path w="1484960" h="885809">
                <a:moveTo>
                  <a:pt x="10033" y="0"/>
                </a:moveTo>
                <a:lnTo>
                  <a:pt x="0" y="5791"/>
                </a:lnTo>
                <a:lnTo>
                  <a:pt x="0" y="15963"/>
                </a:lnTo>
                <a:lnTo>
                  <a:pt x="732840" y="439064"/>
                </a:lnTo>
                <a:lnTo>
                  <a:pt x="732840" y="885809"/>
                </a:lnTo>
                <a:lnTo>
                  <a:pt x="752500" y="885809"/>
                </a:lnTo>
                <a:lnTo>
                  <a:pt x="752500" y="439064"/>
                </a:lnTo>
                <a:lnTo>
                  <a:pt x="780349" y="422986"/>
                </a:lnTo>
                <a:lnTo>
                  <a:pt x="742683" y="422986"/>
                </a:lnTo>
                <a:lnTo>
                  <a:pt x="10033" y="0"/>
                </a:lnTo>
              </a:path>
              <a:path w="1484960" h="885809">
                <a:moveTo>
                  <a:pt x="1475130" y="114"/>
                </a:moveTo>
                <a:lnTo>
                  <a:pt x="742683" y="422986"/>
                </a:lnTo>
                <a:lnTo>
                  <a:pt x="780349" y="422986"/>
                </a:lnTo>
                <a:lnTo>
                  <a:pt x="1484960" y="16192"/>
                </a:lnTo>
                <a:lnTo>
                  <a:pt x="1484960" y="5791"/>
                </a:lnTo>
                <a:lnTo>
                  <a:pt x="1475130" y="114"/>
                </a:lnTo>
              </a:path>
            </a:pathLst>
          </a:custGeom>
          <a:solidFill>
            <a:srgbClr val="8CD211"/>
          </a:solidFill>
        </p:spPr>
        <p:txBody>
          <a:bodyPr wrap="square" lIns="0" tIns="0" rIns="0" bIns="0" rtlCol="0">
            <a:noAutofit/>
          </a:bodyPr>
          <a:lstStyle/>
          <a:p>
            <a:endParaRPr/>
          </a:p>
        </p:txBody>
      </p:sp>
      <p:sp>
        <p:nvSpPr>
          <p:cNvPr id="33" name="object 33"/>
          <p:cNvSpPr/>
          <p:nvPr/>
        </p:nvSpPr>
        <p:spPr>
          <a:xfrm>
            <a:off x="8328629" y="7143897"/>
            <a:ext cx="524459" cy="628497"/>
          </a:xfrm>
          <a:custGeom>
            <a:avLst/>
            <a:gdLst/>
            <a:ahLst/>
            <a:cxnLst/>
            <a:rect l="l" t="t" r="r" b="b"/>
            <a:pathLst>
              <a:path w="524459" h="628497">
                <a:moveTo>
                  <a:pt x="524459" y="0"/>
                </a:moveTo>
                <a:lnTo>
                  <a:pt x="0" y="302793"/>
                </a:lnTo>
                <a:lnTo>
                  <a:pt x="0" y="628497"/>
                </a:lnTo>
                <a:lnTo>
                  <a:pt x="19824" y="628497"/>
                </a:lnTo>
                <a:lnTo>
                  <a:pt x="19824" y="314248"/>
                </a:lnTo>
                <a:lnTo>
                  <a:pt x="524459" y="22910"/>
                </a:lnTo>
                <a:lnTo>
                  <a:pt x="524459" y="0"/>
                </a:lnTo>
                <a:close/>
              </a:path>
            </a:pathLst>
          </a:custGeom>
          <a:solidFill>
            <a:srgbClr val="8CD211"/>
          </a:solidFill>
        </p:spPr>
        <p:txBody>
          <a:bodyPr wrap="square" lIns="0" tIns="0" rIns="0" bIns="0" rtlCol="0">
            <a:noAutofit/>
          </a:bodyPr>
          <a:lstStyle/>
          <a:p>
            <a:endParaRPr/>
          </a:p>
        </p:txBody>
      </p:sp>
      <p:sp>
        <p:nvSpPr>
          <p:cNvPr id="34" name="object 34"/>
          <p:cNvSpPr/>
          <p:nvPr/>
        </p:nvSpPr>
        <p:spPr>
          <a:xfrm>
            <a:off x="7348472" y="6606480"/>
            <a:ext cx="19837" cy="11861"/>
          </a:xfrm>
          <a:custGeom>
            <a:avLst/>
            <a:gdLst/>
            <a:ahLst/>
            <a:cxnLst/>
            <a:rect l="l" t="t" r="r" b="b"/>
            <a:pathLst>
              <a:path w="19837" h="11861">
                <a:moveTo>
                  <a:pt x="19837" y="0"/>
                </a:moveTo>
                <a:lnTo>
                  <a:pt x="0" y="11455"/>
                </a:lnTo>
                <a:lnTo>
                  <a:pt x="0" y="11861"/>
                </a:lnTo>
                <a:lnTo>
                  <a:pt x="19837" y="419"/>
                </a:lnTo>
                <a:lnTo>
                  <a:pt x="19837" y="0"/>
                </a:lnTo>
                <a:close/>
              </a:path>
            </a:pathLst>
          </a:custGeom>
          <a:solidFill>
            <a:srgbClr val="5992CA"/>
          </a:solidFill>
        </p:spPr>
        <p:txBody>
          <a:bodyPr wrap="square" lIns="0" tIns="0" rIns="0" bIns="0" rtlCol="0">
            <a:noAutofit/>
          </a:bodyPr>
          <a:lstStyle/>
          <a:p>
            <a:endParaRPr/>
          </a:p>
        </p:txBody>
      </p:sp>
      <p:sp>
        <p:nvSpPr>
          <p:cNvPr id="35" name="object 35"/>
          <p:cNvSpPr/>
          <p:nvPr/>
        </p:nvSpPr>
        <p:spPr>
          <a:xfrm>
            <a:off x="8328616" y="4743489"/>
            <a:ext cx="1524647" cy="1754797"/>
          </a:xfrm>
          <a:custGeom>
            <a:avLst/>
            <a:gdLst/>
            <a:ahLst/>
            <a:cxnLst/>
            <a:rect l="l" t="t" r="r" b="b"/>
            <a:pathLst>
              <a:path w="1524647" h="1754797">
                <a:moveTo>
                  <a:pt x="762330" y="0"/>
                </a:moveTo>
                <a:lnTo>
                  <a:pt x="0" y="440131"/>
                </a:lnTo>
                <a:lnTo>
                  <a:pt x="0" y="1320380"/>
                </a:lnTo>
                <a:lnTo>
                  <a:pt x="752449" y="1754797"/>
                </a:lnTo>
                <a:lnTo>
                  <a:pt x="752449" y="1731886"/>
                </a:lnTo>
                <a:lnTo>
                  <a:pt x="19850" y="1308925"/>
                </a:lnTo>
                <a:lnTo>
                  <a:pt x="19850" y="451573"/>
                </a:lnTo>
                <a:lnTo>
                  <a:pt x="762330" y="22910"/>
                </a:lnTo>
                <a:lnTo>
                  <a:pt x="802012" y="22910"/>
                </a:lnTo>
                <a:lnTo>
                  <a:pt x="762330" y="0"/>
                </a:lnTo>
                <a:close/>
              </a:path>
              <a:path w="1524647" h="1754797">
                <a:moveTo>
                  <a:pt x="802012" y="22910"/>
                </a:moveTo>
                <a:lnTo>
                  <a:pt x="762330" y="22910"/>
                </a:lnTo>
                <a:lnTo>
                  <a:pt x="1504810" y="451573"/>
                </a:lnTo>
                <a:lnTo>
                  <a:pt x="1504810" y="1308925"/>
                </a:lnTo>
                <a:lnTo>
                  <a:pt x="999985" y="1600377"/>
                </a:lnTo>
                <a:lnTo>
                  <a:pt x="999985" y="1623288"/>
                </a:lnTo>
                <a:lnTo>
                  <a:pt x="1524647" y="1320380"/>
                </a:lnTo>
                <a:lnTo>
                  <a:pt x="1524647" y="440131"/>
                </a:lnTo>
                <a:lnTo>
                  <a:pt x="802012" y="22910"/>
                </a:lnTo>
                <a:close/>
              </a:path>
            </a:pathLst>
          </a:custGeom>
          <a:solidFill>
            <a:srgbClr val="5AAAFA"/>
          </a:solidFill>
        </p:spPr>
        <p:txBody>
          <a:bodyPr wrap="square" lIns="0" tIns="0" rIns="0" bIns="0" rtlCol="0">
            <a:noAutofit/>
          </a:bodyPr>
          <a:lstStyle/>
          <a:p>
            <a:endParaRPr/>
          </a:p>
        </p:txBody>
      </p:sp>
      <p:sp>
        <p:nvSpPr>
          <p:cNvPr id="36" name="object 36"/>
          <p:cNvSpPr/>
          <p:nvPr/>
        </p:nvSpPr>
        <p:spPr>
          <a:xfrm>
            <a:off x="6368338" y="4743489"/>
            <a:ext cx="1524635" cy="1754822"/>
          </a:xfrm>
          <a:custGeom>
            <a:avLst/>
            <a:gdLst/>
            <a:ahLst/>
            <a:cxnLst/>
            <a:rect l="l" t="t" r="r" b="b"/>
            <a:pathLst>
              <a:path w="1524634" h="1754822">
                <a:moveTo>
                  <a:pt x="762317" y="0"/>
                </a:moveTo>
                <a:lnTo>
                  <a:pt x="0" y="440118"/>
                </a:lnTo>
                <a:lnTo>
                  <a:pt x="0" y="1320380"/>
                </a:lnTo>
                <a:lnTo>
                  <a:pt x="752487" y="1754822"/>
                </a:lnTo>
                <a:lnTo>
                  <a:pt x="752487" y="1731911"/>
                </a:lnTo>
                <a:lnTo>
                  <a:pt x="19837" y="1308912"/>
                </a:lnTo>
                <a:lnTo>
                  <a:pt x="19837" y="451573"/>
                </a:lnTo>
                <a:lnTo>
                  <a:pt x="762317" y="22910"/>
                </a:lnTo>
                <a:lnTo>
                  <a:pt x="802000" y="22910"/>
                </a:lnTo>
                <a:lnTo>
                  <a:pt x="762317" y="0"/>
                </a:lnTo>
                <a:close/>
              </a:path>
              <a:path w="1524634" h="1754822">
                <a:moveTo>
                  <a:pt x="802000" y="22910"/>
                </a:moveTo>
                <a:lnTo>
                  <a:pt x="762317" y="22910"/>
                </a:lnTo>
                <a:lnTo>
                  <a:pt x="1504797" y="451573"/>
                </a:lnTo>
                <a:lnTo>
                  <a:pt x="1504797" y="1308912"/>
                </a:lnTo>
                <a:lnTo>
                  <a:pt x="999985" y="1600377"/>
                </a:lnTo>
                <a:lnTo>
                  <a:pt x="999985" y="1623288"/>
                </a:lnTo>
                <a:lnTo>
                  <a:pt x="1524635" y="1320380"/>
                </a:lnTo>
                <a:lnTo>
                  <a:pt x="1524635" y="440118"/>
                </a:lnTo>
                <a:lnTo>
                  <a:pt x="802000" y="22910"/>
                </a:lnTo>
                <a:close/>
              </a:path>
            </a:pathLst>
          </a:custGeom>
          <a:solidFill>
            <a:srgbClr val="5AAAFA"/>
          </a:solidFill>
        </p:spPr>
        <p:txBody>
          <a:bodyPr wrap="square" lIns="0" tIns="0" rIns="0" bIns="0" rtlCol="0">
            <a:noAutofit/>
          </a:bodyPr>
          <a:lstStyle/>
          <a:p>
            <a:endParaRPr/>
          </a:p>
        </p:txBody>
      </p:sp>
      <p:sp>
        <p:nvSpPr>
          <p:cNvPr id="37" name="object 37"/>
          <p:cNvSpPr/>
          <p:nvPr/>
        </p:nvSpPr>
        <p:spPr>
          <a:xfrm>
            <a:off x="7348278" y="6440798"/>
            <a:ext cx="1524647" cy="1331595"/>
          </a:xfrm>
          <a:custGeom>
            <a:avLst/>
            <a:gdLst/>
            <a:ahLst/>
            <a:cxnLst/>
            <a:rect l="l" t="t" r="r" b="b"/>
            <a:pathLst>
              <a:path w="1524647" h="1331595">
                <a:moveTo>
                  <a:pt x="762330" y="0"/>
                </a:moveTo>
                <a:lnTo>
                  <a:pt x="0" y="440118"/>
                </a:lnTo>
                <a:lnTo>
                  <a:pt x="0" y="1320380"/>
                </a:lnTo>
                <a:lnTo>
                  <a:pt x="19443" y="1331595"/>
                </a:lnTo>
                <a:lnTo>
                  <a:pt x="59118" y="1331595"/>
                </a:lnTo>
                <a:lnTo>
                  <a:pt x="19837" y="1308925"/>
                </a:lnTo>
                <a:lnTo>
                  <a:pt x="19837" y="451586"/>
                </a:lnTo>
                <a:lnTo>
                  <a:pt x="762330" y="22910"/>
                </a:lnTo>
                <a:lnTo>
                  <a:pt x="802013" y="22910"/>
                </a:lnTo>
                <a:lnTo>
                  <a:pt x="762330" y="0"/>
                </a:lnTo>
                <a:close/>
              </a:path>
              <a:path w="1524647" h="1331595">
                <a:moveTo>
                  <a:pt x="802013" y="22910"/>
                </a:moveTo>
                <a:lnTo>
                  <a:pt x="762330" y="22910"/>
                </a:lnTo>
                <a:lnTo>
                  <a:pt x="1504810" y="451586"/>
                </a:lnTo>
                <a:lnTo>
                  <a:pt x="1504810" y="1308925"/>
                </a:lnTo>
                <a:lnTo>
                  <a:pt x="1465529" y="1331595"/>
                </a:lnTo>
                <a:lnTo>
                  <a:pt x="1505204" y="1331595"/>
                </a:lnTo>
                <a:lnTo>
                  <a:pt x="1524647" y="1320380"/>
                </a:lnTo>
                <a:lnTo>
                  <a:pt x="1524647" y="440118"/>
                </a:lnTo>
                <a:lnTo>
                  <a:pt x="802013" y="22910"/>
                </a:lnTo>
                <a:close/>
              </a:path>
            </a:pathLst>
          </a:custGeom>
          <a:solidFill>
            <a:srgbClr val="5AAAFA"/>
          </a:solidFill>
        </p:spPr>
        <p:txBody>
          <a:bodyPr wrap="square" lIns="0" tIns="0" rIns="0" bIns="0" rtlCol="0">
            <a:noAutofit/>
          </a:bodyPr>
          <a:lstStyle/>
          <a:p>
            <a:endParaRPr/>
          </a:p>
        </p:txBody>
      </p:sp>
      <p:sp>
        <p:nvSpPr>
          <p:cNvPr id="38" name="object 38"/>
          <p:cNvSpPr/>
          <p:nvPr/>
        </p:nvSpPr>
        <p:spPr>
          <a:xfrm>
            <a:off x="5387999" y="6440798"/>
            <a:ext cx="1524634" cy="1331595"/>
          </a:xfrm>
          <a:custGeom>
            <a:avLst/>
            <a:gdLst/>
            <a:ahLst/>
            <a:cxnLst/>
            <a:rect l="l" t="t" r="r" b="b"/>
            <a:pathLst>
              <a:path w="1524634" h="1331595">
                <a:moveTo>
                  <a:pt x="762330" y="0"/>
                </a:moveTo>
                <a:lnTo>
                  <a:pt x="0" y="440118"/>
                </a:lnTo>
                <a:lnTo>
                  <a:pt x="0" y="1320380"/>
                </a:lnTo>
                <a:lnTo>
                  <a:pt x="19443" y="1331595"/>
                </a:lnTo>
                <a:lnTo>
                  <a:pt x="59118" y="1331595"/>
                </a:lnTo>
                <a:lnTo>
                  <a:pt x="19837" y="1308925"/>
                </a:lnTo>
                <a:lnTo>
                  <a:pt x="19837" y="451586"/>
                </a:lnTo>
                <a:lnTo>
                  <a:pt x="762330" y="22910"/>
                </a:lnTo>
                <a:lnTo>
                  <a:pt x="802012" y="22910"/>
                </a:lnTo>
                <a:lnTo>
                  <a:pt x="762330" y="0"/>
                </a:lnTo>
                <a:close/>
              </a:path>
              <a:path w="1524634" h="1331595">
                <a:moveTo>
                  <a:pt x="802012" y="22910"/>
                </a:moveTo>
                <a:lnTo>
                  <a:pt x="762330" y="22910"/>
                </a:lnTo>
                <a:lnTo>
                  <a:pt x="1504797" y="451586"/>
                </a:lnTo>
                <a:lnTo>
                  <a:pt x="1504797" y="1308925"/>
                </a:lnTo>
                <a:lnTo>
                  <a:pt x="1465516" y="1331595"/>
                </a:lnTo>
                <a:lnTo>
                  <a:pt x="1505191" y="1331595"/>
                </a:lnTo>
                <a:lnTo>
                  <a:pt x="1524635" y="1320380"/>
                </a:lnTo>
                <a:lnTo>
                  <a:pt x="1524635" y="440118"/>
                </a:lnTo>
                <a:lnTo>
                  <a:pt x="802012" y="22910"/>
                </a:lnTo>
                <a:close/>
              </a:path>
            </a:pathLst>
          </a:custGeom>
          <a:solidFill>
            <a:srgbClr val="5AAAFA"/>
          </a:solidFill>
        </p:spPr>
        <p:txBody>
          <a:bodyPr wrap="square" lIns="0" tIns="0" rIns="0" bIns="0" rtlCol="0">
            <a:noAutofit/>
          </a:bodyPr>
          <a:lstStyle/>
          <a:p>
            <a:endParaRPr/>
          </a:p>
        </p:txBody>
      </p:sp>
      <p:sp>
        <p:nvSpPr>
          <p:cNvPr id="39" name="object 39"/>
          <p:cNvSpPr/>
          <p:nvPr/>
        </p:nvSpPr>
        <p:spPr>
          <a:xfrm>
            <a:off x="9308763" y="6448113"/>
            <a:ext cx="749630" cy="1324279"/>
          </a:xfrm>
          <a:custGeom>
            <a:avLst/>
            <a:gdLst/>
            <a:ahLst/>
            <a:cxnLst/>
            <a:rect l="l" t="t" r="r" b="b"/>
            <a:pathLst>
              <a:path w="749630" h="1324279">
                <a:moveTo>
                  <a:pt x="749630" y="0"/>
                </a:moveTo>
                <a:lnTo>
                  <a:pt x="0" y="432803"/>
                </a:lnTo>
                <a:lnTo>
                  <a:pt x="0" y="1313065"/>
                </a:lnTo>
                <a:lnTo>
                  <a:pt x="19443" y="1324279"/>
                </a:lnTo>
                <a:lnTo>
                  <a:pt x="59118" y="1324279"/>
                </a:lnTo>
                <a:lnTo>
                  <a:pt x="19837" y="1301610"/>
                </a:lnTo>
                <a:lnTo>
                  <a:pt x="19837" y="444271"/>
                </a:lnTo>
                <a:lnTo>
                  <a:pt x="749630" y="22923"/>
                </a:lnTo>
                <a:lnTo>
                  <a:pt x="749630" y="0"/>
                </a:lnTo>
                <a:close/>
              </a:path>
            </a:pathLst>
          </a:custGeom>
          <a:solidFill>
            <a:srgbClr val="5AAAFA"/>
          </a:solidFill>
        </p:spPr>
        <p:txBody>
          <a:bodyPr wrap="square" lIns="0" tIns="0" rIns="0" bIns="0" rtlCol="0">
            <a:noAutofit/>
          </a:bodyPr>
          <a:lstStyle/>
          <a:p>
            <a:endParaRPr/>
          </a:p>
        </p:txBody>
      </p:sp>
      <p:sp>
        <p:nvSpPr>
          <p:cNvPr id="40" name="object 40"/>
          <p:cNvSpPr/>
          <p:nvPr/>
        </p:nvSpPr>
        <p:spPr>
          <a:xfrm>
            <a:off x="5160265" y="4480561"/>
            <a:ext cx="4898134" cy="3291838"/>
          </a:xfrm>
          <a:custGeom>
            <a:avLst/>
            <a:gdLst/>
            <a:ahLst/>
            <a:cxnLst/>
            <a:rect l="l" t="t" r="r" b="b"/>
            <a:pathLst>
              <a:path w="4898134" h="3291838">
                <a:moveTo>
                  <a:pt x="1970303" y="0"/>
                </a:moveTo>
                <a:lnTo>
                  <a:pt x="980338" y="571550"/>
                </a:lnTo>
                <a:lnTo>
                  <a:pt x="980338" y="1702879"/>
                </a:lnTo>
                <a:lnTo>
                  <a:pt x="0" y="2268867"/>
                </a:lnTo>
                <a:lnTo>
                  <a:pt x="0" y="3291838"/>
                </a:lnTo>
                <a:lnTo>
                  <a:pt x="19697" y="3291838"/>
                </a:lnTo>
                <a:lnTo>
                  <a:pt x="19741" y="2280208"/>
                </a:lnTo>
                <a:lnTo>
                  <a:pt x="989977" y="1720049"/>
                </a:lnTo>
                <a:lnTo>
                  <a:pt x="1029028" y="1720049"/>
                </a:lnTo>
                <a:lnTo>
                  <a:pt x="1000036" y="1703311"/>
                </a:lnTo>
                <a:lnTo>
                  <a:pt x="1000036" y="582930"/>
                </a:lnTo>
                <a:lnTo>
                  <a:pt x="1970303" y="22745"/>
                </a:lnTo>
                <a:lnTo>
                  <a:pt x="2009700" y="22745"/>
                </a:lnTo>
                <a:lnTo>
                  <a:pt x="1970303" y="0"/>
                </a:lnTo>
              </a:path>
              <a:path w="4898134" h="3291838">
                <a:moveTo>
                  <a:pt x="1029028" y="1720049"/>
                </a:moveTo>
                <a:lnTo>
                  <a:pt x="989977" y="1720049"/>
                </a:lnTo>
                <a:lnTo>
                  <a:pt x="1960283" y="2280208"/>
                </a:lnTo>
                <a:lnTo>
                  <a:pt x="1960283" y="3291838"/>
                </a:lnTo>
                <a:lnTo>
                  <a:pt x="1979942" y="3291838"/>
                </a:lnTo>
                <a:lnTo>
                  <a:pt x="1979986" y="2280208"/>
                </a:lnTo>
                <a:lnTo>
                  <a:pt x="2008936" y="2263495"/>
                </a:lnTo>
                <a:lnTo>
                  <a:pt x="1970303" y="2263495"/>
                </a:lnTo>
                <a:lnTo>
                  <a:pt x="1029028" y="1720049"/>
                </a:lnTo>
              </a:path>
              <a:path w="4898134" h="3291838">
                <a:moveTo>
                  <a:pt x="2988582" y="1720049"/>
                </a:moveTo>
                <a:lnTo>
                  <a:pt x="2950260" y="1720049"/>
                </a:lnTo>
                <a:lnTo>
                  <a:pt x="3920439" y="2280373"/>
                </a:lnTo>
                <a:lnTo>
                  <a:pt x="3920515" y="3291838"/>
                </a:lnTo>
                <a:lnTo>
                  <a:pt x="3940467" y="3291838"/>
                </a:lnTo>
                <a:lnTo>
                  <a:pt x="3940467" y="2280462"/>
                </a:lnTo>
                <a:lnTo>
                  <a:pt x="3969348" y="2263787"/>
                </a:lnTo>
                <a:lnTo>
                  <a:pt x="3930383" y="2263787"/>
                </a:lnTo>
                <a:lnTo>
                  <a:pt x="2988582" y="1720049"/>
                </a:lnTo>
              </a:path>
              <a:path w="4898134" h="3291838">
                <a:moveTo>
                  <a:pt x="4898134" y="1705051"/>
                </a:moveTo>
                <a:lnTo>
                  <a:pt x="3930383" y="2263787"/>
                </a:lnTo>
                <a:lnTo>
                  <a:pt x="3969348" y="2263787"/>
                </a:lnTo>
                <a:lnTo>
                  <a:pt x="4898134" y="1727530"/>
                </a:lnTo>
                <a:lnTo>
                  <a:pt x="4898134" y="1705051"/>
                </a:lnTo>
              </a:path>
              <a:path w="4898134" h="3291838">
                <a:moveTo>
                  <a:pt x="2009700" y="22745"/>
                </a:moveTo>
                <a:lnTo>
                  <a:pt x="1970303" y="22745"/>
                </a:lnTo>
                <a:lnTo>
                  <a:pt x="2940583" y="582930"/>
                </a:lnTo>
                <a:lnTo>
                  <a:pt x="2940583" y="1703311"/>
                </a:lnTo>
                <a:lnTo>
                  <a:pt x="1970303" y="2263495"/>
                </a:lnTo>
                <a:lnTo>
                  <a:pt x="2008936" y="2263495"/>
                </a:lnTo>
                <a:lnTo>
                  <a:pt x="2950260" y="1720049"/>
                </a:lnTo>
                <a:lnTo>
                  <a:pt x="2988582" y="1720049"/>
                </a:lnTo>
                <a:lnTo>
                  <a:pt x="2960293" y="1703717"/>
                </a:lnTo>
                <a:lnTo>
                  <a:pt x="2960331" y="582930"/>
                </a:lnTo>
                <a:lnTo>
                  <a:pt x="2989851" y="565886"/>
                </a:lnTo>
                <a:lnTo>
                  <a:pt x="2950451" y="565886"/>
                </a:lnTo>
                <a:lnTo>
                  <a:pt x="2009700" y="22745"/>
                </a:lnTo>
              </a:path>
              <a:path w="4898134" h="3291838">
                <a:moveTo>
                  <a:pt x="3969996" y="22745"/>
                </a:moveTo>
                <a:lnTo>
                  <a:pt x="3930599" y="22745"/>
                </a:lnTo>
                <a:lnTo>
                  <a:pt x="4898134" y="581354"/>
                </a:lnTo>
                <a:lnTo>
                  <a:pt x="4898134" y="558596"/>
                </a:lnTo>
                <a:lnTo>
                  <a:pt x="3969996" y="22745"/>
                </a:lnTo>
              </a:path>
              <a:path w="4898134" h="3291838">
                <a:moveTo>
                  <a:pt x="3930599" y="0"/>
                </a:moveTo>
                <a:lnTo>
                  <a:pt x="2950451" y="565886"/>
                </a:lnTo>
                <a:lnTo>
                  <a:pt x="2989851" y="565886"/>
                </a:lnTo>
                <a:lnTo>
                  <a:pt x="3930599" y="22745"/>
                </a:lnTo>
                <a:lnTo>
                  <a:pt x="3969996" y="22745"/>
                </a:lnTo>
                <a:lnTo>
                  <a:pt x="3930599" y="0"/>
                </a:lnTo>
              </a:path>
            </a:pathLst>
          </a:custGeom>
          <a:solidFill>
            <a:srgbClr val="5AAAFA"/>
          </a:solidFill>
        </p:spPr>
        <p:txBody>
          <a:bodyPr wrap="square" lIns="0" tIns="0" rIns="0" bIns="0" rtlCol="0">
            <a:noAutofit/>
          </a:bodyPr>
          <a:lstStyle/>
          <a:p>
            <a:endParaRPr/>
          </a:p>
        </p:txBody>
      </p:sp>
      <p:sp>
        <p:nvSpPr>
          <p:cNvPr id="44" name="object 44"/>
          <p:cNvSpPr txBox="1">
            <a:spLocks noGrp="1"/>
          </p:cNvSpPr>
          <p:nvPr>
            <p:ph type="ftr" sz="quarter" idx="5"/>
          </p:nvPr>
        </p:nvSpPr>
        <p:spPr>
          <a:prstGeom prst="rect">
            <a:avLst/>
          </a:prstGeom>
        </p:spPr>
        <p:txBody>
          <a:bodyPr vert="horz" wrap="square" lIns="0" tIns="0" rIns="0" bIns="0" rtlCol="0">
            <a:noAutofit/>
          </a:bodyPr>
          <a:lstStyle/>
          <a:p>
            <a:pPr marL="12700">
              <a:lnSpc>
                <a:spcPct val="100000"/>
              </a:lnSpc>
            </a:pPr>
            <a:r>
              <a:rPr sz="800" spc="-15" dirty="0" smtClean="0">
                <a:latin typeface="Arial"/>
                <a:cs typeface="Arial"/>
              </a:rPr>
              <a:t>Se</a:t>
            </a:r>
            <a:r>
              <a:rPr sz="800" spc="-25" dirty="0" smtClean="0">
                <a:latin typeface="Arial"/>
                <a:cs typeface="Arial"/>
              </a:rPr>
              <a:t>p</a:t>
            </a:r>
            <a:r>
              <a:rPr sz="800" spc="-15" dirty="0" smtClean="0">
                <a:latin typeface="Arial"/>
                <a:cs typeface="Arial"/>
              </a:rPr>
              <a:t>t</a:t>
            </a:r>
            <a:r>
              <a:rPr sz="800" spc="-5" dirty="0" smtClean="0">
                <a:latin typeface="Arial"/>
                <a:cs typeface="Arial"/>
              </a:rPr>
              <a:t>ember</a:t>
            </a:r>
            <a:r>
              <a:rPr sz="800" spc="-35" dirty="0" smtClean="0">
                <a:latin typeface="Arial"/>
                <a:cs typeface="Arial"/>
              </a:rPr>
              <a:t> </a:t>
            </a:r>
            <a:r>
              <a:rPr sz="800" spc="-125" dirty="0" smtClean="0">
                <a:latin typeface="Arial"/>
                <a:cs typeface="Arial"/>
              </a:rPr>
              <a:t>1</a:t>
            </a:r>
            <a:r>
              <a:rPr sz="800" spc="-30" dirty="0" smtClean="0">
                <a:latin typeface="Arial"/>
                <a:cs typeface="Arial"/>
              </a:rPr>
              <a:t>5,</a:t>
            </a:r>
            <a:r>
              <a:rPr sz="800" spc="-35" dirty="0" smtClean="0">
                <a:latin typeface="Arial"/>
                <a:cs typeface="Arial"/>
              </a:rPr>
              <a:t> </a:t>
            </a:r>
            <a:r>
              <a:rPr sz="800" spc="-15" dirty="0" smtClean="0">
                <a:latin typeface="Arial"/>
                <a:cs typeface="Arial"/>
              </a:rPr>
              <a:t>2</a:t>
            </a:r>
            <a:r>
              <a:rPr sz="800" spc="-10" dirty="0" smtClean="0">
                <a:latin typeface="Arial"/>
                <a:cs typeface="Arial"/>
              </a:rPr>
              <a:t>0</a:t>
            </a:r>
            <a:r>
              <a:rPr sz="800" spc="-55" dirty="0" smtClean="0">
                <a:latin typeface="Arial"/>
                <a:cs typeface="Arial"/>
              </a:rPr>
              <a:t>16</a:t>
            </a:r>
            <a:endParaRPr sz="800">
              <a:latin typeface="Arial"/>
              <a:cs typeface="Arial"/>
            </a:endParaRPr>
          </a:p>
        </p:txBody>
      </p:sp>
      <p:sp>
        <p:nvSpPr>
          <p:cNvPr id="43" name="object 43"/>
          <p:cNvSpPr txBox="1"/>
          <p:nvPr/>
        </p:nvSpPr>
        <p:spPr>
          <a:xfrm>
            <a:off x="444461" y="609600"/>
            <a:ext cx="3583940" cy="252729"/>
          </a:xfrm>
          <a:prstGeom prst="rect">
            <a:avLst/>
          </a:prstGeom>
        </p:spPr>
        <p:txBody>
          <a:bodyPr vert="horz" wrap="square" lIns="0" tIns="0" rIns="0" bIns="0" rtlCol="0">
            <a:noAutofit/>
          </a:bodyPr>
          <a:lstStyle/>
          <a:p>
            <a:pPr marL="12700">
              <a:lnSpc>
                <a:spcPct val="100000"/>
              </a:lnSpc>
            </a:pPr>
            <a:r>
              <a:rPr lang="en-US" sz="2000" b="1" spc="15" dirty="0" smtClean="0">
                <a:solidFill>
                  <a:srgbClr val="1D3649"/>
                </a:solidFill>
                <a:latin typeface="Arial"/>
                <a:cs typeface="Arial"/>
              </a:rPr>
              <a:t>CSP/ISV Event Strategy </a:t>
            </a:r>
            <a:endParaRPr sz="2000" dirty="0">
              <a:latin typeface="Arial"/>
              <a:cs typeface="Arial"/>
            </a:endParaRPr>
          </a:p>
        </p:txBody>
      </p:sp>
      <p:sp>
        <p:nvSpPr>
          <p:cNvPr id="19" name="object 19"/>
          <p:cNvSpPr txBox="1"/>
          <p:nvPr/>
        </p:nvSpPr>
        <p:spPr>
          <a:xfrm>
            <a:off x="436262" y="1143000"/>
            <a:ext cx="4971981" cy="6182274"/>
          </a:xfrm>
          <a:prstGeom prst="rect">
            <a:avLst/>
          </a:prstGeom>
          <a:noFill/>
        </p:spPr>
        <p:txBody>
          <a:bodyPr vert="horz" wrap="square" lIns="0" tIns="0" rIns="0" bIns="0" rtlCol="0">
            <a:noAutofit/>
          </a:bodyPr>
          <a:lstStyle/>
          <a:p>
            <a:r>
              <a:rPr lang="en-US" sz="1400" b="1" dirty="0" smtClean="0">
                <a:solidFill>
                  <a:schemeClr val="accent1"/>
                </a:solidFill>
                <a:latin typeface="Helvetica Neue" charset="0"/>
                <a:ea typeface="Helvetica Neue" charset="0"/>
                <a:cs typeface="Helvetica Neue" charset="0"/>
                <a:sym typeface="Helvetica"/>
              </a:rPr>
              <a:t>Purpose </a:t>
            </a:r>
          </a:p>
          <a:p>
            <a:r>
              <a:rPr lang="en-US" sz="1100" dirty="0" smtClean="0">
                <a:latin typeface="Helvetica Neue" charset="0"/>
                <a:ea typeface="Helvetica Neue" charset="0"/>
                <a:cs typeface="Helvetica Neue" charset="0"/>
              </a:rPr>
              <a:t>Our mission:  To change opinion of IBM and drive relevance by actively demonstrating how we will connect and build a future with them.  We must place CSPs/ISVs and their needs at the center of our universe.</a:t>
            </a:r>
          </a:p>
          <a:p>
            <a:endParaRPr lang="en-US" sz="1100" dirty="0">
              <a:latin typeface="Helvetica Neue" charset="0"/>
              <a:ea typeface="Helvetica Neue" charset="0"/>
              <a:cs typeface="Helvetica Neue" charset="0"/>
            </a:endParaRPr>
          </a:p>
          <a:p>
            <a:r>
              <a:rPr lang="en-US" sz="1100" dirty="0" smtClean="0">
                <a:latin typeface="Helvetica Neue" charset="0"/>
                <a:ea typeface="Helvetica Neue" charset="0"/>
                <a:cs typeface="Helvetica Neue" charset="0"/>
              </a:rPr>
              <a:t>By </a:t>
            </a:r>
            <a:r>
              <a:rPr lang="en-US" sz="1100" dirty="0">
                <a:latin typeface="Helvetica Neue" charset="0"/>
                <a:ea typeface="Helvetica Neue" charset="0"/>
                <a:cs typeface="Helvetica Neue" charset="0"/>
              </a:rPr>
              <a:t>carefully crafting relationships with external influencers and bringing them together with IBM SME’s, we can drive conversation and collaboration that moves the dial and shows them we aren’t the typical Big Blue they think we </a:t>
            </a:r>
            <a:r>
              <a:rPr lang="en-US" sz="1100" dirty="0" smtClean="0">
                <a:latin typeface="Helvetica Neue" charset="0"/>
                <a:ea typeface="Helvetica Neue" charset="0"/>
                <a:cs typeface="Helvetica Neue" charset="0"/>
              </a:rPr>
              <a:t>are. </a:t>
            </a:r>
          </a:p>
          <a:p>
            <a:endParaRPr lang="en-US" sz="1100" dirty="0" smtClean="0">
              <a:effectLst/>
              <a:latin typeface="Helvetica Neue" charset="0"/>
              <a:ea typeface="Helvetica Neue" charset="0"/>
              <a:cs typeface="Helvetica Neue" charset="0"/>
            </a:endParaRPr>
          </a:p>
          <a:p>
            <a:r>
              <a:rPr lang="en-US" sz="1400" b="1" dirty="0" smtClean="0">
                <a:solidFill>
                  <a:schemeClr val="accent1"/>
                </a:solidFill>
                <a:latin typeface="Helvetica Neue" charset="0"/>
                <a:ea typeface="Helvetica Neue" charset="0"/>
                <a:cs typeface="Helvetica Neue" charset="0"/>
              </a:rPr>
              <a:t>Town Hall Approach </a:t>
            </a:r>
          </a:p>
          <a:p>
            <a:r>
              <a:rPr lang="en-US" sz="1100" dirty="0" smtClean="0">
                <a:latin typeface="Helvetica Neue" charset="0"/>
                <a:ea typeface="Helvetica Neue" charset="0"/>
                <a:cs typeface="Helvetica Neue" charset="0"/>
              </a:rPr>
              <a:t>WHAT:  Ongoing influencer led “town-hall</a:t>
            </a:r>
            <a:r>
              <a:rPr lang="en-US" sz="1100" dirty="0">
                <a:latin typeface="Helvetica Neue" charset="0"/>
                <a:ea typeface="Helvetica Neue" charset="0"/>
                <a:cs typeface="Helvetica Neue" charset="0"/>
              </a:rPr>
              <a:t>” conversations covering industry focused topics of interest</a:t>
            </a:r>
            <a:r>
              <a:rPr lang="en-US" sz="1100" dirty="0" smtClean="0">
                <a:latin typeface="Helvetica Neue" charset="0"/>
                <a:ea typeface="Helvetica Neue" charset="0"/>
                <a:cs typeface="Helvetica Neue" charset="0"/>
              </a:rPr>
              <a:t>.</a:t>
            </a:r>
          </a:p>
          <a:p>
            <a:r>
              <a:rPr lang="en-US" sz="1100" dirty="0" smtClean="0">
                <a:latin typeface="Helvetica Neue" charset="0"/>
                <a:ea typeface="Helvetica Neue" charset="0"/>
                <a:cs typeface="Helvetica Neue" charset="0"/>
              </a:rPr>
              <a:t> </a:t>
            </a:r>
            <a:endParaRPr lang="en-US" sz="1100" dirty="0">
              <a:latin typeface="Helvetica Neue" charset="0"/>
              <a:ea typeface="Helvetica Neue" charset="0"/>
              <a:cs typeface="Helvetica Neue" charset="0"/>
            </a:endParaRPr>
          </a:p>
          <a:p>
            <a:r>
              <a:rPr lang="en-US" sz="1100" dirty="0">
                <a:latin typeface="Helvetica Neue" charset="0"/>
                <a:ea typeface="Helvetica Neue" charset="0"/>
                <a:cs typeface="Helvetica Neue" charset="0"/>
              </a:rPr>
              <a:t>CADENCE: </a:t>
            </a:r>
            <a:r>
              <a:rPr lang="en-US" sz="1100" dirty="0" smtClean="0">
                <a:latin typeface="Helvetica Neue" charset="0"/>
                <a:ea typeface="Helvetica Neue" charset="0"/>
                <a:cs typeface="Helvetica Neue" charset="0"/>
              </a:rPr>
              <a:t> Approximately once </a:t>
            </a:r>
            <a:r>
              <a:rPr lang="en-US" sz="1100" dirty="0">
                <a:latin typeface="Helvetica Neue" charset="0"/>
                <a:ea typeface="Helvetica Neue" charset="0"/>
                <a:cs typeface="Helvetica Neue" charset="0"/>
              </a:rPr>
              <a:t>a month. </a:t>
            </a:r>
            <a:r>
              <a:rPr lang="en-US" sz="1100" dirty="0" smtClean="0">
                <a:latin typeface="Helvetica Neue" charset="0"/>
                <a:ea typeface="Helvetica Neue" charset="0"/>
                <a:cs typeface="Helvetica Neue" charset="0"/>
              </a:rPr>
              <a:t>Announce </a:t>
            </a:r>
            <a:r>
              <a:rPr lang="en-US" sz="1100" dirty="0">
                <a:latin typeface="Helvetica Neue" charset="0"/>
                <a:ea typeface="Helvetica Neue" charset="0"/>
                <a:cs typeface="Helvetica Neue" charset="0"/>
              </a:rPr>
              <a:t>via POE upcoming speaker </a:t>
            </a:r>
            <a:r>
              <a:rPr lang="en-US" sz="1100" dirty="0" smtClean="0">
                <a:latin typeface="Helvetica Neue" charset="0"/>
                <a:ea typeface="Helvetica Neue" charset="0"/>
                <a:cs typeface="Helvetica Neue" charset="0"/>
              </a:rPr>
              <a:t>and topic, providing </a:t>
            </a:r>
            <a:r>
              <a:rPr lang="en-US" sz="1100" dirty="0">
                <a:latin typeface="Helvetica Neue" charset="0"/>
                <a:ea typeface="Helvetica Neue" charset="0"/>
                <a:cs typeface="Helvetica Neue" charset="0"/>
              </a:rPr>
              <a:t>link to a registration </a:t>
            </a:r>
            <a:r>
              <a:rPr lang="en-US" sz="1100" dirty="0" smtClean="0">
                <a:latin typeface="Helvetica Neue" charset="0"/>
                <a:ea typeface="Helvetica Neue" charset="0"/>
                <a:cs typeface="Helvetica Neue" charset="0"/>
              </a:rPr>
              <a:t>page.</a:t>
            </a:r>
          </a:p>
          <a:p>
            <a:endParaRPr lang="en-US" sz="1100" dirty="0">
              <a:latin typeface="Helvetica Neue" charset="0"/>
              <a:ea typeface="Helvetica Neue" charset="0"/>
              <a:cs typeface="Helvetica Neue" charset="0"/>
            </a:endParaRPr>
          </a:p>
          <a:p>
            <a:r>
              <a:rPr lang="en-US" sz="1100" dirty="0" smtClean="0">
                <a:latin typeface="Helvetica Neue" charset="0"/>
                <a:ea typeface="Helvetica Neue" charset="0"/>
                <a:cs typeface="Helvetica Neue" charset="0"/>
              </a:rPr>
              <a:t>WHO</a:t>
            </a:r>
            <a:r>
              <a:rPr lang="en-US" sz="1100" dirty="0">
                <a:latin typeface="Helvetica Neue" charset="0"/>
                <a:ea typeface="Helvetica Neue" charset="0"/>
                <a:cs typeface="Helvetica Neue" charset="0"/>
              </a:rPr>
              <a:t>: </a:t>
            </a:r>
            <a:r>
              <a:rPr lang="en-US" sz="1100" dirty="0" smtClean="0">
                <a:latin typeface="Helvetica Neue" charset="0"/>
                <a:ea typeface="Helvetica Neue" charset="0"/>
                <a:cs typeface="Helvetica Neue" charset="0"/>
              </a:rPr>
              <a:t> Sessions </a:t>
            </a:r>
            <a:r>
              <a:rPr lang="en-US" sz="1100" dirty="0">
                <a:latin typeface="Helvetica Neue" charset="0"/>
                <a:ea typeface="Helvetica Neue" charset="0"/>
                <a:cs typeface="Helvetica Neue" charset="0"/>
              </a:rPr>
              <a:t>will initially be led by IBM industry-focused SMEs, evolving to include CSP/ISV customers. </a:t>
            </a:r>
            <a:r>
              <a:rPr lang="en-US" sz="1100" dirty="0" smtClean="0">
                <a:latin typeface="Helvetica Neue" charset="0"/>
                <a:ea typeface="Helvetica Neue" charset="0"/>
                <a:cs typeface="Helvetica Neue" charset="0"/>
              </a:rPr>
              <a:t> Pilot </a:t>
            </a:r>
            <a:r>
              <a:rPr lang="en-US" sz="1100" dirty="0">
                <a:latin typeface="Helvetica Neue" charset="0"/>
                <a:ea typeface="Helvetica Neue" charset="0"/>
                <a:cs typeface="Helvetica Neue" charset="0"/>
              </a:rPr>
              <a:t>with CSP/ISV Biz Dev prospects and customers as attendees, consider extending to broader CSP/ISV </a:t>
            </a:r>
            <a:r>
              <a:rPr lang="en-US" sz="1100" dirty="0" smtClean="0">
                <a:latin typeface="Helvetica Neue" charset="0"/>
                <a:ea typeface="Helvetica Neue" charset="0"/>
                <a:cs typeface="Helvetica Neue" charset="0"/>
              </a:rPr>
              <a:t>community </a:t>
            </a:r>
            <a:r>
              <a:rPr lang="en-US" sz="1100" dirty="0">
                <a:latin typeface="Helvetica Neue" charset="0"/>
                <a:ea typeface="Helvetica Neue" charset="0"/>
                <a:cs typeface="Helvetica Neue" charset="0"/>
              </a:rPr>
              <a:t>based on performance. </a:t>
            </a:r>
            <a:endParaRPr lang="en-US" sz="1100" dirty="0" smtClean="0">
              <a:latin typeface="Helvetica Neue" charset="0"/>
              <a:ea typeface="Helvetica Neue" charset="0"/>
              <a:cs typeface="Helvetica Neue" charset="0"/>
            </a:endParaRPr>
          </a:p>
          <a:p>
            <a:endParaRPr lang="en-US" sz="1100" dirty="0">
              <a:latin typeface="Helvetica Neue" charset="0"/>
              <a:ea typeface="Helvetica Neue" charset="0"/>
              <a:cs typeface="Helvetica Neue" charset="0"/>
            </a:endParaRPr>
          </a:p>
          <a:p>
            <a:r>
              <a:rPr lang="en-US" sz="1100" dirty="0">
                <a:latin typeface="Helvetica Neue" charset="0"/>
                <a:ea typeface="Helvetica Neue" charset="0"/>
                <a:cs typeface="Helvetica Neue" charset="0"/>
              </a:rPr>
              <a:t>TOPICS</a:t>
            </a:r>
            <a:r>
              <a:rPr lang="en-US" sz="1100" dirty="0" smtClean="0">
                <a:latin typeface="Helvetica Neue" charset="0"/>
                <a:ea typeface="Helvetica Neue" charset="0"/>
                <a:cs typeface="Helvetica Neue" charset="0"/>
              </a:rPr>
              <a:t>:  Sessions </a:t>
            </a:r>
            <a:r>
              <a:rPr lang="en-US" sz="1100" dirty="0">
                <a:latin typeface="Helvetica Neue" charset="0"/>
                <a:ea typeface="Helvetica Neue" charset="0"/>
                <a:cs typeface="Helvetica Neue" charset="0"/>
              </a:rPr>
              <a:t>will align to industry and CSP/ISV areas of interest sourced from 1) survey of CSPs/ ISVs; 2) research results (IDC, Forrester); 3) sales team insights. </a:t>
            </a:r>
            <a:endParaRPr lang="en-US" sz="1100" dirty="0" smtClean="0">
              <a:latin typeface="Helvetica Neue" charset="0"/>
              <a:ea typeface="Helvetica Neue" charset="0"/>
              <a:cs typeface="Helvetica Neue" charset="0"/>
            </a:endParaRPr>
          </a:p>
          <a:p>
            <a:endParaRPr lang="en-US" sz="1100" dirty="0">
              <a:latin typeface="Helvetica Neue" charset="0"/>
              <a:ea typeface="Helvetica Neue" charset="0"/>
              <a:cs typeface="Helvetica Neue" charset="0"/>
            </a:endParaRPr>
          </a:p>
          <a:p>
            <a:r>
              <a:rPr lang="en-US" sz="1100" dirty="0" smtClean="0">
                <a:latin typeface="Helvetica Neue" charset="0"/>
                <a:ea typeface="Helvetica Neue" charset="0"/>
                <a:cs typeface="Helvetica Neue" charset="0"/>
              </a:rPr>
              <a:t>CHANNELS</a:t>
            </a:r>
            <a:r>
              <a:rPr lang="en-US" sz="1100" dirty="0">
                <a:latin typeface="Helvetica Neue" charset="0"/>
                <a:ea typeface="Helvetica Neue" charset="0"/>
                <a:cs typeface="Helvetica Neue" charset="0"/>
              </a:rPr>
              <a:t>: </a:t>
            </a:r>
            <a:r>
              <a:rPr lang="en-US" sz="1100" dirty="0" smtClean="0">
                <a:latin typeface="Helvetica Neue" charset="0"/>
                <a:ea typeface="Helvetica Neue" charset="0"/>
                <a:cs typeface="Helvetica Neue" charset="0"/>
              </a:rPr>
              <a:t>Events </a:t>
            </a:r>
            <a:r>
              <a:rPr lang="en-US" sz="1100" dirty="0">
                <a:latin typeface="Helvetica Neue" charset="0"/>
                <a:ea typeface="Helvetica Neue" charset="0"/>
                <a:cs typeface="Helvetica Neue" charset="0"/>
              </a:rPr>
              <a:t>will execute in a variety of formats to test for best options, e.g. Tweet Chat, Google Hangout, physical meet-up + digital component, physical meet-up alone, etc. </a:t>
            </a:r>
            <a:r>
              <a:rPr lang="en-US" sz="1100" dirty="0" smtClean="0">
                <a:latin typeface="Helvetica Neue" charset="0"/>
                <a:ea typeface="Helvetica Neue" charset="0"/>
                <a:cs typeface="Helvetica Neue" charset="0"/>
              </a:rPr>
              <a:t> Attendees </a:t>
            </a:r>
            <a:r>
              <a:rPr lang="en-US" sz="1100" dirty="0">
                <a:latin typeface="Helvetica Neue" charset="0"/>
                <a:ea typeface="Helvetica Neue" charset="0"/>
                <a:cs typeface="Helvetica Neue" charset="0"/>
              </a:rPr>
              <a:t>will be encouraged to share and engage with others via social during event. </a:t>
            </a:r>
            <a:endParaRPr lang="en-US" sz="1100" dirty="0" smtClean="0">
              <a:effectLst/>
              <a:latin typeface="Helvetica Neue" charset="0"/>
              <a:ea typeface="Helvetica Neue" charset="0"/>
              <a:cs typeface="Helvetica Neue" charset="0"/>
            </a:endParaRPr>
          </a:p>
          <a:p>
            <a:endParaRPr lang="en-US" sz="1100" dirty="0" smtClean="0">
              <a:latin typeface="Helvetica Neue" charset="0"/>
              <a:ea typeface="Helvetica Neue" charset="0"/>
              <a:cs typeface="Helvetica Neue" charset="0"/>
            </a:endParaRPr>
          </a:p>
          <a:p>
            <a:r>
              <a:rPr lang="en-US" sz="1100" dirty="0" smtClean="0">
                <a:latin typeface="Helvetica Neue" charset="0"/>
                <a:ea typeface="Helvetica Neue" charset="0"/>
                <a:cs typeface="Helvetica Neue" charset="0"/>
              </a:rPr>
              <a:t>AMPLIFY CONTENT</a:t>
            </a:r>
            <a:r>
              <a:rPr lang="en-US" sz="1100" dirty="0">
                <a:latin typeface="Helvetica Neue" charset="0"/>
                <a:ea typeface="Helvetica Neue" charset="0"/>
                <a:cs typeface="Helvetica Neue" charset="0"/>
              </a:rPr>
              <a:t>:  </a:t>
            </a:r>
            <a:r>
              <a:rPr lang="en-US" sz="1100" dirty="0">
                <a:latin typeface="HelvNeue for IBM Light"/>
                <a:cs typeface="HelvNeue for IBM Light"/>
              </a:rPr>
              <a:t>Content from the event will be made available for use globally:</a:t>
            </a:r>
          </a:p>
          <a:p>
            <a:r>
              <a:rPr lang="en-US" sz="1100" dirty="0" smtClean="0">
                <a:latin typeface="Helvetica Neue" charset="0"/>
                <a:ea typeface="Helvetica Neue" charset="0"/>
                <a:cs typeface="Helvetica Neue" charset="0"/>
              </a:rPr>
              <a:t>Events </a:t>
            </a:r>
            <a:r>
              <a:rPr lang="en-US" sz="1100" dirty="0">
                <a:latin typeface="Helvetica Neue" charset="0"/>
                <a:ea typeface="Helvetica Neue" charset="0"/>
                <a:cs typeface="Helvetica Neue" charset="0"/>
              </a:rPr>
              <a:t>will be recorded and archived on the </a:t>
            </a:r>
            <a:r>
              <a:rPr lang="en-US" sz="1100" dirty="0" smtClean="0">
                <a:latin typeface="Helvetica Neue" charset="0"/>
                <a:ea typeface="Helvetica Neue" charset="0"/>
                <a:cs typeface="Helvetica Neue" charset="0"/>
              </a:rPr>
              <a:t>portal. Social media surround assets will be created to help drive traffic to CSP portal and replay content. </a:t>
            </a:r>
            <a:endParaRPr lang="en-US" sz="1100" dirty="0">
              <a:latin typeface="Helvetica Neue" charset="0"/>
              <a:ea typeface="Helvetica Neue" charset="0"/>
              <a:cs typeface="Helvetica Neue" charset="0"/>
            </a:endParaRPr>
          </a:p>
          <a:p>
            <a:endParaRPr lang="en-US" sz="1100" dirty="0">
              <a:effectLst/>
              <a:latin typeface="Helvetica Neue" charset="0"/>
              <a:ea typeface="Helvetica Neue" charset="0"/>
              <a:cs typeface="Helvetica Neue" charset="0"/>
            </a:endParaRPr>
          </a:p>
          <a:p>
            <a:endParaRPr lang="en-US" sz="1100" dirty="0" smtClean="0">
              <a:effectLst/>
              <a:latin typeface="Helvetica Neue" charset="0"/>
              <a:ea typeface="Helvetica Neue" charset="0"/>
              <a:cs typeface="Helvetica Neue" charset="0"/>
            </a:endParaRPr>
          </a:p>
          <a:p>
            <a:endParaRPr lang="en-US" sz="1200" dirty="0">
              <a:effectLst/>
            </a:endParaRPr>
          </a:p>
          <a:p>
            <a:endParaRPr lang="en-US" sz="1200" dirty="0">
              <a:effectLst/>
            </a:endParaRPr>
          </a:p>
        </p:txBody>
      </p:sp>
      <p:pic>
        <p:nvPicPr>
          <p:cNvPr id="47" name="Picture 46"/>
          <p:cNvPicPr>
            <a:picLocks noChangeAspect="1"/>
          </p:cNvPicPr>
          <p:nvPr/>
        </p:nvPicPr>
        <p:blipFill>
          <a:blip r:embed="rId3"/>
          <a:stretch>
            <a:fillRect/>
          </a:stretch>
        </p:blipFill>
        <p:spPr>
          <a:xfrm>
            <a:off x="6090771" y="1272154"/>
            <a:ext cx="3500165" cy="1894555"/>
          </a:xfrm>
          <a:prstGeom prst="rect">
            <a:avLst/>
          </a:prstGeom>
        </p:spPr>
      </p:pic>
    </p:spTree>
    <p:extLst>
      <p:ext uri="{BB962C8B-B14F-4D97-AF65-F5344CB8AC3E}">
        <p14:creationId xmlns:p14="http://schemas.microsoft.com/office/powerpoint/2010/main" val="137142954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0058400" cy="457200"/>
          </a:xfrm>
          <a:custGeom>
            <a:avLst/>
            <a:gdLst/>
            <a:ahLst/>
            <a:cxnLst/>
            <a:rect l="l" t="t" r="r" b="b"/>
            <a:pathLst>
              <a:path w="10058400" h="457200">
                <a:moveTo>
                  <a:pt x="0" y="457200"/>
                </a:moveTo>
                <a:lnTo>
                  <a:pt x="10058400" y="457200"/>
                </a:lnTo>
                <a:lnTo>
                  <a:pt x="10058400" y="0"/>
                </a:lnTo>
                <a:lnTo>
                  <a:pt x="0" y="0"/>
                </a:lnTo>
                <a:lnTo>
                  <a:pt x="0" y="457200"/>
                </a:lnTo>
                <a:close/>
              </a:path>
            </a:pathLst>
          </a:custGeom>
          <a:solidFill>
            <a:srgbClr val="1D3649"/>
          </a:solidFill>
        </p:spPr>
        <p:txBody>
          <a:bodyPr wrap="square" lIns="0" tIns="0" rIns="0" bIns="0" rtlCol="0">
            <a:noAutofit/>
          </a:bodyPr>
          <a:lstStyle/>
          <a:p>
            <a:endParaRPr/>
          </a:p>
        </p:txBody>
      </p:sp>
      <p:sp>
        <p:nvSpPr>
          <p:cNvPr id="3" name="object 3"/>
          <p:cNvSpPr/>
          <p:nvPr/>
        </p:nvSpPr>
        <p:spPr>
          <a:xfrm>
            <a:off x="461429" y="238633"/>
            <a:ext cx="0" cy="88811"/>
          </a:xfrm>
          <a:custGeom>
            <a:avLst/>
            <a:gdLst/>
            <a:ahLst/>
            <a:cxnLst/>
            <a:rect l="l" t="t" r="r" b="b"/>
            <a:pathLst>
              <a:path h="88811">
                <a:moveTo>
                  <a:pt x="0" y="0"/>
                </a:moveTo>
                <a:lnTo>
                  <a:pt x="0" y="88811"/>
                </a:lnTo>
              </a:path>
            </a:pathLst>
          </a:custGeom>
          <a:ln w="9728">
            <a:solidFill>
              <a:srgbClr val="FFFFFF"/>
            </a:solidFill>
          </a:ln>
        </p:spPr>
        <p:txBody>
          <a:bodyPr wrap="square" lIns="0" tIns="0" rIns="0" bIns="0" rtlCol="0">
            <a:noAutofit/>
          </a:bodyPr>
          <a:lstStyle/>
          <a:p>
            <a:endParaRPr/>
          </a:p>
        </p:txBody>
      </p:sp>
      <p:sp>
        <p:nvSpPr>
          <p:cNvPr id="4" name="object 4"/>
          <p:cNvSpPr/>
          <p:nvPr/>
        </p:nvSpPr>
        <p:spPr>
          <a:xfrm>
            <a:off x="481700" y="238633"/>
            <a:ext cx="69126" cy="88811"/>
          </a:xfrm>
          <a:custGeom>
            <a:avLst/>
            <a:gdLst/>
            <a:ahLst/>
            <a:cxnLst/>
            <a:rect l="l" t="t" r="r" b="b"/>
            <a:pathLst>
              <a:path w="69126" h="88811">
                <a:moveTo>
                  <a:pt x="37566" y="0"/>
                </a:moveTo>
                <a:lnTo>
                  <a:pt x="0" y="0"/>
                </a:lnTo>
                <a:lnTo>
                  <a:pt x="0" y="88811"/>
                </a:lnTo>
                <a:lnTo>
                  <a:pt x="46909" y="88117"/>
                </a:lnTo>
                <a:lnTo>
                  <a:pt x="61694" y="81699"/>
                </a:lnTo>
                <a:lnTo>
                  <a:pt x="8458" y="81597"/>
                </a:lnTo>
                <a:lnTo>
                  <a:pt x="8458" y="46151"/>
                </a:lnTo>
                <a:lnTo>
                  <a:pt x="59746" y="46151"/>
                </a:lnTo>
                <a:lnTo>
                  <a:pt x="50622" y="41922"/>
                </a:lnTo>
                <a:lnTo>
                  <a:pt x="56009" y="38938"/>
                </a:lnTo>
                <a:lnTo>
                  <a:pt x="8458" y="38938"/>
                </a:lnTo>
                <a:lnTo>
                  <a:pt x="8458" y="7213"/>
                </a:lnTo>
                <a:lnTo>
                  <a:pt x="59090" y="7213"/>
                </a:lnTo>
                <a:lnTo>
                  <a:pt x="52371" y="2236"/>
                </a:lnTo>
                <a:lnTo>
                  <a:pt x="37566" y="0"/>
                </a:lnTo>
                <a:close/>
              </a:path>
              <a:path w="69126" h="88811">
                <a:moveTo>
                  <a:pt x="59746" y="46151"/>
                </a:moveTo>
                <a:lnTo>
                  <a:pt x="8458" y="46151"/>
                </a:lnTo>
                <a:lnTo>
                  <a:pt x="46897" y="47150"/>
                </a:lnTo>
                <a:lnTo>
                  <a:pt x="57172" y="53979"/>
                </a:lnTo>
                <a:lnTo>
                  <a:pt x="60298" y="68915"/>
                </a:lnTo>
                <a:lnTo>
                  <a:pt x="52021" y="78952"/>
                </a:lnTo>
                <a:lnTo>
                  <a:pt x="37566" y="81597"/>
                </a:lnTo>
                <a:lnTo>
                  <a:pt x="61755" y="81597"/>
                </a:lnTo>
                <a:lnTo>
                  <a:pt x="67960" y="71168"/>
                </a:lnTo>
                <a:lnTo>
                  <a:pt x="69126" y="59741"/>
                </a:lnTo>
                <a:lnTo>
                  <a:pt x="63137" y="47723"/>
                </a:lnTo>
                <a:lnTo>
                  <a:pt x="59746" y="46151"/>
                </a:lnTo>
                <a:close/>
              </a:path>
              <a:path w="69126" h="88811">
                <a:moveTo>
                  <a:pt x="59090" y="7213"/>
                </a:moveTo>
                <a:lnTo>
                  <a:pt x="8458" y="7213"/>
                </a:lnTo>
                <a:lnTo>
                  <a:pt x="38566" y="7224"/>
                </a:lnTo>
                <a:lnTo>
                  <a:pt x="52822" y="11612"/>
                </a:lnTo>
                <a:lnTo>
                  <a:pt x="57594" y="23888"/>
                </a:lnTo>
                <a:lnTo>
                  <a:pt x="57594" y="32219"/>
                </a:lnTo>
                <a:lnTo>
                  <a:pt x="51003" y="38938"/>
                </a:lnTo>
                <a:lnTo>
                  <a:pt x="56009" y="38938"/>
                </a:lnTo>
                <a:lnTo>
                  <a:pt x="58088" y="37786"/>
                </a:lnTo>
                <a:lnTo>
                  <a:pt x="63068" y="27664"/>
                </a:lnTo>
                <a:lnTo>
                  <a:pt x="62897" y="10032"/>
                </a:lnTo>
                <a:lnTo>
                  <a:pt x="59090" y="7213"/>
                </a:lnTo>
                <a:close/>
              </a:path>
            </a:pathLst>
          </a:custGeom>
          <a:solidFill>
            <a:srgbClr val="FFFFFF"/>
          </a:solidFill>
        </p:spPr>
        <p:txBody>
          <a:bodyPr wrap="square" lIns="0" tIns="0" rIns="0" bIns="0" rtlCol="0">
            <a:noAutofit/>
          </a:bodyPr>
          <a:lstStyle/>
          <a:p>
            <a:endParaRPr/>
          </a:p>
        </p:txBody>
      </p:sp>
      <p:sp>
        <p:nvSpPr>
          <p:cNvPr id="5" name="object 5"/>
          <p:cNvSpPr/>
          <p:nvPr/>
        </p:nvSpPr>
        <p:spPr>
          <a:xfrm>
            <a:off x="561924" y="238634"/>
            <a:ext cx="86194" cy="88811"/>
          </a:xfrm>
          <a:custGeom>
            <a:avLst/>
            <a:gdLst/>
            <a:ahLst/>
            <a:cxnLst/>
            <a:rect l="l" t="t" r="r" b="b"/>
            <a:pathLst>
              <a:path w="86194" h="88811">
                <a:moveTo>
                  <a:pt x="12433" y="0"/>
                </a:moveTo>
                <a:lnTo>
                  <a:pt x="0" y="0"/>
                </a:lnTo>
                <a:lnTo>
                  <a:pt x="0" y="88811"/>
                </a:lnTo>
                <a:lnTo>
                  <a:pt x="8458" y="88811"/>
                </a:lnTo>
                <a:lnTo>
                  <a:pt x="8458" y="12065"/>
                </a:lnTo>
                <a:lnTo>
                  <a:pt x="17193" y="12065"/>
                </a:lnTo>
                <a:lnTo>
                  <a:pt x="12433" y="0"/>
                </a:lnTo>
                <a:close/>
              </a:path>
              <a:path w="86194" h="88811">
                <a:moveTo>
                  <a:pt x="17193" y="12065"/>
                </a:moveTo>
                <a:lnTo>
                  <a:pt x="8712" y="12065"/>
                </a:lnTo>
                <a:lnTo>
                  <a:pt x="39179" y="88811"/>
                </a:lnTo>
                <a:lnTo>
                  <a:pt x="47142" y="88811"/>
                </a:lnTo>
                <a:lnTo>
                  <a:pt x="51472" y="77863"/>
                </a:lnTo>
                <a:lnTo>
                  <a:pt x="43154" y="77863"/>
                </a:lnTo>
                <a:lnTo>
                  <a:pt x="17193" y="12065"/>
                </a:lnTo>
                <a:close/>
              </a:path>
              <a:path w="86194" h="88811">
                <a:moveTo>
                  <a:pt x="86194" y="12065"/>
                </a:moveTo>
                <a:lnTo>
                  <a:pt x="77736" y="12065"/>
                </a:lnTo>
                <a:lnTo>
                  <a:pt x="77736" y="88811"/>
                </a:lnTo>
                <a:lnTo>
                  <a:pt x="86194" y="88811"/>
                </a:lnTo>
                <a:lnTo>
                  <a:pt x="86194" y="12065"/>
                </a:lnTo>
                <a:close/>
              </a:path>
              <a:path w="86194" h="88811">
                <a:moveTo>
                  <a:pt x="86194" y="0"/>
                </a:moveTo>
                <a:lnTo>
                  <a:pt x="73761" y="0"/>
                </a:lnTo>
                <a:lnTo>
                  <a:pt x="43154" y="77863"/>
                </a:lnTo>
                <a:lnTo>
                  <a:pt x="51472" y="77863"/>
                </a:lnTo>
                <a:lnTo>
                  <a:pt x="77495" y="12065"/>
                </a:lnTo>
                <a:lnTo>
                  <a:pt x="86194" y="12065"/>
                </a:lnTo>
                <a:lnTo>
                  <a:pt x="86194" y="0"/>
                </a:lnTo>
                <a:close/>
              </a:path>
            </a:pathLst>
          </a:custGeom>
          <a:solidFill>
            <a:srgbClr val="FFFFFF"/>
          </a:solidFill>
        </p:spPr>
        <p:txBody>
          <a:bodyPr wrap="square" lIns="0" tIns="0" rIns="0" bIns="0" rtlCol="0">
            <a:noAutofit/>
          </a:bodyPr>
          <a:lstStyle/>
          <a:p>
            <a:endParaRPr/>
          </a:p>
        </p:txBody>
      </p:sp>
      <p:sp>
        <p:nvSpPr>
          <p:cNvPr id="6" name="object 6"/>
          <p:cNvSpPr/>
          <p:nvPr/>
        </p:nvSpPr>
        <p:spPr>
          <a:xfrm>
            <a:off x="693635" y="238630"/>
            <a:ext cx="70564" cy="88811"/>
          </a:xfrm>
          <a:custGeom>
            <a:avLst/>
            <a:gdLst/>
            <a:ahLst/>
            <a:cxnLst/>
            <a:rect l="l" t="t" r="r" b="b"/>
            <a:pathLst>
              <a:path w="70564" h="88811">
                <a:moveTo>
                  <a:pt x="40055" y="0"/>
                </a:moveTo>
                <a:lnTo>
                  <a:pt x="0" y="0"/>
                </a:lnTo>
                <a:lnTo>
                  <a:pt x="0" y="88811"/>
                </a:lnTo>
                <a:lnTo>
                  <a:pt x="19532" y="88811"/>
                </a:lnTo>
                <a:lnTo>
                  <a:pt x="19532" y="56972"/>
                </a:lnTo>
                <a:lnTo>
                  <a:pt x="49121" y="56064"/>
                </a:lnTo>
                <a:lnTo>
                  <a:pt x="61623" y="49863"/>
                </a:lnTo>
                <a:lnTo>
                  <a:pt x="66721" y="41795"/>
                </a:lnTo>
                <a:lnTo>
                  <a:pt x="19532" y="41795"/>
                </a:lnTo>
                <a:lnTo>
                  <a:pt x="19532" y="15176"/>
                </a:lnTo>
                <a:lnTo>
                  <a:pt x="67426" y="15176"/>
                </a:lnTo>
                <a:lnTo>
                  <a:pt x="66517" y="12451"/>
                </a:lnTo>
                <a:lnTo>
                  <a:pt x="56645" y="3494"/>
                </a:lnTo>
                <a:lnTo>
                  <a:pt x="40055" y="0"/>
                </a:lnTo>
                <a:close/>
              </a:path>
              <a:path w="70564" h="88811">
                <a:moveTo>
                  <a:pt x="67426" y="15176"/>
                </a:moveTo>
                <a:lnTo>
                  <a:pt x="43662" y="15176"/>
                </a:lnTo>
                <a:lnTo>
                  <a:pt x="51866" y="17170"/>
                </a:lnTo>
                <a:lnTo>
                  <a:pt x="51866" y="39801"/>
                </a:lnTo>
                <a:lnTo>
                  <a:pt x="43662" y="41795"/>
                </a:lnTo>
                <a:lnTo>
                  <a:pt x="66721" y="41795"/>
                </a:lnTo>
                <a:lnTo>
                  <a:pt x="68536" y="38923"/>
                </a:lnTo>
                <a:lnTo>
                  <a:pt x="70564" y="24584"/>
                </a:lnTo>
                <a:lnTo>
                  <a:pt x="67426" y="15176"/>
                </a:lnTo>
                <a:close/>
              </a:path>
            </a:pathLst>
          </a:custGeom>
          <a:solidFill>
            <a:srgbClr val="FFFFFF"/>
          </a:solidFill>
        </p:spPr>
        <p:txBody>
          <a:bodyPr wrap="square" lIns="0" tIns="0" rIns="0" bIns="0" rtlCol="0">
            <a:noAutofit/>
          </a:bodyPr>
          <a:lstStyle/>
          <a:p>
            <a:endParaRPr/>
          </a:p>
        </p:txBody>
      </p:sp>
      <p:sp>
        <p:nvSpPr>
          <p:cNvPr id="7" name="object 7"/>
          <p:cNvSpPr/>
          <p:nvPr/>
        </p:nvSpPr>
        <p:spPr>
          <a:xfrm>
            <a:off x="767238" y="262903"/>
            <a:ext cx="62223" cy="66283"/>
          </a:xfrm>
          <a:custGeom>
            <a:avLst/>
            <a:gdLst/>
            <a:ahLst/>
            <a:cxnLst/>
            <a:rect l="l" t="t" r="r" b="b"/>
            <a:pathLst>
              <a:path w="62223" h="66283">
                <a:moveTo>
                  <a:pt x="58627" y="10314"/>
                </a:moveTo>
                <a:lnTo>
                  <a:pt x="37090" y="10314"/>
                </a:lnTo>
                <a:lnTo>
                  <a:pt x="42322" y="11559"/>
                </a:lnTo>
                <a:lnTo>
                  <a:pt x="42226" y="20017"/>
                </a:lnTo>
                <a:lnTo>
                  <a:pt x="38781" y="24430"/>
                </a:lnTo>
                <a:lnTo>
                  <a:pt x="30806" y="26500"/>
                </a:lnTo>
                <a:lnTo>
                  <a:pt x="20663" y="28192"/>
                </a:lnTo>
                <a:lnTo>
                  <a:pt x="10629" y="31583"/>
                </a:lnTo>
                <a:lnTo>
                  <a:pt x="2982" y="38746"/>
                </a:lnTo>
                <a:lnTo>
                  <a:pt x="0" y="51756"/>
                </a:lnTo>
                <a:lnTo>
                  <a:pt x="7459" y="62733"/>
                </a:lnTo>
                <a:lnTo>
                  <a:pt x="21418" y="66283"/>
                </a:lnTo>
                <a:lnTo>
                  <a:pt x="29381" y="66283"/>
                </a:lnTo>
                <a:lnTo>
                  <a:pt x="37471" y="64162"/>
                </a:lnTo>
                <a:lnTo>
                  <a:pt x="43071" y="58320"/>
                </a:lnTo>
                <a:lnTo>
                  <a:pt x="60226" y="58320"/>
                </a:lnTo>
                <a:lnTo>
                  <a:pt x="59988" y="56085"/>
                </a:lnTo>
                <a:lnTo>
                  <a:pt x="59988" y="54472"/>
                </a:lnTo>
                <a:lnTo>
                  <a:pt x="22294" y="54472"/>
                </a:lnTo>
                <a:lnTo>
                  <a:pt x="17189" y="52719"/>
                </a:lnTo>
                <a:lnTo>
                  <a:pt x="17189" y="39791"/>
                </a:lnTo>
                <a:lnTo>
                  <a:pt x="22167" y="37797"/>
                </a:lnTo>
                <a:lnTo>
                  <a:pt x="33115" y="35803"/>
                </a:lnTo>
                <a:lnTo>
                  <a:pt x="39338" y="35689"/>
                </a:lnTo>
                <a:lnTo>
                  <a:pt x="42322" y="33073"/>
                </a:lnTo>
                <a:lnTo>
                  <a:pt x="59403" y="33073"/>
                </a:lnTo>
                <a:lnTo>
                  <a:pt x="58627" y="10314"/>
                </a:lnTo>
                <a:close/>
              </a:path>
              <a:path w="62223" h="66283">
                <a:moveTo>
                  <a:pt x="60226" y="58320"/>
                </a:moveTo>
                <a:lnTo>
                  <a:pt x="43071" y="58320"/>
                </a:lnTo>
                <a:lnTo>
                  <a:pt x="43186" y="60441"/>
                </a:lnTo>
                <a:lnTo>
                  <a:pt x="43751" y="62733"/>
                </a:lnTo>
                <a:lnTo>
                  <a:pt x="44316" y="64543"/>
                </a:lnTo>
                <a:lnTo>
                  <a:pt x="62223" y="64543"/>
                </a:lnTo>
                <a:lnTo>
                  <a:pt x="60610" y="61927"/>
                </a:lnTo>
                <a:lnTo>
                  <a:pt x="60226" y="58320"/>
                </a:lnTo>
                <a:close/>
              </a:path>
              <a:path w="62223" h="66283">
                <a:moveTo>
                  <a:pt x="59403" y="33073"/>
                </a:moveTo>
                <a:lnTo>
                  <a:pt x="42322" y="33073"/>
                </a:lnTo>
                <a:lnTo>
                  <a:pt x="42322" y="43639"/>
                </a:lnTo>
                <a:lnTo>
                  <a:pt x="41827" y="54472"/>
                </a:lnTo>
                <a:lnTo>
                  <a:pt x="59988" y="54472"/>
                </a:lnTo>
                <a:lnTo>
                  <a:pt x="59988" y="50230"/>
                </a:lnTo>
                <a:lnTo>
                  <a:pt x="59403" y="33073"/>
                </a:lnTo>
                <a:close/>
              </a:path>
              <a:path w="62223" h="66283">
                <a:moveTo>
                  <a:pt x="37475" y="0"/>
                </a:moveTo>
                <a:lnTo>
                  <a:pt x="18422" y="210"/>
                </a:lnTo>
                <a:lnTo>
                  <a:pt x="6826" y="6884"/>
                </a:lnTo>
                <a:lnTo>
                  <a:pt x="1517" y="20017"/>
                </a:lnTo>
                <a:lnTo>
                  <a:pt x="19183" y="20017"/>
                </a:lnTo>
                <a:lnTo>
                  <a:pt x="19805" y="13045"/>
                </a:lnTo>
                <a:lnTo>
                  <a:pt x="24034" y="10314"/>
                </a:lnTo>
                <a:lnTo>
                  <a:pt x="58627" y="10314"/>
                </a:lnTo>
                <a:lnTo>
                  <a:pt x="58610" y="9825"/>
                </a:lnTo>
                <a:lnTo>
                  <a:pt x="51068" y="2872"/>
                </a:lnTo>
                <a:lnTo>
                  <a:pt x="37475" y="0"/>
                </a:lnTo>
                <a:close/>
              </a:path>
            </a:pathLst>
          </a:custGeom>
          <a:solidFill>
            <a:srgbClr val="FFFFFF"/>
          </a:solidFill>
        </p:spPr>
        <p:txBody>
          <a:bodyPr wrap="square" lIns="0" tIns="0" rIns="0" bIns="0" rtlCol="0">
            <a:noAutofit/>
          </a:bodyPr>
          <a:lstStyle/>
          <a:p>
            <a:endParaRPr/>
          </a:p>
        </p:txBody>
      </p:sp>
      <p:sp>
        <p:nvSpPr>
          <p:cNvPr id="8" name="object 8"/>
          <p:cNvSpPr/>
          <p:nvPr/>
        </p:nvSpPr>
        <p:spPr>
          <a:xfrm>
            <a:off x="837793" y="261396"/>
            <a:ext cx="41414" cy="66052"/>
          </a:xfrm>
          <a:custGeom>
            <a:avLst/>
            <a:gdLst/>
            <a:ahLst/>
            <a:cxnLst/>
            <a:rect l="l" t="t" r="r" b="b"/>
            <a:pathLst>
              <a:path w="41414" h="66052">
                <a:moveTo>
                  <a:pt x="16789" y="1739"/>
                </a:moveTo>
                <a:lnTo>
                  <a:pt x="0" y="1739"/>
                </a:lnTo>
                <a:lnTo>
                  <a:pt x="0" y="66052"/>
                </a:lnTo>
                <a:lnTo>
                  <a:pt x="17665" y="66052"/>
                </a:lnTo>
                <a:lnTo>
                  <a:pt x="17712" y="35047"/>
                </a:lnTo>
                <a:lnTo>
                  <a:pt x="21975" y="21798"/>
                </a:lnTo>
                <a:lnTo>
                  <a:pt x="35077" y="16421"/>
                </a:lnTo>
                <a:lnTo>
                  <a:pt x="41414" y="16421"/>
                </a:lnTo>
                <a:lnTo>
                  <a:pt x="41414" y="13677"/>
                </a:lnTo>
                <a:lnTo>
                  <a:pt x="16789" y="13677"/>
                </a:lnTo>
                <a:lnTo>
                  <a:pt x="16789" y="1739"/>
                </a:lnTo>
                <a:close/>
              </a:path>
              <a:path w="41414" h="66052">
                <a:moveTo>
                  <a:pt x="41414" y="16421"/>
                </a:moveTo>
                <a:lnTo>
                  <a:pt x="37185" y="16421"/>
                </a:lnTo>
                <a:lnTo>
                  <a:pt x="39801" y="16662"/>
                </a:lnTo>
                <a:lnTo>
                  <a:pt x="41414" y="17043"/>
                </a:lnTo>
                <a:lnTo>
                  <a:pt x="41414" y="16421"/>
                </a:lnTo>
                <a:close/>
              </a:path>
              <a:path w="41414" h="66052">
                <a:moveTo>
                  <a:pt x="38925" y="0"/>
                </a:moveTo>
                <a:lnTo>
                  <a:pt x="28727" y="0"/>
                </a:lnTo>
                <a:lnTo>
                  <a:pt x="20396" y="5600"/>
                </a:lnTo>
                <a:lnTo>
                  <a:pt x="17043" y="13677"/>
                </a:lnTo>
                <a:lnTo>
                  <a:pt x="41414" y="13677"/>
                </a:lnTo>
                <a:lnTo>
                  <a:pt x="41414" y="622"/>
                </a:lnTo>
                <a:lnTo>
                  <a:pt x="40170" y="253"/>
                </a:lnTo>
                <a:lnTo>
                  <a:pt x="38925" y="0"/>
                </a:lnTo>
                <a:close/>
              </a:path>
            </a:pathLst>
          </a:custGeom>
          <a:solidFill>
            <a:srgbClr val="FFFFFF"/>
          </a:solidFill>
        </p:spPr>
        <p:txBody>
          <a:bodyPr wrap="square" lIns="0" tIns="0" rIns="0" bIns="0" rtlCol="0">
            <a:noAutofit/>
          </a:bodyPr>
          <a:lstStyle/>
          <a:p>
            <a:endParaRPr/>
          </a:p>
        </p:txBody>
      </p:sp>
      <p:sp>
        <p:nvSpPr>
          <p:cNvPr id="9" name="object 9"/>
          <p:cNvSpPr/>
          <p:nvPr/>
        </p:nvSpPr>
        <p:spPr>
          <a:xfrm>
            <a:off x="885054" y="243857"/>
            <a:ext cx="41300" cy="84327"/>
          </a:xfrm>
          <a:custGeom>
            <a:avLst/>
            <a:gdLst/>
            <a:ahLst/>
            <a:cxnLst/>
            <a:rect l="l" t="t" r="r" b="b"/>
            <a:pathLst>
              <a:path w="41300" h="84327">
                <a:moveTo>
                  <a:pt x="28359" y="31102"/>
                </a:moveTo>
                <a:lnTo>
                  <a:pt x="10693" y="31102"/>
                </a:lnTo>
                <a:lnTo>
                  <a:pt x="10693" y="69036"/>
                </a:lnTo>
                <a:lnTo>
                  <a:pt x="16732" y="81531"/>
                </a:lnTo>
                <a:lnTo>
                  <a:pt x="30975" y="84328"/>
                </a:lnTo>
                <a:lnTo>
                  <a:pt x="38315" y="84213"/>
                </a:lnTo>
                <a:lnTo>
                  <a:pt x="41300" y="83705"/>
                </a:lnTo>
                <a:lnTo>
                  <a:pt x="41300" y="70396"/>
                </a:lnTo>
                <a:lnTo>
                  <a:pt x="29857" y="70396"/>
                </a:lnTo>
                <a:lnTo>
                  <a:pt x="28359" y="68910"/>
                </a:lnTo>
                <a:lnTo>
                  <a:pt x="28359" y="31102"/>
                </a:lnTo>
                <a:close/>
              </a:path>
              <a:path w="41300" h="84327">
                <a:moveTo>
                  <a:pt x="41300" y="69900"/>
                </a:moveTo>
                <a:lnTo>
                  <a:pt x="39674" y="70281"/>
                </a:lnTo>
                <a:lnTo>
                  <a:pt x="29857" y="70396"/>
                </a:lnTo>
                <a:lnTo>
                  <a:pt x="41300" y="70396"/>
                </a:lnTo>
                <a:lnTo>
                  <a:pt x="41300" y="69900"/>
                </a:lnTo>
                <a:close/>
              </a:path>
              <a:path w="41300" h="84327">
                <a:moveTo>
                  <a:pt x="41300" y="19278"/>
                </a:moveTo>
                <a:lnTo>
                  <a:pt x="0" y="19278"/>
                </a:lnTo>
                <a:lnTo>
                  <a:pt x="0" y="31102"/>
                </a:lnTo>
                <a:lnTo>
                  <a:pt x="41300" y="31102"/>
                </a:lnTo>
                <a:lnTo>
                  <a:pt x="41300" y="19278"/>
                </a:lnTo>
                <a:close/>
              </a:path>
              <a:path w="41300" h="84327">
                <a:moveTo>
                  <a:pt x="28359" y="0"/>
                </a:moveTo>
                <a:lnTo>
                  <a:pt x="10693" y="0"/>
                </a:lnTo>
                <a:lnTo>
                  <a:pt x="10693" y="19278"/>
                </a:lnTo>
                <a:lnTo>
                  <a:pt x="28359" y="19278"/>
                </a:lnTo>
                <a:lnTo>
                  <a:pt x="28359" y="0"/>
                </a:lnTo>
                <a:close/>
              </a:path>
            </a:pathLst>
          </a:custGeom>
          <a:solidFill>
            <a:srgbClr val="FFFFFF"/>
          </a:solidFill>
        </p:spPr>
        <p:txBody>
          <a:bodyPr wrap="square" lIns="0" tIns="0" rIns="0" bIns="0" rtlCol="0">
            <a:noAutofit/>
          </a:bodyPr>
          <a:lstStyle/>
          <a:p>
            <a:endParaRPr/>
          </a:p>
        </p:txBody>
      </p:sp>
      <p:sp>
        <p:nvSpPr>
          <p:cNvPr id="10" name="object 10"/>
          <p:cNvSpPr/>
          <p:nvPr/>
        </p:nvSpPr>
        <p:spPr>
          <a:xfrm>
            <a:off x="935177" y="261396"/>
            <a:ext cx="60325" cy="66052"/>
          </a:xfrm>
          <a:custGeom>
            <a:avLst/>
            <a:gdLst/>
            <a:ahLst/>
            <a:cxnLst/>
            <a:rect l="l" t="t" r="r" b="b"/>
            <a:pathLst>
              <a:path w="60325" h="66052">
                <a:moveTo>
                  <a:pt x="16789" y="1739"/>
                </a:moveTo>
                <a:lnTo>
                  <a:pt x="0" y="1739"/>
                </a:lnTo>
                <a:lnTo>
                  <a:pt x="0" y="66052"/>
                </a:lnTo>
                <a:lnTo>
                  <a:pt x="17665" y="66052"/>
                </a:lnTo>
                <a:lnTo>
                  <a:pt x="17763" y="19151"/>
                </a:lnTo>
                <a:lnTo>
                  <a:pt x="21767" y="13931"/>
                </a:lnTo>
                <a:lnTo>
                  <a:pt x="58682" y="13931"/>
                </a:lnTo>
                <a:lnTo>
                  <a:pt x="56549" y="10693"/>
                </a:lnTo>
                <a:lnTo>
                  <a:pt x="16789" y="10693"/>
                </a:lnTo>
                <a:lnTo>
                  <a:pt x="16789" y="1739"/>
                </a:lnTo>
                <a:close/>
              </a:path>
              <a:path w="60325" h="66052">
                <a:moveTo>
                  <a:pt x="58682" y="13931"/>
                </a:moveTo>
                <a:lnTo>
                  <a:pt x="39674" y="13931"/>
                </a:lnTo>
                <a:lnTo>
                  <a:pt x="42659" y="19151"/>
                </a:lnTo>
                <a:lnTo>
                  <a:pt x="42659" y="66052"/>
                </a:lnTo>
                <a:lnTo>
                  <a:pt x="60325" y="66052"/>
                </a:lnTo>
                <a:lnTo>
                  <a:pt x="58979" y="14382"/>
                </a:lnTo>
                <a:lnTo>
                  <a:pt x="58682" y="13931"/>
                </a:lnTo>
                <a:close/>
              </a:path>
              <a:path w="60325" h="66052">
                <a:moveTo>
                  <a:pt x="36817" y="0"/>
                </a:moveTo>
                <a:lnTo>
                  <a:pt x="29362" y="0"/>
                </a:lnTo>
                <a:lnTo>
                  <a:pt x="21640" y="3352"/>
                </a:lnTo>
                <a:lnTo>
                  <a:pt x="17157" y="10693"/>
                </a:lnTo>
                <a:lnTo>
                  <a:pt x="56549" y="10693"/>
                </a:lnTo>
                <a:lnTo>
                  <a:pt x="52030" y="3835"/>
                </a:lnTo>
                <a:lnTo>
                  <a:pt x="36817" y="0"/>
                </a:lnTo>
                <a:close/>
              </a:path>
            </a:pathLst>
          </a:custGeom>
          <a:solidFill>
            <a:srgbClr val="FFFFFF"/>
          </a:solidFill>
        </p:spPr>
        <p:txBody>
          <a:bodyPr wrap="square" lIns="0" tIns="0" rIns="0" bIns="0" rtlCol="0">
            <a:noAutofit/>
          </a:bodyPr>
          <a:lstStyle/>
          <a:p>
            <a:endParaRPr/>
          </a:p>
        </p:txBody>
      </p:sp>
      <p:sp>
        <p:nvSpPr>
          <p:cNvPr id="11" name="object 11"/>
          <p:cNvSpPr/>
          <p:nvPr/>
        </p:nvSpPr>
        <p:spPr>
          <a:xfrm>
            <a:off x="1003773" y="261461"/>
            <a:ext cx="63596" cy="65753"/>
          </a:xfrm>
          <a:custGeom>
            <a:avLst/>
            <a:gdLst/>
            <a:ahLst/>
            <a:cxnLst/>
            <a:rect l="l" t="t" r="r" b="b"/>
            <a:pathLst>
              <a:path w="63596" h="65753">
                <a:moveTo>
                  <a:pt x="30099" y="0"/>
                </a:moveTo>
                <a:lnTo>
                  <a:pt x="17585" y="3279"/>
                </a:lnTo>
                <a:lnTo>
                  <a:pt x="7972" y="11351"/>
                </a:lnTo>
                <a:lnTo>
                  <a:pt x="1897" y="23951"/>
                </a:lnTo>
                <a:lnTo>
                  <a:pt x="0" y="40815"/>
                </a:lnTo>
                <a:lnTo>
                  <a:pt x="4107" y="51750"/>
                </a:lnTo>
                <a:lnTo>
                  <a:pt x="12614" y="59972"/>
                </a:lnTo>
                <a:lnTo>
                  <a:pt x="26009" y="64850"/>
                </a:lnTo>
                <a:lnTo>
                  <a:pt x="44781" y="65753"/>
                </a:lnTo>
                <a:lnTo>
                  <a:pt x="55355" y="58759"/>
                </a:lnTo>
                <a:lnTo>
                  <a:pt x="57768" y="54407"/>
                </a:lnTo>
                <a:lnTo>
                  <a:pt x="22946" y="54407"/>
                </a:lnTo>
                <a:lnTo>
                  <a:pt x="17600" y="49442"/>
                </a:lnTo>
                <a:lnTo>
                  <a:pt x="17104" y="38113"/>
                </a:lnTo>
                <a:lnTo>
                  <a:pt x="63596" y="36072"/>
                </a:lnTo>
                <a:lnTo>
                  <a:pt x="62425" y="26925"/>
                </a:lnTo>
                <a:lnTo>
                  <a:pt x="17104" y="26925"/>
                </a:lnTo>
                <a:lnTo>
                  <a:pt x="17473" y="21946"/>
                </a:lnTo>
                <a:lnTo>
                  <a:pt x="20330" y="13247"/>
                </a:lnTo>
                <a:lnTo>
                  <a:pt x="56998" y="13247"/>
                </a:lnTo>
                <a:lnTo>
                  <a:pt x="55755" y="10895"/>
                </a:lnTo>
                <a:lnTo>
                  <a:pt x="45208" y="2941"/>
                </a:lnTo>
                <a:lnTo>
                  <a:pt x="30099" y="0"/>
                </a:lnTo>
                <a:close/>
              </a:path>
              <a:path w="63596" h="65753">
                <a:moveTo>
                  <a:pt x="62380" y="46089"/>
                </a:moveTo>
                <a:lnTo>
                  <a:pt x="46822" y="46089"/>
                </a:lnTo>
                <a:lnTo>
                  <a:pt x="45705" y="50064"/>
                </a:lnTo>
                <a:lnTo>
                  <a:pt x="39990" y="54407"/>
                </a:lnTo>
                <a:lnTo>
                  <a:pt x="57768" y="54407"/>
                </a:lnTo>
                <a:lnTo>
                  <a:pt x="62380" y="46089"/>
                </a:lnTo>
                <a:close/>
              </a:path>
              <a:path w="63596" h="65753">
                <a:moveTo>
                  <a:pt x="56998" y="13247"/>
                </a:moveTo>
                <a:lnTo>
                  <a:pt x="40358" y="13247"/>
                </a:lnTo>
                <a:lnTo>
                  <a:pt x="44219" y="17971"/>
                </a:lnTo>
                <a:lnTo>
                  <a:pt x="45832" y="26925"/>
                </a:lnTo>
                <a:lnTo>
                  <a:pt x="62425" y="26925"/>
                </a:lnTo>
                <a:lnTo>
                  <a:pt x="61848" y="22420"/>
                </a:lnTo>
                <a:lnTo>
                  <a:pt x="56998" y="13247"/>
                </a:lnTo>
                <a:close/>
              </a:path>
            </a:pathLst>
          </a:custGeom>
          <a:solidFill>
            <a:srgbClr val="FFFFFF"/>
          </a:solidFill>
        </p:spPr>
        <p:txBody>
          <a:bodyPr wrap="square" lIns="0" tIns="0" rIns="0" bIns="0" rtlCol="0">
            <a:noAutofit/>
          </a:bodyPr>
          <a:lstStyle/>
          <a:p>
            <a:endParaRPr/>
          </a:p>
        </p:txBody>
      </p:sp>
      <p:sp>
        <p:nvSpPr>
          <p:cNvPr id="12" name="object 12"/>
          <p:cNvSpPr/>
          <p:nvPr/>
        </p:nvSpPr>
        <p:spPr>
          <a:xfrm>
            <a:off x="1075349" y="261396"/>
            <a:ext cx="41414" cy="66052"/>
          </a:xfrm>
          <a:custGeom>
            <a:avLst/>
            <a:gdLst/>
            <a:ahLst/>
            <a:cxnLst/>
            <a:rect l="l" t="t" r="r" b="b"/>
            <a:pathLst>
              <a:path w="41414" h="66052">
                <a:moveTo>
                  <a:pt x="16789" y="1739"/>
                </a:moveTo>
                <a:lnTo>
                  <a:pt x="0" y="1739"/>
                </a:lnTo>
                <a:lnTo>
                  <a:pt x="0" y="66052"/>
                </a:lnTo>
                <a:lnTo>
                  <a:pt x="17665" y="66052"/>
                </a:lnTo>
                <a:lnTo>
                  <a:pt x="17712" y="35047"/>
                </a:lnTo>
                <a:lnTo>
                  <a:pt x="21975" y="21798"/>
                </a:lnTo>
                <a:lnTo>
                  <a:pt x="35077" y="16421"/>
                </a:lnTo>
                <a:lnTo>
                  <a:pt x="41414" y="16421"/>
                </a:lnTo>
                <a:lnTo>
                  <a:pt x="41414" y="13677"/>
                </a:lnTo>
                <a:lnTo>
                  <a:pt x="16789" y="13677"/>
                </a:lnTo>
                <a:lnTo>
                  <a:pt x="16789" y="1739"/>
                </a:lnTo>
                <a:close/>
              </a:path>
              <a:path w="41414" h="66052">
                <a:moveTo>
                  <a:pt x="41414" y="16421"/>
                </a:moveTo>
                <a:lnTo>
                  <a:pt x="37185" y="16421"/>
                </a:lnTo>
                <a:lnTo>
                  <a:pt x="39801" y="16662"/>
                </a:lnTo>
                <a:lnTo>
                  <a:pt x="41414" y="17043"/>
                </a:lnTo>
                <a:lnTo>
                  <a:pt x="41414" y="16421"/>
                </a:lnTo>
                <a:close/>
              </a:path>
              <a:path w="41414" h="66052">
                <a:moveTo>
                  <a:pt x="38925" y="0"/>
                </a:moveTo>
                <a:lnTo>
                  <a:pt x="28727" y="0"/>
                </a:lnTo>
                <a:lnTo>
                  <a:pt x="20396" y="5600"/>
                </a:lnTo>
                <a:lnTo>
                  <a:pt x="17030" y="13677"/>
                </a:lnTo>
                <a:lnTo>
                  <a:pt x="41414" y="13677"/>
                </a:lnTo>
                <a:lnTo>
                  <a:pt x="41414" y="622"/>
                </a:lnTo>
                <a:lnTo>
                  <a:pt x="40170" y="253"/>
                </a:lnTo>
                <a:lnTo>
                  <a:pt x="38925" y="0"/>
                </a:lnTo>
                <a:close/>
              </a:path>
            </a:pathLst>
          </a:custGeom>
          <a:solidFill>
            <a:srgbClr val="FFFFFF"/>
          </a:solidFill>
        </p:spPr>
        <p:txBody>
          <a:bodyPr wrap="square" lIns="0" tIns="0" rIns="0" bIns="0" rtlCol="0">
            <a:noAutofit/>
          </a:bodyPr>
          <a:lstStyle/>
          <a:p>
            <a:endParaRPr/>
          </a:p>
        </p:txBody>
      </p:sp>
      <p:sp>
        <p:nvSpPr>
          <p:cNvPr id="13" name="object 13"/>
          <p:cNvSpPr/>
          <p:nvPr/>
        </p:nvSpPr>
        <p:spPr>
          <a:xfrm>
            <a:off x="1118882" y="238633"/>
            <a:ext cx="116662" cy="88811"/>
          </a:xfrm>
          <a:custGeom>
            <a:avLst/>
            <a:gdLst/>
            <a:ahLst/>
            <a:cxnLst/>
            <a:rect l="l" t="t" r="r" b="b"/>
            <a:pathLst>
              <a:path w="116662" h="88811">
                <a:moveTo>
                  <a:pt x="19532" y="0"/>
                </a:moveTo>
                <a:lnTo>
                  <a:pt x="0" y="0"/>
                </a:lnTo>
                <a:lnTo>
                  <a:pt x="23507" y="88811"/>
                </a:lnTo>
                <a:lnTo>
                  <a:pt x="43281" y="88811"/>
                </a:lnTo>
                <a:lnTo>
                  <a:pt x="50222" y="60452"/>
                </a:lnTo>
                <a:lnTo>
                  <a:pt x="33578" y="60452"/>
                </a:lnTo>
                <a:lnTo>
                  <a:pt x="19532" y="0"/>
                </a:lnTo>
                <a:close/>
              </a:path>
              <a:path w="116662" h="88811">
                <a:moveTo>
                  <a:pt x="74570" y="28359"/>
                </a:moveTo>
                <a:lnTo>
                  <a:pt x="58331" y="28359"/>
                </a:lnTo>
                <a:lnTo>
                  <a:pt x="73393" y="88811"/>
                </a:lnTo>
                <a:lnTo>
                  <a:pt x="92786" y="88811"/>
                </a:lnTo>
                <a:lnTo>
                  <a:pt x="100208" y="61201"/>
                </a:lnTo>
                <a:lnTo>
                  <a:pt x="82715" y="61201"/>
                </a:lnTo>
                <a:lnTo>
                  <a:pt x="74570" y="28359"/>
                </a:lnTo>
                <a:close/>
              </a:path>
              <a:path w="116662" h="88811">
                <a:moveTo>
                  <a:pt x="116662" y="0"/>
                </a:moveTo>
                <a:lnTo>
                  <a:pt x="97523" y="0"/>
                </a:lnTo>
                <a:lnTo>
                  <a:pt x="82969" y="61201"/>
                </a:lnTo>
                <a:lnTo>
                  <a:pt x="100208" y="61201"/>
                </a:lnTo>
                <a:lnTo>
                  <a:pt x="116662" y="0"/>
                </a:lnTo>
                <a:close/>
              </a:path>
              <a:path w="116662" h="88811">
                <a:moveTo>
                  <a:pt x="67538" y="0"/>
                </a:moveTo>
                <a:lnTo>
                  <a:pt x="49250" y="0"/>
                </a:lnTo>
                <a:lnTo>
                  <a:pt x="33832" y="60452"/>
                </a:lnTo>
                <a:lnTo>
                  <a:pt x="50222" y="60452"/>
                </a:lnTo>
                <a:lnTo>
                  <a:pt x="58077" y="28359"/>
                </a:lnTo>
                <a:lnTo>
                  <a:pt x="74570" y="28359"/>
                </a:lnTo>
                <a:lnTo>
                  <a:pt x="67538" y="0"/>
                </a:lnTo>
                <a:close/>
              </a:path>
            </a:pathLst>
          </a:custGeom>
          <a:solidFill>
            <a:srgbClr val="FFFFFF"/>
          </a:solidFill>
        </p:spPr>
        <p:txBody>
          <a:bodyPr wrap="square" lIns="0" tIns="0" rIns="0" bIns="0" rtlCol="0">
            <a:noAutofit/>
          </a:bodyPr>
          <a:lstStyle/>
          <a:p>
            <a:endParaRPr/>
          </a:p>
        </p:txBody>
      </p:sp>
      <p:sp>
        <p:nvSpPr>
          <p:cNvPr id="14" name="object 14"/>
          <p:cNvSpPr/>
          <p:nvPr/>
        </p:nvSpPr>
        <p:spPr>
          <a:xfrm>
            <a:off x="1230114" y="261392"/>
            <a:ext cx="64997" cy="67297"/>
          </a:xfrm>
          <a:custGeom>
            <a:avLst/>
            <a:gdLst/>
            <a:ahLst/>
            <a:cxnLst/>
            <a:rect l="l" t="t" r="r" b="b"/>
            <a:pathLst>
              <a:path w="64997" h="67297">
                <a:moveTo>
                  <a:pt x="33172" y="0"/>
                </a:moveTo>
                <a:lnTo>
                  <a:pt x="20933" y="1915"/>
                </a:lnTo>
                <a:lnTo>
                  <a:pt x="9707" y="8810"/>
                </a:lnTo>
                <a:lnTo>
                  <a:pt x="2517" y="20277"/>
                </a:lnTo>
                <a:lnTo>
                  <a:pt x="0" y="35845"/>
                </a:lnTo>
                <a:lnTo>
                  <a:pt x="2900" y="48983"/>
                </a:lnTo>
                <a:lnTo>
                  <a:pt x="10442" y="59001"/>
                </a:lnTo>
                <a:lnTo>
                  <a:pt x="22661" y="65304"/>
                </a:lnTo>
                <a:lnTo>
                  <a:pt x="39595" y="67297"/>
                </a:lnTo>
                <a:lnTo>
                  <a:pt x="50734" y="63153"/>
                </a:lnTo>
                <a:lnTo>
                  <a:pt x="59006" y="54535"/>
                </a:lnTo>
                <a:lnTo>
                  <a:pt x="33172" y="54482"/>
                </a:lnTo>
                <a:lnTo>
                  <a:pt x="31220" y="54386"/>
                </a:lnTo>
                <a:lnTo>
                  <a:pt x="20533" y="47213"/>
                </a:lnTo>
                <a:lnTo>
                  <a:pt x="17651" y="32512"/>
                </a:lnTo>
                <a:lnTo>
                  <a:pt x="21447" y="19233"/>
                </a:lnTo>
                <a:lnTo>
                  <a:pt x="34420" y="13347"/>
                </a:lnTo>
                <a:lnTo>
                  <a:pt x="60087" y="13347"/>
                </a:lnTo>
                <a:lnTo>
                  <a:pt x="58581" y="10517"/>
                </a:lnTo>
                <a:lnTo>
                  <a:pt x="47750" y="2750"/>
                </a:lnTo>
                <a:lnTo>
                  <a:pt x="33172" y="0"/>
                </a:lnTo>
                <a:close/>
              </a:path>
              <a:path w="64997" h="67297">
                <a:moveTo>
                  <a:pt x="60087" y="13347"/>
                </a:moveTo>
                <a:lnTo>
                  <a:pt x="34420" y="13347"/>
                </a:lnTo>
                <a:lnTo>
                  <a:pt x="45782" y="20248"/>
                </a:lnTo>
                <a:lnTo>
                  <a:pt x="48841" y="34466"/>
                </a:lnTo>
                <a:lnTo>
                  <a:pt x="45413" y="48280"/>
                </a:lnTo>
                <a:lnTo>
                  <a:pt x="33172" y="54482"/>
                </a:lnTo>
                <a:lnTo>
                  <a:pt x="59025" y="54482"/>
                </a:lnTo>
                <a:lnTo>
                  <a:pt x="63923" y="41118"/>
                </a:lnTo>
                <a:lnTo>
                  <a:pt x="64997" y="22579"/>
                </a:lnTo>
                <a:lnTo>
                  <a:pt x="60087" y="13347"/>
                </a:lnTo>
                <a:close/>
              </a:path>
            </a:pathLst>
          </a:custGeom>
          <a:solidFill>
            <a:srgbClr val="FFFFFF"/>
          </a:solidFill>
        </p:spPr>
        <p:txBody>
          <a:bodyPr wrap="square" lIns="0" tIns="0" rIns="0" bIns="0" rtlCol="0">
            <a:noAutofit/>
          </a:bodyPr>
          <a:lstStyle/>
          <a:p>
            <a:endParaRPr/>
          </a:p>
        </p:txBody>
      </p:sp>
      <p:sp>
        <p:nvSpPr>
          <p:cNvPr id="15" name="object 15"/>
          <p:cNvSpPr/>
          <p:nvPr/>
        </p:nvSpPr>
        <p:spPr>
          <a:xfrm>
            <a:off x="1305198" y="261396"/>
            <a:ext cx="41427" cy="66052"/>
          </a:xfrm>
          <a:custGeom>
            <a:avLst/>
            <a:gdLst/>
            <a:ahLst/>
            <a:cxnLst/>
            <a:rect l="l" t="t" r="r" b="b"/>
            <a:pathLst>
              <a:path w="41427" h="66052">
                <a:moveTo>
                  <a:pt x="16802" y="1739"/>
                </a:moveTo>
                <a:lnTo>
                  <a:pt x="0" y="1739"/>
                </a:lnTo>
                <a:lnTo>
                  <a:pt x="0" y="66052"/>
                </a:lnTo>
                <a:lnTo>
                  <a:pt x="17665" y="66052"/>
                </a:lnTo>
                <a:lnTo>
                  <a:pt x="17713" y="35047"/>
                </a:lnTo>
                <a:lnTo>
                  <a:pt x="21980" y="21798"/>
                </a:lnTo>
                <a:lnTo>
                  <a:pt x="35077" y="16421"/>
                </a:lnTo>
                <a:lnTo>
                  <a:pt x="41427" y="16421"/>
                </a:lnTo>
                <a:lnTo>
                  <a:pt x="41427" y="13677"/>
                </a:lnTo>
                <a:lnTo>
                  <a:pt x="16802" y="13677"/>
                </a:lnTo>
                <a:lnTo>
                  <a:pt x="16802" y="1739"/>
                </a:lnTo>
                <a:close/>
              </a:path>
              <a:path w="41427" h="66052">
                <a:moveTo>
                  <a:pt x="41427" y="16421"/>
                </a:moveTo>
                <a:lnTo>
                  <a:pt x="37185" y="16421"/>
                </a:lnTo>
                <a:lnTo>
                  <a:pt x="39801" y="16662"/>
                </a:lnTo>
                <a:lnTo>
                  <a:pt x="41427" y="17043"/>
                </a:lnTo>
                <a:lnTo>
                  <a:pt x="41427" y="16421"/>
                </a:lnTo>
                <a:close/>
              </a:path>
              <a:path w="41427" h="66052">
                <a:moveTo>
                  <a:pt x="38938" y="0"/>
                </a:moveTo>
                <a:lnTo>
                  <a:pt x="28727" y="0"/>
                </a:lnTo>
                <a:lnTo>
                  <a:pt x="20396" y="5600"/>
                </a:lnTo>
                <a:lnTo>
                  <a:pt x="17043" y="13677"/>
                </a:lnTo>
                <a:lnTo>
                  <a:pt x="41427" y="13677"/>
                </a:lnTo>
                <a:lnTo>
                  <a:pt x="41427" y="622"/>
                </a:lnTo>
                <a:lnTo>
                  <a:pt x="40182" y="253"/>
                </a:lnTo>
                <a:lnTo>
                  <a:pt x="38938" y="0"/>
                </a:lnTo>
                <a:close/>
              </a:path>
            </a:pathLst>
          </a:custGeom>
          <a:solidFill>
            <a:srgbClr val="FFFFFF"/>
          </a:solidFill>
        </p:spPr>
        <p:txBody>
          <a:bodyPr wrap="square" lIns="0" tIns="0" rIns="0" bIns="0" rtlCol="0">
            <a:noAutofit/>
          </a:bodyPr>
          <a:lstStyle/>
          <a:p>
            <a:endParaRPr/>
          </a:p>
        </p:txBody>
      </p:sp>
      <p:sp>
        <p:nvSpPr>
          <p:cNvPr id="16" name="object 16"/>
          <p:cNvSpPr/>
          <p:nvPr/>
        </p:nvSpPr>
        <p:spPr>
          <a:xfrm>
            <a:off x="1362792" y="238633"/>
            <a:ext cx="0" cy="88811"/>
          </a:xfrm>
          <a:custGeom>
            <a:avLst/>
            <a:gdLst/>
            <a:ahLst/>
            <a:cxnLst/>
            <a:rect l="l" t="t" r="r" b="b"/>
            <a:pathLst>
              <a:path h="88811">
                <a:moveTo>
                  <a:pt x="0" y="0"/>
                </a:moveTo>
                <a:lnTo>
                  <a:pt x="0" y="88811"/>
                </a:lnTo>
              </a:path>
            </a:pathLst>
          </a:custGeom>
          <a:ln w="18935">
            <a:solidFill>
              <a:srgbClr val="FFFFFF"/>
            </a:solidFill>
          </a:ln>
        </p:spPr>
        <p:txBody>
          <a:bodyPr wrap="square" lIns="0" tIns="0" rIns="0" bIns="0" rtlCol="0">
            <a:noAutofit/>
          </a:bodyPr>
          <a:lstStyle/>
          <a:p>
            <a:endParaRPr/>
          </a:p>
        </p:txBody>
      </p:sp>
      <p:sp>
        <p:nvSpPr>
          <p:cNvPr id="17" name="object 17"/>
          <p:cNvSpPr/>
          <p:nvPr/>
        </p:nvSpPr>
        <p:spPr>
          <a:xfrm>
            <a:off x="1379985" y="238638"/>
            <a:ext cx="64771" cy="90550"/>
          </a:xfrm>
          <a:custGeom>
            <a:avLst/>
            <a:gdLst/>
            <a:ahLst/>
            <a:cxnLst/>
            <a:rect l="l" t="t" r="r" b="b"/>
            <a:pathLst>
              <a:path w="64771" h="90550">
                <a:moveTo>
                  <a:pt x="33199" y="24817"/>
                </a:moveTo>
                <a:lnTo>
                  <a:pt x="15533" y="25594"/>
                </a:lnTo>
                <a:lnTo>
                  <a:pt x="6630" y="33860"/>
                </a:lnTo>
                <a:lnTo>
                  <a:pt x="1423" y="46918"/>
                </a:lnTo>
                <a:lnTo>
                  <a:pt x="0" y="64125"/>
                </a:lnTo>
                <a:lnTo>
                  <a:pt x="4742" y="77435"/>
                </a:lnTo>
                <a:lnTo>
                  <a:pt x="14118" y="86929"/>
                </a:lnTo>
                <a:lnTo>
                  <a:pt x="28195" y="90551"/>
                </a:lnTo>
                <a:lnTo>
                  <a:pt x="36526" y="90551"/>
                </a:lnTo>
                <a:lnTo>
                  <a:pt x="43626" y="87566"/>
                </a:lnTo>
                <a:lnTo>
                  <a:pt x="47728" y="80594"/>
                </a:lnTo>
                <a:lnTo>
                  <a:pt x="64771" y="80594"/>
                </a:lnTo>
                <a:lnTo>
                  <a:pt x="64771" y="77213"/>
                </a:lnTo>
                <a:lnTo>
                  <a:pt x="31583" y="77213"/>
                </a:lnTo>
                <a:lnTo>
                  <a:pt x="20451" y="70280"/>
                </a:lnTo>
                <a:lnTo>
                  <a:pt x="17009" y="56170"/>
                </a:lnTo>
                <a:lnTo>
                  <a:pt x="20539" y="42256"/>
                </a:lnTo>
                <a:lnTo>
                  <a:pt x="32551" y="36068"/>
                </a:lnTo>
                <a:lnTo>
                  <a:pt x="64771" y="36068"/>
                </a:lnTo>
                <a:lnTo>
                  <a:pt x="64771" y="32334"/>
                </a:lnTo>
                <a:lnTo>
                  <a:pt x="47106" y="32334"/>
                </a:lnTo>
                <a:lnTo>
                  <a:pt x="43151" y="28263"/>
                </a:lnTo>
                <a:lnTo>
                  <a:pt x="33199" y="24817"/>
                </a:lnTo>
                <a:close/>
              </a:path>
              <a:path w="64771" h="90550">
                <a:moveTo>
                  <a:pt x="64771" y="80594"/>
                </a:moveTo>
                <a:lnTo>
                  <a:pt x="47969" y="80594"/>
                </a:lnTo>
                <a:lnTo>
                  <a:pt x="47969" y="88811"/>
                </a:lnTo>
                <a:lnTo>
                  <a:pt x="64771" y="88811"/>
                </a:lnTo>
                <a:lnTo>
                  <a:pt x="64771" y="80594"/>
                </a:lnTo>
                <a:close/>
              </a:path>
              <a:path w="64771" h="90550">
                <a:moveTo>
                  <a:pt x="64771" y="36068"/>
                </a:moveTo>
                <a:lnTo>
                  <a:pt x="32551" y="36068"/>
                </a:lnTo>
                <a:lnTo>
                  <a:pt x="33750" y="36105"/>
                </a:lnTo>
                <a:lnTo>
                  <a:pt x="44677" y="42914"/>
                </a:lnTo>
                <a:lnTo>
                  <a:pt x="47714" y="57589"/>
                </a:lnTo>
                <a:lnTo>
                  <a:pt x="44088" y="71223"/>
                </a:lnTo>
                <a:lnTo>
                  <a:pt x="31583" y="77213"/>
                </a:lnTo>
                <a:lnTo>
                  <a:pt x="64771" y="77213"/>
                </a:lnTo>
                <a:lnTo>
                  <a:pt x="64771" y="36068"/>
                </a:lnTo>
                <a:close/>
              </a:path>
              <a:path w="64771" h="90550">
                <a:moveTo>
                  <a:pt x="64771" y="0"/>
                </a:moveTo>
                <a:lnTo>
                  <a:pt x="47106" y="0"/>
                </a:lnTo>
                <a:lnTo>
                  <a:pt x="47106" y="32334"/>
                </a:lnTo>
                <a:lnTo>
                  <a:pt x="64771" y="32334"/>
                </a:lnTo>
                <a:lnTo>
                  <a:pt x="64771" y="0"/>
                </a:lnTo>
                <a:close/>
              </a:path>
            </a:pathLst>
          </a:custGeom>
          <a:solidFill>
            <a:srgbClr val="FFFFFF"/>
          </a:solidFill>
        </p:spPr>
        <p:txBody>
          <a:bodyPr wrap="square" lIns="0" tIns="0" rIns="0" bIns="0" rtlCol="0">
            <a:noAutofit/>
          </a:bodyPr>
          <a:lstStyle/>
          <a:p>
            <a:endParaRPr/>
          </a:p>
        </p:txBody>
      </p:sp>
      <p:sp>
        <p:nvSpPr>
          <p:cNvPr id="18" name="object 18"/>
          <p:cNvSpPr txBox="1"/>
          <p:nvPr/>
        </p:nvSpPr>
        <p:spPr>
          <a:xfrm>
            <a:off x="9489858" y="190234"/>
            <a:ext cx="93345" cy="163195"/>
          </a:xfrm>
          <a:prstGeom prst="rect">
            <a:avLst/>
          </a:prstGeom>
        </p:spPr>
        <p:txBody>
          <a:bodyPr vert="horz" wrap="square" lIns="0" tIns="0" rIns="0" bIns="0" rtlCol="0">
            <a:noAutofit/>
          </a:bodyPr>
          <a:lstStyle/>
          <a:p>
            <a:pPr marL="12700">
              <a:lnSpc>
                <a:spcPct val="100000"/>
              </a:lnSpc>
            </a:pPr>
            <a:r>
              <a:rPr sz="1000" spc="-30" dirty="0" smtClean="0">
                <a:solidFill>
                  <a:srgbClr val="FFFFFF"/>
                </a:solidFill>
                <a:latin typeface="Arial"/>
                <a:cs typeface="Arial"/>
              </a:rPr>
              <a:t>2</a:t>
            </a:r>
            <a:endParaRPr sz="1000">
              <a:latin typeface="Arial"/>
              <a:cs typeface="Arial"/>
            </a:endParaRPr>
          </a:p>
        </p:txBody>
      </p:sp>
      <p:sp>
        <p:nvSpPr>
          <p:cNvPr id="19" name="object 19"/>
          <p:cNvSpPr txBox="1"/>
          <p:nvPr/>
        </p:nvSpPr>
        <p:spPr>
          <a:xfrm>
            <a:off x="461429" y="1130549"/>
            <a:ext cx="4730432" cy="4058081"/>
          </a:xfrm>
          <a:prstGeom prst="rect">
            <a:avLst/>
          </a:prstGeom>
        </p:spPr>
        <p:txBody>
          <a:bodyPr vert="horz" wrap="square" lIns="0" tIns="0" rIns="0" bIns="0" rtlCol="0">
            <a:noAutofit/>
          </a:bodyPr>
          <a:lstStyle/>
          <a:p>
            <a:r>
              <a:rPr lang="en-US" sz="1400" b="1" dirty="0" smtClean="0">
                <a:solidFill>
                  <a:schemeClr val="accent1"/>
                </a:solidFill>
                <a:latin typeface="Helvetica Neue" charset="0"/>
                <a:ea typeface="Helvetica Neue" charset="0"/>
                <a:cs typeface="Helvetica Neue" charset="0"/>
              </a:rPr>
              <a:t>Panelist Selection </a:t>
            </a:r>
          </a:p>
          <a:p>
            <a:r>
              <a:rPr lang="en-US" sz="1200" dirty="0">
                <a:latin typeface="Helvetica Neue" charset="0"/>
                <a:ea typeface="Helvetica Neue" charset="0"/>
                <a:cs typeface="Helvetica Neue" charset="0"/>
              </a:rPr>
              <a:t>By carefully crafting relationships with external influencers and bringing them together with IBM SME’s, we can drive conversation and collaboration that moves the dial and shows them we aren’t the typical Big Blue they think we are. </a:t>
            </a:r>
          </a:p>
          <a:p>
            <a:endParaRPr lang="en-US" sz="1200" dirty="0" smtClean="0">
              <a:latin typeface="Helvetica Neue" charset="0"/>
              <a:ea typeface="Helvetica Neue" charset="0"/>
              <a:cs typeface="Helvetica Neue" charset="0"/>
            </a:endParaRPr>
          </a:p>
          <a:p>
            <a:r>
              <a:rPr lang="en-US" sz="1200" dirty="0" smtClean="0">
                <a:latin typeface="Helvetica Neue" charset="0"/>
                <a:ea typeface="Helvetica Neue" charset="0"/>
                <a:cs typeface="Helvetica Neue" charset="0"/>
              </a:rPr>
              <a:t>Criteria</a:t>
            </a:r>
            <a:r>
              <a:rPr lang="en-US" sz="1200" dirty="0">
                <a:latin typeface="Helvetica Neue" charset="0"/>
                <a:ea typeface="Helvetica Neue" charset="0"/>
                <a:cs typeface="Helvetica Neue" charset="0"/>
              </a:rPr>
              <a:t>:</a:t>
            </a:r>
          </a:p>
          <a:p>
            <a:pPr marL="171450" indent="-171450">
              <a:buFont typeface="Arial" charset="0"/>
              <a:buChar char="•"/>
            </a:pPr>
            <a:r>
              <a:rPr lang="en-US" sz="1200" dirty="0">
                <a:latin typeface="Helvetica Neue" charset="0"/>
                <a:ea typeface="Helvetica Neue" charset="0"/>
                <a:cs typeface="Helvetica Neue" charset="0"/>
              </a:rPr>
              <a:t>Social Savvy</a:t>
            </a:r>
          </a:p>
          <a:p>
            <a:pPr marL="628650" lvl="1" indent="-171450">
              <a:buFont typeface="Arial" charset="0"/>
              <a:buChar char="•"/>
            </a:pPr>
            <a:r>
              <a:rPr lang="en-US" sz="1200" dirty="0">
                <a:latin typeface="Helvetica Neue" charset="0"/>
                <a:ea typeface="Helvetica Neue" charset="0"/>
                <a:cs typeface="Helvetica Neue" charset="0"/>
              </a:rPr>
              <a:t>Active daily</a:t>
            </a:r>
          </a:p>
          <a:p>
            <a:pPr marL="171450" indent="-171450">
              <a:buFont typeface="Arial" charset="0"/>
              <a:buChar char="•"/>
            </a:pPr>
            <a:r>
              <a:rPr lang="en-US" sz="1200" dirty="0">
                <a:latin typeface="Helvetica Neue" charset="0"/>
                <a:ea typeface="Helvetica Neue" charset="0"/>
                <a:cs typeface="Helvetica Neue" charset="0"/>
              </a:rPr>
              <a:t>Authentic engagement with community</a:t>
            </a:r>
          </a:p>
          <a:p>
            <a:pPr marL="628650" lvl="1" indent="-171450">
              <a:buFont typeface="Arial" charset="0"/>
              <a:buChar char="•"/>
            </a:pPr>
            <a:r>
              <a:rPr lang="en-US" sz="1200" dirty="0">
                <a:latin typeface="Helvetica Neue" charset="0"/>
                <a:ea typeface="Helvetica Neue" charset="0"/>
                <a:cs typeface="Helvetica Neue" charset="0"/>
              </a:rPr>
              <a:t>10,000 + followers/fans</a:t>
            </a:r>
          </a:p>
          <a:p>
            <a:pPr marL="628650" lvl="1" indent="-171450">
              <a:buFont typeface="Arial" charset="0"/>
              <a:buChar char="•"/>
            </a:pPr>
            <a:r>
              <a:rPr lang="en-US" sz="1200" dirty="0">
                <a:latin typeface="Helvetica Neue" charset="0"/>
                <a:ea typeface="Helvetica Neue" charset="0"/>
                <a:cs typeface="Helvetica Neue" charset="0"/>
              </a:rPr>
              <a:t>Strong content creation</a:t>
            </a:r>
          </a:p>
          <a:p>
            <a:pPr marL="628650" lvl="1" indent="-171450">
              <a:buFont typeface="Arial" charset="0"/>
              <a:buChar char="•"/>
            </a:pPr>
            <a:r>
              <a:rPr lang="en-US" sz="1200" dirty="0">
                <a:latin typeface="Helvetica Neue" charset="0"/>
                <a:ea typeface="Helvetica Neue" charset="0"/>
                <a:cs typeface="Helvetica Neue" charset="0"/>
              </a:rPr>
              <a:t>Multi-platform</a:t>
            </a:r>
          </a:p>
          <a:p>
            <a:pPr marL="171450" indent="-171450">
              <a:buFont typeface="Arial" charset="0"/>
              <a:buChar char="•"/>
            </a:pPr>
            <a:r>
              <a:rPr lang="en-US" sz="1200" dirty="0" smtClean="0">
                <a:latin typeface="Helvetica Neue" charset="0"/>
                <a:ea typeface="Helvetica Neue" charset="0"/>
                <a:cs typeface="Helvetica Neue" charset="0"/>
              </a:rPr>
              <a:t>Positive </a:t>
            </a:r>
            <a:r>
              <a:rPr lang="en-US" sz="1200" dirty="0">
                <a:latin typeface="Helvetica Neue" charset="0"/>
                <a:ea typeface="Helvetica Neue" charset="0"/>
                <a:cs typeface="Helvetica Neue" charset="0"/>
              </a:rPr>
              <a:t>opinion or relationship with IBM</a:t>
            </a:r>
          </a:p>
          <a:p>
            <a:pPr marL="171450" indent="-171450">
              <a:buFont typeface="Arial" charset="0"/>
              <a:buChar char="•"/>
            </a:pPr>
            <a:r>
              <a:rPr lang="en-US" sz="1200" dirty="0" smtClean="0">
                <a:latin typeface="Helvetica Neue" charset="0"/>
                <a:ea typeface="Helvetica Neue" charset="0"/>
                <a:cs typeface="Helvetica Neue" charset="0"/>
              </a:rPr>
              <a:t>Start-ups and Leaders </a:t>
            </a:r>
            <a:r>
              <a:rPr lang="en-US" sz="1200" dirty="0">
                <a:latin typeface="Helvetica Neue" charset="0"/>
                <a:ea typeface="Helvetica Neue" charset="0"/>
                <a:cs typeface="Helvetica Neue" charset="0"/>
              </a:rPr>
              <a:t>within their area of </a:t>
            </a:r>
            <a:r>
              <a:rPr lang="en-US" sz="1200" dirty="0" smtClean="0">
                <a:latin typeface="Helvetica Neue" charset="0"/>
                <a:ea typeface="Helvetica Neue" charset="0"/>
                <a:cs typeface="Helvetica Neue" charset="0"/>
              </a:rPr>
              <a:t>expertise </a:t>
            </a:r>
            <a:endParaRPr lang="en-US" sz="1200" dirty="0">
              <a:latin typeface="Helvetica Neue" charset="0"/>
              <a:ea typeface="Helvetica Neue" charset="0"/>
              <a:cs typeface="Helvetica Neue" charset="0"/>
            </a:endParaRPr>
          </a:p>
          <a:p>
            <a:endParaRPr lang="en-US" sz="1200" dirty="0" smtClean="0">
              <a:effectLst/>
              <a:latin typeface="Helvetica Neue" charset="0"/>
              <a:ea typeface="Helvetica Neue" charset="0"/>
              <a:cs typeface="Helvetica Neue" charset="0"/>
            </a:endParaRPr>
          </a:p>
          <a:p>
            <a:r>
              <a:rPr lang="en-US" sz="1400" b="1" dirty="0" smtClean="0">
                <a:solidFill>
                  <a:schemeClr val="accent1"/>
                </a:solidFill>
                <a:latin typeface="Helvetica Neue" charset="0"/>
                <a:ea typeface="Helvetica Neue" charset="0"/>
                <a:cs typeface="Helvetica Neue" charset="0"/>
              </a:rPr>
              <a:t>Selecting Venue </a:t>
            </a:r>
          </a:p>
          <a:p>
            <a:r>
              <a:rPr lang="en-US" sz="1200" dirty="0" smtClean="0">
                <a:latin typeface="Helvetica Neue" charset="0"/>
                <a:ea typeface="Helvetica Neue" charset="0"/>
                <a:cs typeface="Helvetica Neue" charset="0"/>
              </a:rPr>
              <a:t>Select incubator type / co-working venues with open space and natural lighting.  Select locations to accommodate 30-40 individuals with area for panel, audience seating and stand-up reception area. </a:t>
            </a:r>
            <a:endParaRPr lang="en-US" sz="1200" dirty="0" smtClean="0">
              <a:latin typeface="Helvetica Neue" charset="0"/>
              <a:ea typeface="Helvetica Neue" charset="0"/>
              <a:cs typeface="Helvetica Neue" charset="0"/>
            </a:endParaRPr>
          </a:p>
          <a:p>
            <a:endParaRPr lang="en-US" sz="1200" dirty="0">
              <a:latin typeface="Helvetica Neue" charset="0"/>
              <a:ea typeface="Helvetica Neue" charset="0"/>
              <a:cs typeface="Helvetica Neue" charset="0"/>
            </a:endParaRPr>
          </a:p>
          <a:p>
            <a:r>
              <a:rPr lang="en-US" sz="1200" dirty="0" smtClean="0">
                <a:latin typeface="Helvetica Neue" charset="0"/>
                <a:ea typeface="Helvetica Neue" charset="0"/>
                <a:cs typeface="Helvetica Neue" charset="0"/>
              </a:rPr>
              <a:t>Consider working with industry groups to leverage their membership lists.  </a:t>
            </a:r>
          </a:p>
          <a:p>
            <a:endParaRPr lang="en-US" sz="1200" dirty="0">
              <a:latin typeface="Helvetica Neue" charset="0"/>
              <a:ea typeface="Helvetica Neue" charset="0"/>
              <a:cs typeface="Helvetica Neue" charset="0"/>
            </a:endParaRPr>
          </a:p>
          <a:p>
            <a:r>
              <a:rPr lang="en-US" sz="1200" dirty="0" smtClean="0">
                <a:latin typeface="Helvetica Neue" charset="0"/>
                <a:ea typeface="Helvetica Neue" charset="0"/>
                <a:cs typeface="Helvetica Neue" charset="0"/>
              </a:rPr>
              <a:t>Consider livestreaming event to increase audience reach. </a:t>
            </a:r>
            <a:endParaRPr lang="en-US" sz="1200" dirty="0" smtClean="0">
              <a:latin typeface="Helvetica Neue" charset="0"/>
              <a:ea typeface="Helvetica Neue" charset="0"/>
              <a:cs typeface="Helvetica Neue" charset="0"/>
            </a:endParaRPr>
          </a:p>
          <a:p>
            <a:endParaRPr lang="en-US" sz="1200" dirty="0">
              <a:latin typeface="Helvetica Neue" charset="0"/>
              <a:ea typeface="Helvetica Neue" charset="0"/>
              <a:cs typeface="Helvetica Neue" charset="0"/>
            </a:endParaRPr>
          </a:p>
          <a:p>
            <a:r>
              <a:rPr lang="en-US" sz="1200" dirty="0" smtClean="0">
                <a:latin typeface="Helvetica Neue" charset="0"/>
                <a:ea typeface="Helvetica Neue" charset="0"/>
                <a:cs typeface="Helvetica Neue" charset="0"/>
              </a:rPr>
              <a:t>Example:  </a:t>
            </a:r>
            <a:r>
              <a:rPr lang="en-US" sz="1200" dirty="0" smtClean="0">
                <a:latin typeface="Helvetica Neue" charset="0"/>
                <a:ea typeface="Helvetica Neue" charset="0"/>
                <a:cs typeface="Helvetica Neue" charset="0"/>
                <a:hlinkClick r:id="rId3"/>
              </a:rPr>
              <a:t>The Farm, </a:t>
            </a:r>
            <a:r>
              <a:rPr lang="en-US" sz="1200" dirty="0" err="1" smtClean="0">
                <a:latin typeface="Helvetica Neue" charset="0"/>
                <a:ea typeface="Helvetica Neue" charset="0"/>
                <a:cs typeface="Helvetica Neue" charset="0"/>
                <a:hlinkClick r:id="rId3"/>
              </a:rPr>
              <a:t>Soho</a:t>
            </a:r>
            <a:r>
              <a:rPr lang="en-US" sz="1200" dirty="0" smtClean="0">
                <a:latin typeface="Helvetica Neue" charset="0"/>
                <a:ea typeface="Helvetica Neue" charset="0"/>
                <a:cs typeface="Helvetica Neue" charset="0"/>
                <a:hlinkClick r:id="rId3"/>
              </a:rPr>
              <a:t> in New York City  </a:t>
            </a:r>
            <a:endParaRPr lang="en-US" sz="1200" dirty="0" smtClean="0">
              <a:effectLst/>
              <a:latin typeface="Helvetica Neue" charset="0"/>
              <a:ea typeface="Helvetica Neue" charset="0"/>
              <a:cs typeface="Helvetica Neue" charset="0"/>
            </a:endParaRPr>
          </a:p>
          <a:p>
            <a:endParaRPr lang="en-US" sz="1200" dirty="0">
              <a:effectLst/>
            </a:endParaRPr>
          </a:p>
          <a:p>
            <a:endParaRPr lang="en-US" sz="1000" dirty="0">
              <a:effectLst/>
            </a:endParaRPr>
          </a:p>
        </p:txBody>
      </p:sp>
      <p:sp>
        <p:nvSpPr>
          <p:cNvPr id="20" name="object 20"/>
          <p:cNvSpPr/>
          <p:nvPr/>
        </p:nvSpPr>
        <p:spPr>
          <a:xfrm>
            <a:off x="7348475" y="5445175"/>
            <a:ext cx="524662" cy="1172768"/>
          </a:xfrm>
          <a:custGeom>
            <a:avLst/>
            <a:gdLst/>
            <a:ahLst/>
            <a:cxnLst/>
            <a:rect l="l" t="t" r="r" b="b"/>
            <a:pathLst>
              <a:path w="524662" h="1172768">
                <a:moveTo>
                  <a:pt x="524662" y="0"/>
                </a:moveTo>
                <a:lnTo>
                  <a:pt x="0" y="302907"/>
                </a:lnTo>
                <a:lnTo>
                  <a:pt x="0" y="1172768"/>
                </a:lnTo>
                <a:lnTo>
                  <a:pt x="19850" y="1161300"/>
                </a:lnTo>
                <a:lnTo>
                  <a:pt x="19850" y="314363"/>
                </a:lnTo>
                <a:lnTo>
                  <a:pt x="524662" y="22910"/>
                </a:lnTo>
                <a:lnTo>
                  <a:pt x="524662" y="0"/>
                </a:lnTo>
                <a:close/>
              </a:path>
            </a:pathLst>
          </a:custGeom>
          <a:solidFill>
            <a:srgbClr val="8CD211"/>
          </a:solidFill>
        </p:spPr>
        <p:txBody>
          <a:bodyPr wrap="square" lIns="0" tIns="0" rIns="0" bIns="0" rtlCol="0">
            <a:noAutofit/>
          </a:bodyPr>
          <a:lstStyle/>
          <a:p>
            <a:endParaRPr/>
          </a:p>
        </p:txBody>
      </p:sp>
      <p:sp>
        <p:nvSpPr>
          <p:cNvPr id="21" name="object 21"/>
          <p:cNvSpPr/>
          <p:nvPr/>
        </p:nvSpPr>
        <p:spPr>
          <a:xfrm>
            <a:off x="7120834" y="5188630"/>
            <a:ext cx="752309" cy="1555483"/>
          </a:xfrm>
          <a:custGeom>
            <a:avLst/>
            <a:gdLst/>
            <a:ahLst/>
            <a:cxnLst/>
            <a:rect l="l" t="t" r="r" b="b"/>
            <a:pathLst>
              <a:path w="752309" h="1555483">
                <a:moveTo>
                  <a:pt x="741476" y="0"/>
                </a:moveTo>
                <a:lnTo>
                  <a:pt x="0" y="428116"/>
                </a:lnTo>
                <a:lnTo>
                  <a:pt x="0" y="1549717"/>
                </a:lnTo>
                <a:lnTo>
                  <a:pt x="9982" y="1555483"/>
                </a:lnTo>
                <a:lnTo>
                  <a:pt x="19697" y="1549882"/>
                </a:lnTo>
                <a:lnTo>
                  <a:pt x="19697" y="439496"/>
                </a:lnTo>
                <a:lnTo>
                  <a:pt x="752309" y="16522"/>
                </a:lnTo>
                <a:lnTo>
                  <a:pt x="752309" y="6235"/>
                </a:lnTo>
                <a:lnTo>
                  <a:pt x="741476" y="0"/>
                </a:lnTo>
                <a:close/>
              </a:path>
            </a:pathLst>
          </a:custGeom>
          <a:solidFill>
            <a:srgbClr val="8CD211"/>
          </a:solidFill>
        </p:spPr>
        <p:txBody>
          <a:bodyPr wrap="square" lIns="0" tIns="0" rIns="0" bIns="0" rtlCol="0">
            <a:noAutofit/>
          </a:bodyPr>
          <a:lstStyle/>
          <a:p>
            <a:endParaRPr/>
          </a:p>
        </p:txBody>
      </p:sp>
      <p:sp>
        <p:nvSpPr>
          <p:cNvPr id="22" name="object 22"/>
          <p:cNvSpPr/>
          <p:nvPr/>
        </p:nvSpPr>
        <p:spPr>
          <a:xfrm>
            <a:off x="6140687" y="6886695"/>
            <a:ext cx="752106" cy="885697"/>
          </a:xfrm>
          <a:custGeom>
            <a:avLst/>
            <a:gdLst/>
            <a:ahLst/>
            <a:cxnLst/>
            <a:rect l="l" t="t" r="r" b="b"/>
            <a:pathLst>
              <a:path w="752106" h="885698">
                <a:moveTo>
                  <a:pt x="742276" y="0"/>
                </a:moveTo>
                <a:lnTo>
                  <a:pt x="0" y="428561"/>
                </a:lnTo>
                <a:lnTo>
                  <a:pt x="0" y="885697"/>
                </a:lnTo>
                <a:lnTo>
                  <a:pt x="19710" y="885697"/>
                </a:lnTo>
                <a:lnTo>
                  <a:pt x="19710" y="439928"/>
                </a:lnTo>
                <a:lnTo>
                  <a:pt x="752106" y="17081"/>
                </a:lnTo>
                <a:lnTo>
                  <a:pt x="752106" y="5689"/>
                </a:lnTo>
                <a:lnTo>
                  <a:pt x="742276" y="0"/>
                </a:lnTo>
                <a:close/>
              </a:path>
            </a:pathLst>
          </a:custGeom>
          <a:solidFill>
            <a:srgbClr val="8CD211"/>
          </a:solidFill>
        </p:spPr>
        <p:txBody>
          <a:bodyPr wrap="square" lIns="0" tIns="0" rIns="0" bIns="0" rtlCol="0">
            <a:noAutofit/>
          </a:bodyPr>
          <a:lstStyle/>
          <a:p>
            <a:endParaRPr/>
          </a:p>
        </p:txBody>
      </p:sp>
      <p:sp>
        <p:nvSpPr>
          <p:cNvPr id="23" name="object 23"/>
          <p:cNvSpPr/>
          <p:nvPr/>
        </p:nvSpPr>
        <p:spPr>
          <a:xfrm>
            <a:off x="6368338" y="7143897"/>
            <a:ext cx="524459" cy="628497"/>
          </a:xfrm>
          <a:custGeom>
            <a:avLst/>
            <a:gdLst/>
            <a:ahLst/>
            <a:cxnLst/>
            <a:rect l="l" t="t" r="r" b="b"/>
            <a:pathLst>
              <a:path w="524459" h="628497">
                <a:moveTo>
                  <a:pt x="524459" y="0"/>
                </a:moveTo>
                <a:lnTo>
                  <a:pt x="0" y="302793"/>
                </a:lnTo>
                <a:lnTo>
                  <a:pt x="0" y="628497"/>
                </a:lnTo>
                <a:lnTo>
                  <a:pt x="19837" y="628497"/>
                </a:lnTo>
                <a:lnTo>
                  <a:pt x="19837" y="314248"/>
                </a:lnTo>
                <a:lnTo>
                  <a:pt x="524459" y="22910"/>
                </a:lnTo>
                <a:lnTo>
                  <a:pt x="524459" y="0"/>
                </a:lnTo>
                <a:close/>
              </a:path>
            </a:pathLst>
          </a:custGeom>
          <a:solidFill>
            <a:srgbClr val="8CD211"/>
          </a:solidFill>
        </p:spPr>
        <p:txBody>
          <a:bodyPr wrap="square" lIns="0" tIns="0" rIns="0" bIns="0" rtlCol="0">
            <a:noAutofit/>
          </a:bodyPr>
          <a:lstStyle/>
          <a:p>
            <a:endParaRPr/>
          </a:p>
        </p:txBody>
      </p:sp>
      <p:sp>
        <p:nvSpPr>
          <p:cNvPr id="24" name="object 24"/>
          <p:cNvSpPr/>
          <p:nvPr/>
        </p:nvSpPr>
        <p:spPr>
          <a:xfrm>
            <a:off x="9547342" y="6754623"/>
            <a:ext cx="511058" cy="306514"/>
          </a:xfrm>
          <a:custGeom>
            <a:avLst/>
            <a:gdLst/>
            <a:ahLst/>
            <a:cxnLst/>
            <a:rect l="l" t="t" r="r" b="b"/>
            <a:pathLst>
              <a:path w="511058" h="306514">
                <a:moveTo>
                  <a:pt x="19837" y="0"/>
                </a:moveTo>
                <a:lnTo>
                  <a:pt x="0" y="11468"/>
                </a:lnTo>
                <a:lnTo>
                  <a:pt x="511058" y="306513"/>
                </a:lnTo>
                <a:lnTo>
                  <a:pt x="511058" y="283602"/>
                </a:lnTo>
                <a:lnTo>
                  <a:pt x="19837" y="0"/>
                </a:lnTo>
              </a:path>
            </a:pathLst>
          </a:custGeom>
          <a:solidFill>
            <a:srgbClr val="8CD211"/>
          </a:solidFill>
        </p:spPr>
        <p:txBody>
          <a:bodyPr wrap="square" lIns="0" tIns="0" rIns="0" bIns="0" rtlCol="0">
            <a:noAutofit/>
          </a:bodyPr>
          <a:lstStyle/>
          <a:p>
            <a:endParaRPr/>
          </a:p>
        </p:txBody>
      </p:sp>
      <p:sp>
        <p:nvSpPr>
          <p:cNvPr id="25" name="object 25"/>
          <p:cNvSpPr/>
          <p:nvPr/>
        </p:nvSpPr>
        <p:spPr>
          <a:xfrm>
            <a:off x="9328611" y="6886642"/>
            <a:ext cx="729787" cy="438632"/>
          </a:xfrm>
          <a:custGeom>
            <a:avLst/>
            <a:gdLst/>
            <a:ahLst/>
            <a:cxnLst/>
            <a:rect l="l" t="t" r="r" b="b"/>
            <a:pathLst>
              <a:path w="729787" h="438632">
                <a:moveTo>
                  <a:pt x="9931" y="0"/>
                </a:moveTo>
                <a:lnTo>
                  <a:pt x="0" y="5740"/>
                </a:lnTo>
                <a:lnTo>
                  <a:pt x="0" y="17297"/>
                </a:lnTo>
                <a:lnTo>
                  <a:pt x="729787" y="438629"/>
                </a:lnTo>
                <a:lnTo>
                  <a:pt x="729787" y="415604"/>
                </a:lnTo>
                <a:lnTo>
                  <a:pt x="9931" y="0"/>
                </a:lnTo>
              </a:path>
            </a:pathLst>
          </a:custGeom>
          <a:solidFill>
            <a:srgbClr val="8CD211"/>
          </a:solidFill>
        </p:spPr>
        <p:txBody>
          <a:bodyPr wrap="square" lIns="0" tIns="0" rIns="0" bIns="0" rtlCol="0">
            <a:noAutofit/>
          </a:bodyPr>
          <a:lstStyle/>
          <a:p>
            <a:endParaRPr/>
          </a:p>
        </p:txBody>
      </p:sp>
      <p:sp>
        <p:nvSpPr>
          <p:cNvPr id="26" name="object 26"/>
          <p:cNvSpPr/>
          <p:nvPr/>
        </p:nvSpPr>
        <p:spPr>
          <a:xfrm>
            <a:off x="9328605" y="7143766"/>
            <a:ext cx="524662" cy="628633"/>
          </a:xfrm>
          <a:custGeom>
            <a:avLst/>
            <a:gdLst/>
            <a:ahLst/>
            <a:cxnLst/>
            <a:rect l="l" t="t" r="r" b="b"/>
            <a:pathLst>
              <a:path w="524662" h="628633">
                <a:moveTo>
                  <a:pt x="0" y="0"/>
                </a:moveTo>
                <a:lnTo>
                  <a:pt x="0" y="22923"/>
                </a:lnTo>
                <a:lnTo>
                  <a:pt x="504812" y="314375"/>
                </a:lnTo>
                <a:lnTo>
                  <a:pt x="504812" y="628633"/>
                </a:lnTo>
                <a:lnTo>
                  <a:pt x="524662" y="628633"/>
                </a:lnTo>
                <a:lnTo>
                  <a:pt x="524662" y="302920"/>
                </a:lnTo>
                <a:lnTo>
                  <a:pt x="0" y="0"/>
                </a:lnTo>
              </a:path>
            </a:pathLst>
          </a:custGeom>
          <a:solidFill>
            <a:srgbClr val="8CD211"/>
          </a:solidFill>
        </p:spPr>
        <p:txBody>
          <a:bodyPr wrap="square" lIns="0" tIns="0" rIns="0" bIns="0" rtlCol="0">
            <a:noAutofit/>
          </a:bodyPr>
          <a:lstStyle/>
          <a:p>
            <a:endParaRPr/>
          </a:p>
        </p:txBody>
      </p:sp>
      <p:sp>
        <p:nvSpPr>
          <p:cNvPr id="27" name="object 27"/>
          <p:cNvSpPr/>
          <p:nvPr/>
        </p:nvSpPr>
        <p:spPr>
          <a:xfrm>
            <a:off x="8348459" y="5189108"/>
            <a:ext cx="1484960" cy="1555241"/>
          </a:xfrm>
          <a:custGeom>
            <a:avLst/>
            <a:gdLst/>
            <a:ahLst/>
            <a:cxnLst/>
            <a:rect l="l" t="t" r="r" b="b"/>
            <a:pathLst>
              <a:path w="1484960" h="1555242">
                <a:moveTo>
                  <a:pt x="10325" y="0"/>
                </a:moveTo>
                <a:lnTo>
                  <a:pt x="0" y="5956"/>
                </a:lnTo>
                <a:lnTo>
                  <a:pt x="0" y="16675"/>
                </a:lnTo>
                <a:lnTo>
                  <a:pt x="732612" y="440766"/>
                </a:lnTo>
                <a:lnTo>
                  <a:pt x="732650" y="1549742"/>
                </a:lnTo>
                <a:lnTo>
                  <a:pt x="742188" y="1555241"/>
                </a:lnTo>
                <a:lnTo>
                  <a:pt x="752271" y="1549425"/>
                </a:lnTo>
                <a:lnTo>
                  <a:pt x="752348" y="440918"/>
                </a:lnTo>
                <a:lnTo>
                  <a:pt x="783187" y="423113"/>
                </a:lnTo>
                <a:lnTo>
                  <a:pt x="742632" y="423113"/>
                </a:lnTo>
                <a:lnTo>
                  <a:pt x="10325" y="0"/>
                </a:lnTo>
                <a:close/>
              </a:path>
              <a:path w="1484960" h="1555242">
                <a:moveTo>
                  <a:pt x="1475282" y="673"/>
                </a:moveTo>
                <a:lnTo>
                  <a:pt x="742632" y="423113"/>
                </a:lnTo>
                <a:lnTo>
                  <a:pt x="783187" y="423113"/>
                </a:lnTo>
                <a:lnTo>
                  <a:pt x="1484960" y="17945"/>
                </a:lnTo>
                <a:lnTo>
                  <a:pt x="1484731" y="6159"/>
                </a:lnTo>
                <a:lnTo>
                  <a:pt x="1475282" y="673"/>
                </a:lnTo>
                <a:close/>
              </a:path>
            </a:pathLst>
          </a:custGeom>
          <a:solidFill>
            <a:srgbClr val="8CD211"/>
          </a:solidFill>
        </p:spPr>
        <p:txBody>
          <a:bodyPr wrap="square" lIns="0" tIns="0" rIns="0" bIns="0" rtlCol="0">
            <a:noAutofit/>
          </a:bodyPr>
          <a:lstStyle/>
          <a:p>
            <a:endParaRPr/>
          </a:p>
        </p:txBody>
      </p:sp>
      <p:sp>
        <p:nvSpPr>
          <p:cNvPr id="28" name="object 28"/>
          <p:cNvSpPr/>
          <p:nvPr/>
        </p:nvSpPr>
        <p:spPr>
          <a:xfrm>
            <a:off x="9308769" y="5445173"/>
            <a:ext cx="524649" cy="1173251"/>
          </a:xfrm>
          <a:custGeom>
            <a:avLst/>
            <a:gdLst/>
            <a:ahLst/>
            <a:cxnLst/>
            <a:rect l="l" t="t" r="r" b="b"/>
            <a:pathLst>
              <a:path w="524649" h="1173251">
                <a:moveTo>
                  <a:pt x="524649" y="0"/>
                </a:moveTo>
                <a:lnTo>
                  <a:pt x="0" y="302920"/>
                </a:lnTo>
                <a:lnTo>
                  <a:pt x="0" y="1173251"/>
                </a:lnTo>
                <a:lnTo>
                  <a:pt x="19837" y="1161770"/>
                </a:lnTo>
                <a:lnTo>
                  <a:pt x="19837" y="314375"/>
                </a:lnTo>
                <a:lnTo>
                  <a:pt x="524649" y="22910"/>
                </a:lnTo>
                <a:lnTo>
                  <a:pt x="524649" y="0"/>
                </a:lnTo>
                <a:close/>
              </a:path>
            </a:pathLst>
          </a:custGeom>
          <a:solidFill>
            <a:srgbClr val="8CD211"/>
          </a:solidFill>
        </p:spPr>
        <p:txBody>
          <a:bodyPr wrap="square" lIns="0" tIns="0" rIns="0" bIns="0" rtlCol="0">
            <a:noAutofit/>
          </a:bodyPr>
          <a:lstStyle/>
          <a:p>
            <a:endParaRPr/>
          </a:p>
        </p:txBody>
      </p:sp>
      <p:sp>
        <p:nvSpPr>
          <p:cNvPr id="29" name="object 29"/>
          <p:cNvSpPr/>
          <p:nvPr/>
        </p:nvSpPr>
        <p:spPr>
          <a:xfrm>
            <a:off x="8348469" y="5445175"/>
            <a:ext cx="524649" cy="910145"/>
          </a:xfrm>
          <a:custGeom>
            <a:avLst/>
            <a:gdLst/>
            <a:ahLst/>
            <a:cxnLst/>
            <a:rect l="l" t="t" r="r" b="b"/>
            <a:pathLst>
              <a:path w="524649" h="910145">
                <a:moveTo>
                  <a:pt x="0" y="0"/>
                </a:moveTo>
                <a:lnTo>
                  <a:pt x="0" y="22910"/>
                </a:lnTo>
                <a:lnTo>
                  <a:pt x="504812" y="314363"/>
                </a:lnTo>
                <a:lnTo>
                  <a:pt x="504812" y="898690"/>
                </a:lnTo>
                <a:lnTo>
                  <a:pt x="524649" y="910145"/>
                </a:lnTo>
                <a:lnTo>
                  <a:pt x="524649" y="302920"/>
                </a:lnTo>
                <a:lnTo>
                  <a:pt x="0" y="0"/>
                </a:lnTo>
                <a:close/>
              </a:path>
            </a:pathLst>
          </a:custGeom>
          <a:solidFill>
            <a:srgbClr val="8CD211"/>
          </a:solidFill>
        </p:spPr>
        <p:txBody>
          <a:bodyPr wrap="square" lIns="0" tIns="0" rIns="0" bIns="0" rtlCol="0">
            <a:noAutofit/>
          </a:bodyPr>
          <a:lstStyle/>
          <a:p>
            <a:endParaRPr/>
          </a:p>
        </p:txBody>
      </p:sp>
      <p:sp>
        <p:nvSpPr>
          <p:cNvPr id="30" name="object 30"/>
          <p:cNvSpPr/>
          <p:nvPr/>
        </p:nvSpPr>
        <p:spPr>
          <a:xfrm>
            <a:off x="7368120" y="7143652"/>
            <a:ext cx="524865" cy="628747"/>
          </a:xfrm>
          <a:custGeom>
            <a:avLst/>
            <a:gdLst/>
            <a:ahLst/>
            <a:cxnLst/>
            <a:rect l="l" t="t" r="r" b="b"/>
            <a:pathLst>
              <a:path w="524865" h="628747">
                <a:moveTo>
                  <a:pt x="0" y="0"/>
                </a:moveTo>
                <a:lnTo>
                  <a:pt x="0" y="22923"/>
                </a:lnTo>
                <a:lnTo>
                  <a:pt x="505028" y="314490"/>
                </a:lnTo>
                <a:lnTo>
                  <a:pt x="505028" y="628747"/>
                </a:lnTo>
                <a:lnTo>
                  <a:pt x="524865" y="628747"/>
                </a:lnTo>
                <a:lnTo>
                  <a:pt x="524865" y="303034"/>
                </a:lnTo>
                <a:lnTo>
                  <a:pt x="0" y="0"/>
                </a:lnTo>
              </a:path>
            </a:pathLst>
          </a:custGeom>
          <a:solidFill>
            <a:srgbClr val="8CD211"/>
          </a:solidFill>
        </p:spPr>
        <p:txBody>
          <a:bodyPr wrap="square" lIns="0" tIns="0" rIns="0" bIns="0" rtlCol="0">
            <a:noAutofit/>
          </a:bodyPr>
          <a:lstStyle/>
          <a:p>
            <a:endParaRPr/>
          </a:p>
        </p:txBody>
      </p:sp>
      <p:sp>
        <p:nvSpPr>
          <p:cNvPr id="31" name="object 31"/>
          <p:cNvSpPr/>
          <p:nvPr/>
        </p:nvSpPr>
        <p:spPr>
          <a:xfrm>
            <a:off x="7586963" y="6754573"/>
            <a:ext cx="1047483" cy="313893"/>
          </a:xfrm>
          <a:custGeom>
            <a:avLst/>
            <a:gdLst/>
            <a:ahLst/>
            <a:cxnLst/>
            <a:rect l="l" t="t" r="r" b="b"/>
            <a:pathLst>
              <a:path w="1047483" h="313893">
                <a:moveTo>
                  <a:pt x="19837" y="0"/>
                </a:moveTo>
                <a:lnTo>
                  <a:pt x="0" y="11455"/>
                </a:lnTo>
                <a:lnTo>
                  <a:pt x="523836" y="313893"/>
                </a:lnTo>
                <a:lnTo>
                  <a:pt x="563520" y="290982"/>
                </a:lnTo>
                <a:lnTo>
                  <a:pt x="523836" y="290982"/>
                </a:lnTo>
                <a:lnTo>
                  <a:pt x="19837" y="0"/>
                </a:lnTo>
                <a:close/>
              </a:path>
              <a:path w="1047483" h="313893">
                <a:moveTo>
                  <a:pt x="1027633" y="114"/>
                </a:moveTo>
                <a:lnTo>
                  <a:pt x="523836" y="290982"/>
                </a:lnTo>
                <a:lnTo>
                  <a:pt x="563520" y="290982"/>
                </a:lnTo>
                <a:lnTo>
                  <a:pt x="1047483" y="11569"/>
                </a:lnTo>
                <a:lnTo>
                  <a:pt x="1027633" y="114"/>
                </a:lnTo>
                <a:close/>
              </a:path>
            </a:pathLst>
          </a:custGeom>
          <a:solidFill>
            <a:srgbClr val="8CD211"/>
          </a:solidFill>
        </p:spPr>
        <p:txBody>
          <a:bodyPr wrap="square" lIns="0" tIns="0" rIns="0" bIns="0" rtlCol="0">
            <a:noAutofit/>
          </a:bodyPr>
          <a:lstStyle/>
          <a:p>
            <a:endParaRPr/>
          </a:p>
        </p:txBody>
      </p:sp>
      <p:sp>
        <p:nvSpPr>
          <p:cNvPr id="32" name="object 32"/>
          <p:cNvSpPr/>
          <p:nvPr/>
        </p:nvSpPr>
        <p:spPr>
          <a:xfrm>
            <a:off x="7368120" y="6886590"/>
            <a:ext cx="1484960" cy="885809"/>
          </a:xfrm>
          <a:custGeom>
            <a:avLst/>
            <a:gdLst/>
            <a:ahLst/>
            <a:cxnLst/>
            <a:rect l="l" t="t" r="r" b="b"/>
            <a:pathLst>
              <a:path w="1484960" h="885809">
                <a:moveTo>
                  <a:pt x="10033" y="0"/>
                </a:moveTo>
                <a:lnTo>
                  <a:pt x="0" y="5791"/>
                </a:lnTo>
                <a:lnTo>
                  <a:pt x="0" y="15963"/>
                </a:lnTo>
                <a:lnTo>
                  <a:pt x="732840" y="439064"/>
                </a:lnTo>
                <a:lnTo>
                  <a:pt x="732840" y="885809"/>
                </a:lnTo>
                <a:lnTo>
                  <a:pt x="752500" y="885809"/>
                </a:lnTo>
                <a:lnTo>
                  <a:pt x="752500" y="439064"/>
                </a:lnTo>
                <a:lnTo>
                  <a:pt x="780349" y="422986"/>
                </a:lnTo>
                <a:lnTo>
                  <a:pt x="742683" y="422986"/>
                </a:lnTo>
                <a:lnTo>
                  <a:pt x="10033" y="0"/>
                </a:lnTo>
              </a:path>
              <a:path w="1484960" h="885809">
                <a:moveTo>
                  <a:pt x="1475130" y="114"/>
                </a:moveTo>
                <a:lnTo>
                  <a:pt x="742683" y="422986"/>
                </a:lnTo>
                <a:lnTo>
                  <a:pt x="780349" y="422986"/>
                </a:lnTo>
                <a:lnTo>
                  <a:pt x="1484960" y="16192"/>
                </a:lnTo>
                <a:lnTo>
                  <a:pt x="1484960" y="5791"/>
                </a:lnTo>
                <a:lnTo>
                  <a:pt x="1475130" y="114"/>
                </a:lnTo>
              </a:path>
            </a:pathLst>
          </a:custGeom>
          <a:solidFill>
            <a:srgbClr val="8CD211"/>
          </a:solidFill>
        </p:spPr>
        <p:txBody>
          <a:bodyPr wrap="square" lIns="0" tIns="0" rIns="0" bIns="0" rtlCol="0">
            <a:noAutofit/>
          </a:bodyPr>
          <a:lstStyle/>
          <a:p>
            <a:endParaRPr/>
          </a:p>
        </p:txBody>
      </p:sp>
      <p:sp>
        <p:nvSpPr>
          <p:cNvPr id="33" name="object 33"/>
          <p:cNvSpPr/>
          <p:nvPr/>
        </p:nvSpPr>
        <p:spPr>
          <a:xfrm>
            <a:off x="8328629" y="7143897"/>
            <a:ext cx="524459" cy="628497"/>
          </a:xfrm>
          <a:custGeom>
            <a:avLst/>
            <a:gdLst/>
            <a:ahLst/>
            <a:cxnLst/>
            <a:rect l="l" t="t" r="r" b="b"/>
            <a:pathLst>
              <a:path w="524459" h="628497">
                <a:moveTo>
                  <a:pt x="524459" y="0"/>
                </a:moveTo>
                <a:lnTo>
                  <a:pt x="0" y="302793"/>
                </a:lnTo>
                <a:lnTo>
                  <a:pt x="0" y="628497"/>
                </a:lnTo>
                <a:lnTo>
                  <a:pt x="19824" y="628497"/>
                </a:lnTo>
                <a:lnTo>
                  <a:pt x="19824" y="314248"/>
                </a:lnTo>
                <a:lnTo>
                  <a:pt x="524459" y="22910"/>
                </a:lnTo>
                <a:lnTo>
                  <a:pt x="524459" y="0"/>
                </a:lnTo>
                <a:close/>
              </a:path>
            </a:pathLst>
          </a:custGeom>
          <a:solidFill>
            <a:srgbClr val="8CD211"/>
          </a:solidFill>
        </p:spPr>
        <p:txBody>
          <a:bodyPr wrap="square" lIns="0" tIns="0" rIns="0" bIns="0" rtlCol="0">
            <a:noAutofit/>
          </a:bodyPr>
          <a:lstStyle/>
          <a:p>
            <a:endParaRPr/>
          </a:p>
        </p:txBody>
      </p:sp>
      <p:sp>
        <p:nvSpPr>
          <p:cNvPr id="34" name="object 34"/>
          <p:cNvSpPr/>
          <p:nvPr/>
        </p:nvSpPr>
        <p:spPr>
          <a:xfrm>
            <a:off x="7348472" y="6606480"/>
            <a:ext cx="19837" cy="11861"/>
          </a:xfrm>
          <a:custGeom>
            <a:avLst/>
            <a:gdLst/>
            <a:ahLst/>
            <a:cxnLst/>
            <a:rect l="l" t="t" r="r" b="b"/>
            <a:pathLst>
              <a:path w="19837" h="11861">
                <a:moveTo>
                  <a:pt x="19837" y="0"/>
                </a:moveTo>
                <a:lnTo>
                  <a:pt x="0" y="11455"/>
                </a:lnTo>
                <a:lnTo>
                  <a:pt x="0" y="11861"/>
                </a:lnTo>
                <a:lnTo>
                  <a:pt x="19837" y="419"/>
                </a:lnTo>
                <a:lnTo>
                  <a:pt x="19837" y="0"/>
                </a:lnTo>
                <a:close/>
              </a:path>
            </a:pathLst>
          </a:custGeom>
          <a:solidFill>
            <a:srgbClr val="5992CA"/>
          </a:solidFill>
        </p:spPr>
        <p:txBody>
          <a:bodyPr wrap="square" lIns="0" tIns="0" rIns="0" bIns="0" rtlCol="0">
            <a:noAutofit/>
          </a:bodyPr>
          <a:lstStyle/>
          <a:p>
            <a:endParaRPr/>
          </a:p>
        </p:txBody>
      </p:sp>
      <p:sp>
        <p:nvSpPr>
          <p:cNvPr id="35" name="object 35"/>
          <p:cNvSpPr/>
          <p:nvPr/>
        </p:nvSpPr>
        <p:spPr>
          <a:xfrm>
            <a:off x="8328616" y="4743489"/>
            <a:ext cx="1524647" cy="1754797"/>
          </a:xfrm>
          <a:custGeom>
            <a:avLst/>
            <a:gdLst/>
            <a:ahLst/>
            <a:cxnLst/>
            <a:rect l="l" t="t" r="r" b="b"/>
            <a:pathLst>
              <a:path w="1524647" h="1754797">
                <a:moveTo>
                  <a:pt x="762330" y="0"/>
                </a:moveTo>
                <a:lnTo>
                  <a:pt x="0" y="440131"/>
                </a:lnTo>
                <a:lnTo>
                  <a:pt x="0" y="1320380"/>
                </a:lnTo>
                <a:lnTo>
                  <a:pt x="752449" y="1754797"/>
                </a:lnTo>
                <a:lnTo>
                  <a:pt x="752449" y="1731886"/>
                </a:lnTo>
                <a:lnTo>
                  <a:pt x="19850" y="1308925"/>
                </a:lnTo>
                <a:lnTo>
                  <a:pt x="19850" y="451573"/>
                </a:lnTo>
                <a:lnTo>
                  <a:pt x="762330" y="22910"/>
                </a:lnTo>
                <a:lnTo>
                  <a:pt x="802012" y="22910"/>
                </a:lnTo>
                <a:lnTo>
                  <a:pt x="762330" y="0"/>
                </a:lnTo>
                <a:close/>
              </a:path>
              <a:path w="1524647" h="1754797">
                <a:moveTo>
                  <a:pt x="802012" y="22910"/>
                </a:moveTo>
                <a:lnTo>
                  <a:pt x="762330" y="22910"/>
                </a:lnTo>
                <a:lnTo>
                  <a:pt x="1504810" y="451573"/>
                </a:lnTo>
                <a:lnTo>
                  <a:pt x="1504810" y="1308925"/>
                </a:lnTo>
                <a:lnTo>
                  <a:pt x="999985" y="1600377"/>
                </a:lnTo>
                <a:lnTo>
                  <a:pt x="999985" y="1623288"/>
                </a:lnTo>
                <a:lnTo>
                  <a:pt x="1524647" y="1320380"/>
                </a:lnTo>
                <a:lnTo>
                  <a:pt x="1524647" y="440131"/>
                </a:lnTo>
                <a:lnTo>
                  <a:pt x="802012" y="22910"/>
                </a:lnTo>
                <a:close/>
              </a:path>
            </a:pathLst>
          </a:custGeom>
          <a:solidFill>
            <a:srgbClr val="5AAAFA"/>
          </a:solidFill>
        </p:spPr>
        <p:txBody>
          <a:bodyPr wrap="square" lIns="0" tIns="0" rIns="0" bIns="0" rtlCol="0">
            <a:noAutofit/>
          </a:bodyPr>
          <a:lstStyle/>
          <a:p>
            <a:endParaRPr/>
          </a:p>
        </p:txBody>
      </p:sp>
      <p:sp>
        <p:nvSpPr>
          <p:cNvPr id="36" name="object 36"/>
          <p:cNvSpPr/>
          <p:nvPr/>
        </p:nvSpPr>
        <p:spPr>
          <a:xfrm>
            <a:off x="6368338" y="4743489"/>
            <a:ext cx="1524635" cy="1754822"/>
          </a:xfrm>
          <a:custGeom>
            <a:avLst/>
            <a:gdLst/>
            <a:ahLst/>
            <a:cxnLst/>
            <a:rect l="l" t="t" r="r" b="b"/>
            <a:pathLst>
              <a:path w="1524634" h="1754822">
                <a:moveTo>
                  <a:pt x="762317" y="0"/>
                </a:moveTo>
                <a:lnTo>
                  <a:pt x="0" y="440118"/>
                </a:lnTo>
                <a:lnTo>
                  <a:pt x="0" y="1320380"/>
                </a:lnTo>
                <a:lnTo>
                  <a:pt x="752487" y="1754822"/>
                </a:lnTo>
                <a:lnTo>
                  <a:pt x="752487" y="1731911"/>
                </a:lnTo>
                <a:lnTo>
                  <a:pt x="19837" y="1308912"/>
                </a:lnTo>
                <a:lnTo>
                  <a:pt x="19837" y="451573"/>
                </a:lnTo>
                <a:lnTo>
                  <a:pt x="762317" y="22910"/>
                </a:lnTo>
                <a:lnTo>
                  <a:pt x="802000" y="22910"/>
                </a:lnTo>
                <a:lnTo>
                  <a:pt x="762317" y="0"/>
                </a:lnTo>
                <a:close/>
              </a:path>
              <a:path w="1524634" h="1754822">
                <a:moveTo>
                  <a:pt x="802000" y="22910"/>
                </a:moveTo>
                <a:lnTo>
                  <a:pt x="762317" y="22910"/>
                </a:lnTo>
                <a:lnTo>
                  <a:pt x="1504797" y="451573"/>
                </a:lnTo>
                <a:lnTo>
                  <a:pt x="1504797" y="1308912"/>
                </a:lnTo>
                <a:lnTo>
                  <a:pt x="999985" y="1600377"/>
                </a:lnTo>
                <a:lnTo>
                  <a:pt x="999985" y="1623288"/>
                </a:lnTo>
                <a:lnTo>
                  <a:pt x="1524635" y="1320380"/>
                </a:lnTo>
                <a:lnTo>
                  <a:pt x="1524635" y="440118"/>
                </a:lnTo>
                <a:lnTo>
                  <a:pt x="802000" y="22910"/>
                </a:lnTo>
                <a:close/>
              </a:path>
            </a:pathLst>
          </a:custGeom>
          <a:solidFill>
            <a:srgbClr val="5AAAFA"/>
          </a:solidFill>
        </p:spPr>
        <p:txBody>
          <a:bodyPr wrap="square" lIns="0" tIns="0" rIns="0" bIns="0" rtlCol="0">
            <a:noAutofit/>
          </a:bodyPr>
          <a:lstStyle/>
          <a:p>
            <a:endParaRPr/>
          </a:p>
        </p:txBody>
      </p:sp>
      <p:sp>
        <p:nvSpPr>
          <p:cNvPr id="37" name="object 37"/>
          <p:cNvSpPr/>
          <p:nvPr/>
        </p:nvSpPr>
        <p:spPr>
          <a:xfrm>
            <a:off x="7348278" y="6440798"/>
            <a:ext cx="1524647" cy="1331595"/>
          </a:xfrm>
          <a:custGeom>
            <a:avLst/>
            <a:gdLst/>
            <a:ahLst/>
            <a:cxnLst/>
            <a:rect l="l" t="t" r="r" b="b"/>
            <a:pathLst>
              <a:path w="1524647" h="1331595">
                <a:moveTo>
                  <a:pt x="762330" y="0"/>
                </a:moveTo>
                <a:lnTo>
                  <a:pt x="0" y="440118"/>
                </a:lnTo>
                <a:lnTo>
                  <a:pt x="0" y="1320380"/>
                </a:lnTo>
                <a:lnTo>
                  <a:pt x="19443" y="1331595"/>
                </a:lnTo>
                <a:lnTo>
                  <a:pt x="59118" y="1331595"/>
                </a:lnTo>
                <a:lnTo>
                  <a:pt x="19837" y="1308925"/>
                </a:lnTo>
                <a:lnTo>
                  <a:pt x="19837" y="451586"/>
                </a:lnTo>
                <a:lnTo>
                  <a:pt x="762330" y="22910"/>
                </a:lnTo>
                <a:lnTo>
                  <a:pt x="802013" y="22910"/>
                </a:lnTo>
                <a:lnTo>
                  <a:pt x="762330" y="0"/>
                </a:lnTo>
                <a:close/>
              </a:path>
              <a:path w="1524647" h="1331595">
                <a:moveTo>
                  <a:pt x="802013" y="22910"/>
                </a:moveTo>
                <a:lnTo>
                  <a:pt x="762330" y="22910"/>
                </a:lnTo>
                <a:lnTo>
                  <a:pt x="1504810" y="451586"/>
                </a:lnTo>
                <a:lnTo>
                  <a:pt x="1504810" y="1308925"/>
                </a:lnTo>
                <a:lnTo>
                  <a:pt x="1465529" y="1331595"/>
                </a:lnTo>
                <a:lnTo>
                  <a:pt x="1505204" y="1331595"/>
                </a:lnTo>
                <a:lnTo>
                  <a:pt x="1524647" y="1320380"/>
                </a:lnTo>
                <a:lnTo>
                  <a:pt x="1524647" y="440118"/>
                </a:lnTo>
                <a:lnTo>
                  <a:pt x="802013" y="22910"/>
                </a:lnTo>
                <a:close/>
              </a:path>
            </a:pathLst>
          </a:custGeom>
          <a:solidFill>
            <a:srgbClr val="5AAAFA"/>
          </a:solidFill>
        </p:spPr>
        <p:txBody>
          <a:bodyPr wrap="square" lIns="0" tIns="0" rIns="0" bIns="0" rtlCol="0">
            <a:noAutofit/>
          </a:bodyPr>
          <a:lstStyle/>
          <a:p>
            <a:endParaRPr/>
          </a:p>
        </p:txBody>
      </p:sp>
      <p:sp>
        <p:nvSpPr>
          <p:cNvPr id="38" name="object 38"/>
          <p:cNvSpPr/>
          <p:nvPr/>
        </p:nvSpPr>
        <p:spPr>
          <a:xfrm>
            <a:off x="5387999" y="6440798"/>
            <a:ext cx="1524634" cy="1331595"/>
          </a:xfrm>
          <a:custGeom>
            <a:avLst/>
            <a:gdLst/>
            <a:ahLst/>
            <a:cxnLst/>
            <a:rect l="l" t="t" r="r" b="b"/>
            <a:pathLst>
              <a:path w="1524634" h="1331595">
                <a:moveTo>
                  <a:pt x="762330" y="0"/>
                </a:moveTo>
                <a:lnTo>
                  <a:pt x="0" y="440118"/>
                </a:lnTo>
                <a:lnTo>
                  <a:pt x="0" y="1320380"/>
                </a:lnTo>
                <a:lnTo>
                  <a:pt x="19443" y="1331595"/>
                </a:lnTo>
                <a:lnTo>
                  <a:pt x="59118" y="1331595"/>
                </a:lnTo>
                <a:lnTo>
                  <a:pt x="19837" y="1308925"/>
                </a:lnTo>
                <a:lnTo>
                  <a:pt x="19837" y="451586"/>
                </a:lnTo>
                <a:lnTo>
                  <a:pt x="762330" y="22910"/>
                </a:lnTo>
                <a:lnTo>
                  <a:pt x="802012" y="22910"/>
                </a:lnTo>
                <a:lnTo>
                  <a:pt x="762330" y="0"/>
                </a:lnTo>
                <a:close/>
              </a:path>
              <a:path w="1524634" h="1331595">
                <a:moveTo>
                  <a:pt x="802012" y="22910"/>
                </a:moveTo>
                <a:lnTo>
                  <a:pt x="762330" y="22910"/>
                </a:lnTo>
                <a:lnTo>
                  <a:pt x="1504797" y="451586"/>
                </a:lnTo>
                <a:lnTo>
                  <a:pt x="1504797" y="1308925"/>
                </a:lnTo>
                <a:lnTo>
                  <a:pt x="1465516" y="1331595"/>
                </a:lnTo>
                <a:lnTo>
                  <a:pt x="1505191" y="1331595"/>
                </a:lnTo>
                <a:lnTo>
                  <a:pt x="1524635" y="1320380"/>
                </a:lnTo>
                <a:lnTo>
                  <a:pt x="1524635" y="440118"/>
                </a:lnTo>
                <a:lnTo>
                  <a:pt x="802012" y="22910"/>
                </a:lnTo>
                <a:close/>
              </a:path>
            </a:pathLst>
          </a:custGeom>
          <a:solidFill>
            <a:srgbClr val="5AAAFA"/>
          </a:solidFill>
        </p:spPr>
        <p:txBody>
          <a:bodyPr wrap="square" lIns="0" tIns="0" rIns="0" bIns="0" rtlCol="0">
            <a:noAutofit/>
          </a:bodyPr>
          <a:lstStyle/>
          <a:p>
            <a:endParaRPr/>
          </a:p>
        </p:txBody>
      </p:sp>
      <p:sp>
        <p:nvSpPr>
          <p:cNvPr id="39" name="object 39"/>
          <p:cNvSpPr/>
          <p:nvPr/>
        </p:nvSpPr>
        <p:spPr>
          <a:xfrm>
            <a:off x="9308763" y="6448113"/>
            <a:ext cx="749630" cy="1324279"/>
          </a:xfrm>
          <a:custGeom>
            <a:avLst/>
            <a:gdLst/>
            <a:ahLst/>
            <a:cxnLst/>
            <a:rect l="l" t="t" r="r" b="b"/>
            <a:pathLst>
              <a:path w="749630" h="1324279">
                <a:moveTo>
                  <a:pt x="749630" y="0"/>
                </a:moveTo>
                <a:lnTo>
                  <a:pt x="0" y="432803"/>
                </a:lnTo>
                <a:lnTo>
                  <a:pt x="0" y="1313065"/>
                </a:lnTo>
                <a:lnTo>
                  <a:pt x="19443" y="1324279"/>
                </a:lnTo>
                <a:lnTo>
                  <a:pt x="59118" y="1324279"/>
                </a:lnTo>
                <a:lnTo>
                  <a:pt x="19837" y="1301610"/>
                </a:lnTo>
                <a:lnTo>
                  <a:pt x="19837" y="444271"/>
                </a:lnTo>
                <a:lnTo>
                  <a:pt x="749630" y="22923"/>
                </a:lnTo>
                <a:lnTo>
                  <a:pt x="749630" y="0"/>
                </a:lnTo>
                <a:close/>
              </a:path>
            </a:pathLst>
          </a:custGeom>
          <a:solidFill>
            <a:srgbClr val="5AAAFA"/>
          </a:solidFill>
        </p:spPr>
        <p:txBody>
          <a:bodyPr wrap="square" lIns="0" tIns="0" rIns="0" bIns="0" rtlCol="0">
            <a:noAutofit/>
          </a:bodyPr>
          <a:lstStyle/>
          <a:p>
            <a:endParaRPr/>
          </a:p>
        </p:txBody>
      </p:sp>
      <p:sp>
        <p:nvSpPr>
          <p:cNvPr id="40" name="object 40"/>
          <p:cNvSpPr/>
          <p:nvPr/>
        </p:nvSpPr>
        <p:spPr>
          <a:xfrm>
            <a:off x="5160265" y="4480561"/>
            <a:ext cx="4898134" cy="3291838"/>
          </a:xfrm>
          <a:custGeom>
            <a:avLst/>
            <a:gdLst/>
            <a:ahLst/>
            <a:cxnLst/>
            <a:rect l="l" t="t" r="r" b="b"/>
            <a:pathLst>
              <a:path w="4898134" h="3291838">
                <a:moveTo>
                  <a:pt x="1970303" y="0"/>
                </a:moveTo>
                <a:lnTo>
                  <a:pt x="980338" y="571550"/>
                </a:lnTo>
                <a:lnTo>
                  <a:pt x="980338" y="1702879"/>
                </a:lnTo>
                <a:lnTo>
                  <a:pt x="0" y="2268867"/>
                </a:lnTo>
                <a:lnTo>
                  <a:pt x="0" y="3291838"/>
                </a:lnTo>
                <a:lnTo>
                  <a:pt x="19697" y="3291838"/>
                </a:lnTo>
                <a:lnTo>
                  <a:pt x="19741" y="2280208"/>
                </a:lnTo>
                <a:lnTo>
                  <a:pt x="989977" y="1720049"/>
                </a:lnTo>
                <a:lnTo>
                  <a:pt x="1029028" y="1720049"/>
                </a:lnTo>
                <a:lnTo>
                  <a:pt x="1000036" y="1703311"/>
                </a:lnTo>
                <a:lnTo>
                  <a:pt x="1000036" y="582930"/>
                </a:lnTo>
                <a:lnTo>
                  <a:pt x="1970303" y="22745"/>
                </a:lnTo>
                <a:lnTo>
                  <a:pt x="2009700" y="22745"/>
                </a:lnTo>
                <a:lnTo>
                  <a:pt x="1970303" y="0"/>
                </a:lnTo>
              </a:path>
              <a:path w="4898134" h="3291838">
                <a:moveTo>
                  <a:pt x="1029028" y="1720049"/>
                </a:moveTo>
                <a:lnTo>
                  <a:pt x="989977" y="1720049"/>
                </a:lnTo>
                <a:lnTo>
                  <a:pt x="1960283" y="2280208"/>
                </a:lnTo>
                <a:lnTo>
                  <a:pt x="1960283" y="3291838"/>
                </a:lnTo>
                <a:lnTo>
                  <a:pt x="1979942" y="3291838"/>
                </a:lnTo>
                <a:lnTo>
                  <a:pt x="1979986" y="2280208"/>
                </a:lnTo>
                <a:lnTo>
                  <a:pt x="2008936" y="2263495"/>
                </a:lnTo>
                <a:lnTo>
                  <a:pt x="1970303" y="2263495"/>
                </a:lnTo>
                <a:lnTo>
                  <a:pt x="1029028" y="1720049"/>
                </a:lnTo>
              </a:path>
              <a:path w="4898134" h="3291838">
                <a:moveTo>
                  <a:pt x="2988582" y="1720049"/>
                </a:moveTo>
                <a:lnTo>
                  <a:pt x="2950260" y="1720049"/>
                </a:lnTo>
                <a:lnTo>
                  <a:pt x="3920439" y="2280373"/>
                </a:lnTo>
                <a:lnTo>
                  <a:pt x="3920515" y="3291838"/>
                </a:lnTo>
                <a:lnTo>
                  <a:pt x="3940467" y="3291838"/>
                </a:lnTo>
                <a:lnTo>
                  <a:pt x="3940467" y="2280462"/>
                </a:lnTo>
                <a:lnTo>
                  <a:pt x="3969348" y="2263787"/>
                </a:lnTo>
                <a:lnTo>
                  <a:pt x="3930383" y="2263787"/>
                </a:lnTo>
                <a:lnTo>
                  <a:pt x="2988582" y="1720049"/>
                </a:lnTo>
              </a:path>
              <a:path w="4898134" h="3291838">
                <a:moveTo>
                  <a:pt x="4898134" y="1705051"/>
                </a:moveTo>
                <a:lnTo>
                  <a:pt x="3930383" y="2263787"/>
                </a:lnTo>
                <a:lnTo>
                  <a:pt x="3969348" y="2263787"/>
                </a:lnTo>
                <a:lnTo>
                  <a:pt x="4898134" y="1727530"/>
                </a:lnTo>
                <a:lnTo>
                  <a:pt x="4898134" y="1705051"/>
                </a:lnTo>
              </a:path>
              <a:path w="4898134" h="3291838">
                <a:moveTo>
                  <a:pt x="2009700" y="22745"/>
                </a:moveTo>
                <a:lnTo>
                  <a:pt x="1970303" y="22745"/>
                </a:lnTo>
                <a:lnTo>
                  <a:pt x="2940583" y="582930"/>
                </a:lnTo>
                <a:lnTo>
                  <a:pt x="2940583" y="1703311"/>
                </a:lnTo>
                <a:lnTo>
                  <a:pt x="1970303" y="2263495"/>
                </a:lnTo>
                <a:lnTo>
                  <a:pt x="2008936" y="2263495"/>
                </a:lnTo>
                <a:lnTo>
                  <a:pt x="2950260" y="1720049"/>
                </a:lnTo>
                <a:lnTo>
                  <a:pt x="2988582" y="1720049"/>
                </a:lnTo>
                <a:lnTo>
                  <a:pt x="2960293" y="1703717"/>
                </a:lnTo>
                <a:lnTo>
                  <a:pt x="2960331" y="582930"/>
                </a:lnTo>
                <a:lnTo>
                  <a:pt x="2989851" y="565886"/>
                </a:lnTo>
                <a:lnTo>
                  <a:pt x="2950451" y="565886"/>
                </a:lnTo>
                <a:lnTo>
                  <a:pt x="2009700" y="22745"/>
                </a:lnTo>
              </a:path>
              <a:path w="4898134" h="3291838">
                <a:moveTo>
                  <a:pt x="3969996" y="22745"/>
                </a:moveTo>
                <a:lnTo>
                  <a:pt x="3930599" y="22745"/>
                </a:lnTo>
                <a:lnTo>
                  <a:pt x="4898134" y="581354"/>
                </a:lnTo>
                <a:lnTo>
                  <a:pt x="4898134" y="558596"/>
                </a:lnTo>
                <a:lnTo>
                  <a:pt x="3969996" y="22745"/>
                </a:lnTo>
              </a:path>
              <a:path w="4898134" h="3291838">
                <a:moveTo>
                  <a:pt x="3930599" y="0"/>
                </a:moveTo>
                <a:lnTo>
                  <a:pt x="2950451" y="565886"/>
                </a:lnTo>
                <a:lnTo>
                  <a:pt x="2989851" y="565886"/>
                </a:lnTo>
                <a:lnTo>
                  <a:pt x="3930599" y="22745"/>
                </a:lnTo>
                <a:lnTo>
                  <a:pt x="3969996" y="22745"/>
                </a:lnTo>
                <a:lnTo>
                  <a:pt x="3930599" y="0"/>
                </a:lnTo>
              </a:path>
            </a:pathLst>
          </a:custGeom>
          <a:solidFill>
            <a:srgbClr val="5AAAFA"/>
          </a:solidFill>
        </p:spPr>
        <p:txBody>
          <a:bodyPr wrap="square" lIns="0" tIns="0" rIns="0" bIns="0" rtlCol="0">
            <a:noAutofit/>
          </a:bodyPr>
          <a:lstStyle/>
          <a:p>
            <a:endParaRPr/>
          </a:p>
        </p:txBody>
      </p:sp>
      <p:sp>
        <p:nvSpPr>
          <p:cNvPr id="44" name="object 44"/>
          <p:cNvSpPr txBox="1">
            <a:spLocks noGrp="1"/>
          </p:cNvSpPr>
          <p:nvPr>
            <p:ph type="ftr" sz="quarter" idx="5"/>
          </p:nvPr>
        </p:nvSpPr>
        <p:spPr>
          <a:prstGeom prst="rect">
            <a:avLst/>
          </a:prstGeom>
        </p:spPr>
        <p:txBody>
          <a:bodyPr vert="horz" wrap="square" lIns="0" tIns="0" rIns="0" bIns="0" rtlCol="0">
            <a:noAutofit/>
          </a:bodyPr>
          <a:lstStyle/>
          <a:p>
            <a:pPr marL="12700">
              <a:lnSpc>
                <a:spcPct val="100000"/>
              </a:lnSpc>
            </a:pPr>
            <a:r>
              <a:rPr sz="800" spc="-15" dirty="0" smtClean="0">
                <a:latin typeface="Arial"/>
                <a:cs typeface="Arial"/>
              </a:rPr>
              <a:t>Se</a:t>
            </a:r>
            <a:r>
              <a:rPr sz="800" spc="-25" dirty="0" smtClean="0">
                <a:latin typeface="Arial"/>
                <a:cs typeface="Arial"/>
              </a:rPr>
              <a:t>p</a:t>
            </a:r>
            <a:r>
              <a:rPr sz="800" spc="-15" dirty="0" smtClean="0">
                <a:latin typeface="Arial"/>
                <a:cs typeface="Arial"/>
              </a:rPr>
              <a:t>t</a:t>
            </a:r>
            <a:r>
              <a:rPr sz="800" spc="-5" dirty="0" smtClean="0">
                <a:latin typeface="Arial"/>
                <a:cs typeface="Arial"/>
              </a:rPr>
              <a:t>ember</a:t>
            </a:r>
            <a:r>
              <a:rPr sz="800" spc="-35" dirty="0" smtClean="0">
                <a:latin typeface="Arial"/>
                <a:cs typeface="Arial"/>
              </a:rPr>
              <a:t> </a:t>
            </a:r>
            <a:r>
              <a:rPr sz="800" spc="-125" dirty="0" smtClean="0">
                <a:latin typeface="Arial"/>
                <a:cs typeface="Arial"/>
              </a:rPr>
              <a:t>1</a:t>
            </a:r>
            <a:r>
              <a:rPr sz="800" spc="-30" dirty="0" smtClean="0">
                <a:latin typeface="Arial"/>
                <a:cs typeface="Arial"/>
              </a:rPr>
              <a:t>5,</a:t>
            </a:r>
            <a:r>
              <a:rPr sz="800" spc="-35" dirty="0" smtClean="0">
                <a:latin typeface="Arial"/>
                <a:cs typeface="Arial"/>
              </a:rPr>
              <a:t> </a:t>
            </a:r>
            <a:r>
              <a:rPr sz="800" spc="-15" dirty="0" smtClean="0">
                <a:latin typeface="Arial"/>
                <a:cs typeface="Arial"/>
              </a:rPr>
              <a:t>2</a:t>
            </a:r>
            <a:r>
              <a:rPr sz="800" spc="-10" dirty="0" smtClean="0">
                <a:latin typeface="Arial"/>
                <a:cs typeface="Arial"/>
              </a:rPr>
              <a:t>0</a:t>
            </a:r>
            <a:r>
              <a:rPr sz="800" spc="-55" dirty="0" smtClean="0">
                <a:latin typeface="Arial"/>
                <a:cs typeface="Arial"/>
              </a:rPr>
              <a:t>16</a:t>
            </a:r>
            <a:endParaRPr sz="800">
              <a:latin typeface="Arial"/>
              <a:cs typeface="Arial"/>
            </a:endParaRPr>
          </a:p>
        </p:txBody>
      </p:sp>
      <p:pic>
        <p:nvPicPr>
          <p:cNvPr id="46" name="Picture 45"/>
          <p:cNvPicPr>
            <a:picLocks noChangeAspect="1"/>
          </p:cNvPicPr>
          <p:nvPr/>
        </p:nvPicPr>
        <p:blipFill>
          <a:blip r:embed="rId4"/>
          <a:stretch>
            <a:fillRect/>
          </a:stretch>
        </p:blipFill>
        <p:spPr>
          <a:xfrm>
            <a:off x="5627504" y="1327115"/>
            <a:ext cx="3998862" cy="2705112"/>
          </a:xfrm>
          <a:prstGeom prst="rect">
            <a:avLst/>
          </a:prstGeom>
        </p:spPr>
      </p:pic>
      <p:sp>
        <p:nvSpPr>
          <p:cNvPr id="45" name="object 43"/>
          <p:cNvSpPr txBox="1"/>
          <p:nvPr/>
        </p:nvSpPr>
        <p:spPr>
          <a:xfrm>
            <a:off x="444461" y="609600"/>
            <a:ext cx="3583940" cy="252729"/>
          </a:xfrm>
          <a:prstGeom prst="rect">
            <a:avLst/>
          </a:prstGeom>
        </p:spPr>
        <p:txBody>
          <a:bodyPr vert="horz" wrap="square" lIns="0" tIns="0" rIns="0" bIns="0" rtlCol="0">
            <a:noAutofit/>
          </a:bodyPr>
          <a:lstStyle/>
          <a:p>
            <a:pPr marL="12700">
              <a:lnSpc>
                <a:spcPct val="100000"/>
              </a:lnSpc>
            </a:pPr>
            <a:r>
              <a:rPr lang="en-US" sz="2000" b="1" spc="15" dirty="0" smtClean="0">
                <a:solidFill>
                  <a:srgbClr val="1D3649"/>
                </a:solidFill>
                <a:latin typeface="Arial"/>
                <a:cs typeface="Arial"/>
              </a:rPr>
              <a:t>CSP/ISV Event Strategy </a:t>
            </a:r>
            <a:endParaRPr sz="2000" dirty="0">
              <a:latin typeface="Arial"/>
              <a:cs typeface="Arial"/>
            </a:endParaRPr>
          </a:p>
        </p:txBody>
      </p:sp>
    </p:spTree>
    <p:extLst>
      <p:ext uri="{BB962C8B-B14F-4D97-AF65-F5344CB8AC3E}">
        <p14:creationId xmlns:p14="http://schemas.microsoft.com/office/powerpoint/2010/main" val="6539178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0058400" cy="457200"/>
          </a:xfrm>
          <a:custGeom>
            <a:avLst/>
            <a:gdLst/>
            <a:ahLst/>
            <a:cxnLst/>
            <a:rect l="l" t="t" r="r" b="b"/>
            <a:pathLst>
              <a:path w="10058400" h="457200">
                <a:moveTo>
                  <a:pt x="0" y="457200"/>
                </a:moveTo>
                <a:lnTo>
                  <a:pt x="10058400" y="457200"/>
                </a:lnTo>
                <a:lnTo>
                  <a:pt x="10058400" y="0"/>
                </a:lnTo>
                <a:lnTo>
                  <a:pt x="0" y="0"/>
                </a:lnTo>
                <a:lnTo>
                  <a:pt x="0" y="457200"/>
                </a:lnTo>
                <a:close/>
              </a:path>
            </a:pathLst>
          </a:custGeom>
          <a:solidFill>
            <a:srgbClr val="1D3649"/>
          </a:solidFill>
        </p:spPr>
        <p:txBody>
          <a:bodyPr wrap="square" lIns="0" tIns="0" rIns="0" bIns="0" rtlCol="0">
            <a:noAutofit/>
          </a:bodyPr>
          <a:lstStyle/>
          <a:p>
            <a:endParaRPr/>
          </a:p>
        </p:txBody>
      </p:sp>
      <p:sp>
        <p:nvSpPr>
          <p:cNvPr id="3" name="object 3"/>
          <p:cNvSpPr/>
          <p:nvPr/>
        </p:nvSpPr>
        <p:spPr>
          <a:xfrm>
            <a:off x="461429" y="238633"/>
            <a:ext cx="0" cy="88811"/>
          </a:xfrm>
          <a:custGeom>
            <a:avLst/>
            <a:gdLst/>
            <a:ahLst/>
            <a:cxnLst/>
            <a:rect l="l" t="t" r="r" b="b"/>
            <a:pathLst>
              <a:path h="88811">
                <a:moveTo>
                  <a:pt x="0" y="0"/>
                </a:moveTo>
                <a:lnTo>
                  <a:pt x="0" y="88811"/>
                </a:lnTo>
              </a:path>
            </a:pathLst>
          </a:custGeom>
          <a:ln w="9728">
            <a:solidFill>
              <a:srgbClr val="FFFFFF"/>
            </a:solidFill>
          </a:ln>
        </p:spPr>
        <p:txBody>
          <a:bodyPr wrap="square" lIns="0" tIns="0" rIns="0" bIns="0" rtlCol="0">
            <a:noAutofit/>
          </a:bodyPr>
          <a:lstStyle/>
          <a:p>
            <a:endParaRPr/>
          </a:p>
        </p:txBody>
      </p:sp>
      <p:sp>
        <p:nvSpPr>
          <p:cNvPr id="4" name="object 4"/>
          <p:cNvSpPr/>
          <p:nvPr/>
        </p:nvSpPr>
        <p:spPr>
          <a:xfrm>
            <a:off x="481700" y="238633"/>
            <a:ext cx="69126" cy="88811"/>
          </a:xfrm>
          <a:custGeom>
            <a:avLst/>
            <a:gdLst/>
            <a:ahLst/>
            <a:cxnLst/>
            <a:rect l="l" t="t" r="r" b="b"/>
            <a:pathLst>
              <a:path w="69126" h="88811">
                <a:moveTo>
                  <a:pt x="37566" y="0"/>
                </a:moveTo>
                <a:lnTo>
                  <a:pt x="0" y="0"/>
                </a:lnTo>
                <a:lnTo>
                  <a:pt x="0" y="88811"/>
                </a:lnTo>
                <a:lnTo>
                  <a:pt x="46909" y="88117"/>
                </a:lnTo>
                <a:lnTo>
                  <a:pt x="61694" y="81699"/>
                </a:lnTo>
                <a:lnTo>
                  <a:pt x="8458" y="81597"/>
                </a:lnTo>
                <a:lnTo>
                  <a:pt x="8458" y="46151"/>
                </a:lnTo>
                <a:lnTo>
                  <a:pt x="59746" y="46151"/>
                </a:lnTo>
                <a:lnTo>
                  <a:pt x="50622" y="41922"/>
                </a:lnTo>
                <a:lnTo>
                  <a:pt x="56009" y="38938"/>
                </a:lnTo>
                <a:lnTo>
                  <a:pt x="8458" y="38938"/>
                </a:lnTo>
                <a:lnTo>
                  <a:pt x="8458" y="7213"/>
                </a:lnTo>
                <a:lnTo>
                  <a:pt x="59090" y="7213"/>
                </a:lnTo>
                <a:lnTo>
                  <a:pt x="52371" y="2236"/>
                </a:lnTo>
                <a:lnTo>
                  <a:pt x="37566" y="0"/>
                </a:lnTo>
                <a:close/>
              </a:path>
              <a:path w="69126" h="88811">
                <a:moveTo>
                  <a:pt x="59746" y="46151"/>
                </a:moveTo>
                <a:lnTo>
                  <a:pt x="8458" y="46151"/>
                </a:lnTo>
                <a:lnTo>
                  <a:pt x="46897" y="47150"/>
                </a:lnTo>
                <a:lnTo>
                  <a:pt x="57172" y="53979"/>
                </a:lnTo>
                <a:lnTo>
                  <a:pt x="60298" y="68915"/>
                </a:lnTo>
                <a:lnTo>
                  <a:pt x="52021" y="78952"/>
                </a:lnTo>
                <a:lnTo>
                  <a:pt x="37566" y="81597"/>
                </a:lnTo>
                <a:lnTo>
                  <a:pt x="61755" y="81597"/>
                </a:lnTo>
                <a:lnTo>
                  <a:pt x="67960" y="71168"/>
                </a:lnTo>
                <a:lnTo>
                  <a:pt x="69126" y="59741"/>
                </a:lnTo>
                <a:lnTo>
                  <a:pt x="63137" y="47723"/>
                </a:lnTo>
                <a:lnTo>
                  <a:pt x="59746" y="46151"/>
                </a:lnTo>
                <a:close/>
              </a:path>
              <a:path w="69126" h="88811">
                <a:moveTo>
                  <a:pt x="59090" y="7213"/>
                </a:moveTo>
                <a:lnTo>
                  <a:pt x="8458" y="7213"/>
                </a:lnTo>
                <a:lnTo>
                  <a:pt x="38566" y="7224"/>
                </a:lnTo>
                <a:lnTo>
                  <a:pt x="52822" y="11612"/>
                </a:lnTo>
                <a:lnTo>
                  <a:pt x="57594" y="23888"/>
                </a:lnTo>
                <a:lnTo>
                  <a:pt x="57594" y="32219"/>
                </a:lnTo>
                <a:lnTo>
                  <a:pt x="51003" y="38938"/>
                </a:lnTo>
                <a:lnTo>
                  <a:pt x="56009" y="38938"/>
                </a:lnTo>
                <a:lnTo>
                  <a:pt x="58088" y="37786"/>
                </a:lnTo>
                <a:lnTo>
                  <a:pt x="63068" y="27664"/>
                </a:lnTo>
                <a:lnTo>
                  <a:pt x="62897" y="10032"/>
                </a:lnTo>
                <a:lnTo>
                  <a:pt x="59090" y="7213"/>
                </a:lnTo>
                <a:close/>
              </a:path>
            </a:pathLst>
          </a:custGeom>
          <a:solidFill>
            <a:srgbClr val="FFFFFF"/>
          </a:solidFill>
        </p:spPr>
        <p:txBody>
          <a:bodyPr wrap="square" lIns="0" tIns="0" rIns="0" bIns="0" rtlCol="0">
            <a:noAutofit/>
          </a:bodyPr>
          <a:lstStyle/>
          <a:p>
            <a:endParaRPr/>
          </a:p>
        </p:txBody>
      </p:sp>
      <p:sp>
        <p:nvSpPr>
          <p:cNvPr id="5" name="object 5"/>
          <p:cNvSpPr/>
          <p:nvPr/>
        </p:nvSpPr>
        <p:spPr>
          <a:xfrm>
            <a:off x="561924" y="238634"/>
            <a:ext cx="86194" cy="88811"/>
          </a:xfrm>
          <a:custGeom>
            <a:avLst/>
            <a:gdLst/>
            <a:ahLst/>
            <a:cxnLst/>
            <a:rect l="l" t="t" r="r" b="b"/>
            <a:pathLst>
              <a:path w="86194" h="88811">
                <a:moveTo>
                  <a:pt x="12433" y="0"/>
                </a:moveTo>
                <a:lnTo>
                  <a:pt x="0" y="0"/>
                </a:lnTo>
                <a:lnTo>
                  <a:pt x="0" y="88811"/>
                </a:lnTo>
                <a:lnTo>
                  <a:pt x="8458" y="88811"/>
                </a:lnTo>
                <a:lnTo>
                  <a:pt x="8458" y="12065"/>
                </a:lnTo>
                <a:lnTo>
                  <a:pt x="17193" y="12065"/>
                </a:lnTo>
                <a:lnTo>
                  <a:pt x="12433" y="0"/>
                </a:lnTo>
                <a:close/>
              </a:path>
              <a:path w="86194" h="88811">
                <a:moveTo>
                  <a:pt x="17193" y="12065"/>
                </a:moveTo>
                <a:lnTo>
                  <a:pt x="8712" y="12065"/>
                </a:lnTo>
                <a:lnTo>
                  <a:pt x="39179" y="88811"/>
                </a:lnTo>
                <a:lnTo>
                  <a:pt x="47142" y="88811"/>
                </a:lnTo>
                <a:lnTo>
                  <a:pt x="51472" y="77863"/>
                </a:lnTo>
                <a:lnTo>
                  <a:pt x="43154" y="77863"/>
                </a:lnTo>
                <a:lnTo>
                  <a:pt x="17193" y="12065"/>
                </a:lnTo>
                <a:close/>
              </a:path>
              <a:path w="86194" h="88811">
                <a:moveTo>
                  <a:pt x="86194" y="12065"/>
                </a:moveTo>
                <a:lnTo>
                  <a:pt x="77736" y="12065"/>
                </a:lnTo>
                <a:lnTo>
                  <a:pt x="77736" y="88811"/>
                </a:lnTo>
                <a:lnTo>
                  <a:pt x="86194" y="88811"/>
                </a:lnTo>
                <a:lnTo>
                  <a:pt x="86194" y="12065"/>
                </a:lnTo>
                <a:close/>
              </a:path>
              <a:path w="86194" h="88811">
                <a:moveTo>
                  <a:pt x="86194" y="0"/>
                </a:moveTo>
                <a:lnTo>
                  <a:pt x="73761" y="0"/>
                </a:lnTo>
                <a:lnTo>
                  <a:pt x="43154" y="77863"/>
                </a:lnTo>
                <a:lnTo>
                  <a:pt x="51472" y="77863"/>
                </a:lnTo>
                <a:lnTo>
                  <a:pt x="77495" y="12065"/>
                </a:lnTo>
                <a:lnTo>
                  <a:pt x="86194" y="12065"/>
                </a:lnTo>
                <a:lnTo>
                  <a:pt x="86194" y="0"/>
                </a:lnTo>
                <a:close/>
              </a:path>
            </a:pathLst>
          </a:custGeom>
          <a:solidFill>
            <a:srgbClr val="FFFFFF"/>
          </a:solidFill>
        </p:spPr>
        <p:txBody>
          <a:bodyPr wrap="square" lIns="0" tIns="0" rIns="0" bIns="0" rtlCol="0">
            <a:noAutofit/>
          </a:bodyPr>
          <a:lstStyle/>
          <a:p>
            <a:endParaRPr/>
          </a:p>
        </p:txBody>
      </p:sp>
      <p:sp>
        <p:nvSpPr>
          <p:cNvPr id="6" name="object 6"/>
          <p:cNvSpPr/>
          <p:nvPr/>
        </p:nvSpPr>
        <p:spPr>
          <a:xfrm>
            <a:off x="693635" y="238630"/>
            <a:ext cx="70564" cy="88811"/>
          </a:xfrm>
          <a:custGeom>
            <a:avLst/>
            <a:gdLst/>
            <a:ahLst/>
            <a:cxnLst/>
            <a:rect l="l" t="t" r="r" b="b"/>
            <a:pathLst>
              <a:path w="70564" h="88811">
                <a:moveTo>
                  <a:pt x="40055" y="0"/>
                </a:moveTo>
                <a:lnTo>
                  <a:pt x="0" y="0"/>
                </a:lnTo>
                <a:lnTo>
                  <a:pt x="0" y="88811"/>
                </a:lnTo>
                <a:lnTo>
                  <a:pt x="19532" y="88811"/>
                </a:lnTo>
                <a:lnTo>
                  <a:pt x="19532" y="56972"/>
                </a:lnTo>
                <a:lnTo>
                  <a:pt x="49121" y="56064"/>
                </a:lnTo>
                <a:lnTo>
                  <a:pt x="61623" y="49863"/>
                </a:lnTo>
                <a:lnTo>
                  <a:pt x="66721" y="41795"/>
                </a:lnTo>
                <a:lnTo>
                  <a:pt x="19532" y="41795"/>
                </a:lnTo>
                <a:lnTo>
                  <a:pt x="19532" y="15176"/>
                </a:lnTo>
                <a:lnTo>
                  <a:pt x="67426" y="15176"/>
                </a:lnTo>
                <a:lnTo>
                  <a:pt x="66517" y="12451"/>
                </a:lnTo>
                <a:lnTo>
                  <a:pt x="56645" y="3494"/>
                </a:lnTo>
                <a:lnTo>
                  <a:pt x="40055" y="0"/>
                </a:lnTo>
                <a:close/>
              </a:path>
              <a:path w="70564" h="88811">
                <a:moveTo>
                  <a:pt x="67426" y="15176"/>
                </a:moveTo>
                <a:lnTo>
                  <a:pt x="43662" y="15176"/>
                </a:lnTo>
                <a:lnTo>
                  <a:pt x="51866" y="17170"/>
                </a:lnTo>
                <a:lnTo>
                  <a:pt x="51866" y="39801"/>
                </a:lnTo>
                <a:lnTo>
                  <a:pt x="43662" y="41795"/>
                </a:lnTo>
                <a:lnTo>
                  <a:pt x="66721" y="41795"/>
                </a:lnTo>
                <a:lnTo>
                  <a:pt x="68536" y="38923"/>
                </a:lnTo>
                <a:lnTo>
                  <a:pt x="70564" y="24584"/>
                </a:lnTo>
                <a:lnTo>
                  <a:pt x="67426" y="15176"/>
                </a:lnTo>
                <a:close/>
              </a:path>
            </a:pathLst>
          </a:custGeom>
          <a:solidFill>
            <a:srgbClr val="FFFFFF"/>
          </a:solidFill>
        </p:spPr>
        <p:txBody>
          <a:bodyPr wrap="square" lIns="0" tIns="0" rIns="0" bIns="0" rtlCol="0">
            <a:noAutofit/>
          </a:bodyPr>
          <a:lstStyle/>
          <a:p>
            <a:endParaRPr/>
          </a:p>
        </p:txBody>
      </p:sp>
      <p:sp>
        <p:nvSpPr>
          <p:cNvPr id="7" name="object 7"/>
          <p:cNvSpPr/>
          <p:nvPr/>
        </p:nvSpPr>
        <p:spPr>
          <a:xfrm>
            <a:off x="767238" y="262903"/>
            <a:ext cx="62223" cy="66283"/>
          </a:xfrm>
          <a:custGeom>
            <a:avLst/>
            <a:gdLst/>
            <a:ahLst/>
            <a:cxnLst/>
            <a:rect l="l" t="t" r="r" b="b"/>
            <a:pathLst>
              <a:path w="62223" h="66283">
                <a:moveTo>
                  <a:pt x="58627" y="10314"/>
                </a:moveTo>
                <a:lnTo>
                  <a:pt x="37090" y="10314"/>
                </a:lnTo>
                <a:lnTo>
                  <a:pt x="42322" y="11559"/>
                </a:lnTo>
                <a:lnTo>
                  <a:pt x="42226" y="20017"/>
                </a:lnTo>
                <a:lnTo>
                  <a:pt x="38781" y="24430"/>
                </a:lnTo>
                <a:lnTo>
                  <a:pt x="30806" y="26500"/>
                </a:lnTo>
                <a:lnTo>
                  <a:pt x="20663" y="28192"/>
                </a:lnTo>
                <a:lnTo>
                  <a:pt x="10629" y="31583"/>
                </a:lnTo>
                <a:lnTo>
                  <a:pt x="2982" y="38746"/>
                </a:lnTo>
                <a:lnTo>
                  <a:pt x="0" y="51756"/>
                </a:lnTo>
                <a:lnTo>
                  <a:pt x="7459" y="62733"/>
                </a:lnTo>
                <a:lnTo>
                  <a:pt x="21418" y="66283"/>
                </a:lnTo>
                <a:lnTo>
                  <a:pt x="29381" y="66283"/>
                </a:lnTo>
                <a:lnTo>
                  <a:pt x="37471" y="64162"/>
                </a:lnTo>
                <a:lnTo>
                  <a:pt x="43071" y="58320"/>
                </a:lnTo>
                <a:lnTo>
                  <a:pt x="60226" y="58320"/>
                </a:lnTo>
                <a:lnTo>
                  <a:pt x="59988" y="56085"/>
                </a:lnTo>
                <a:lnTo>
                  <a:pt x="59988" y="54472"/>
                </a:lnTo>
                <a:lnTo>
                  <a:pt x="22294" y="54472"/>
                </a:lnTo>
                <a:lnTo>
                  <a:pt x="17189" y="52719"/>
                </a:lnTo>
                <a:lnTo>
                  <a:pt x="17189" y="39791"/>
                </a:lnTo>
                <a:lnTo>
                  <a:pt x="22167" y="37797"/>
                </a:lnTo>
                <a:lnTo>
                  <a:pt x="33115" y="35803"/>
                </a:lnTo>
                <a:lnTo>
                  <a:pt x="39338" y="35689"/>
                </a:lnTo>
                <a:lnTo>
                  <a:pt x="42322" y="33073"/>
                </a:lnTo>
                <a:lnTo>
                  <a:pt x="59403" y="33073"/>
                </a:lnTo>
                <a:lnTo>
                  <a:pt x="58627" y="10314"/>
                </a:lnTo>
                <a:close/>
              </a:path>
              <a:path w="62223" h="66283">
                <a:moveTo>
                  <a:pt x="60226" y="58320"/>
                </a:moveTo>
                <a:lnTo>
                  <a:pt x="43071" y="58320"/>
                </a:lnTo>
                <a:lnTo>
                  <a:pt x="43186" y="60441"/>
                </a:lnTo>
                <a:lnTo>
                  <a:pt x="43751" y="62733"/>
                </a:lnTo>
                <a:lnTo>
                  <a:pt x="44316" y="64543"/>
                </a:lnTo>
                <a:lnTo>
                  <a:pt x="62223" y="64543"/>
                </a:lnTo>
                <a:lnTo>
                  <a:pt x="60610" y="61927"/>
                </a:lnTo>
                <a:lnTo>
                  <a:pt x="60226" y="58320"/>
                </a:lnTo>
                <a:close/>
              </a:path>
              <a:path w="62223" h="66283">
                <a:moveTo>
                  <a:pt x="59403" y="33073"/>
                </a:moveTo>
                <a:lnTo>
                  <a:pt x="42322" y="33073"/>
                </a:lnTo>
                <a:lnTo>
                  <a:pt x="42322" y="43639"/>
                </a:lnTo>
                <a:lnTo>
                  <a:pt x="41827" y="54472"/>
                </a:lnTo>
                <a:lnTo>
                  <a:pt x="59988" y="54472"/>
                </a:lnTo>
                <a:lnTo>
                  <a:pt x="59988" y="50230"/>
                </a:lnTo>
                <a:lnTo>
                  <a:pt x="59403" y="33073"/>
                </a:lnTo>
                <a:close/>
              </a:path>
              <a:path w="62223" h="66283">
                <a:moveTo>
                  <a:pt x="37475" y="0"/>
                </a:moveTo>
                <a:lnTo>
                  <a:pt x="18422" y="210"/>
                </a:lnTo>
                <a:lnTo>
                  <a:pt x="6826" y="6884"/>
                </a:lnTo>
                <a:lnTo>
                  <a:pt x="1517" y="20017"/>
                </a:lnTo>
                <a:lnTo>
                  <a:pt x="19183" y="20017"/>
                </a:lnTo>
                <a:lnTo>
                  <a:pt x="19805" y="13045"/>
                </a:lnTo>
                <a:lnTo>
                  <a:pt x="24034" y="10314"/>
                </a:lnTo>
                <a:lnTo>
                  <a:pt x="58627" y="10314"/>
                </a:lnTo>
                <a:lnTo>
                  <a:pt x="58610" y="9825"/>
                </a:lnTo>
                <a:lnTo>
                  <a:pt x="51068" y="2872"/>
                </a:lnTo>
                <a:lnTo>
                  <a:pt x="37475" y="0"/>
                </a:lnTo>
                <a:close/>
              </a:path>
            </a:pathLst>
          </a:custGeom>
          <a:solidFill>
            <a:srgbClr val="FFFFFF"/>
          </a:solidFill>
        </p:spPr>
        <p:txBody>
          <a:bodyPr wrap="square" lIns="0" tIns="0" rIns="0" bIns="0" rtlCol="0">
            <a:noAutofit/>
          </a:bodyPr>
          <a:lstStyle/>
          <a:p>
            <a:endParaRPr/>
          </a:p>
        </p:txBody>
      </p:sp>
      <p:sp>
        <p:nvSpPr>
          <p:cNvPr id="8" name="object 8"/>
          <p:cNvSpPr/>
          <p:nvPr/>
        </p:nvSpPr>
        <p:spPr>
          <a:xfrm>
            <a:off x="837793" y="261396"/>
            <a:ext cx="41414" cy="66052"/>
          </a:xfrm>
          <a:custGeom>
            <a:avLst/>
            <a:gdLst/>
            <a:ahLst/>
            <a:cxnLst/>
            <a:rect l="l" t="t" r="r" b="b"/>
            <a:pathLst>
              <a:path w="41414" h="66052">
                <a:moveTo>
                  <a:pt x="16789" y="1739"/>
                </a:moveTo>
                <a:lnTo>
                  <a:pt x="0" y="1739"/>
                </a:lnTo>
                <a:lnTo>
                  <a:pt x="0" y="66052"/>
                </a:lnTo>
                <a:lnTo>
                  <a:pt x="17665" y="66052"/>
                </a:lnTo>
                <a:lnTo>
                  <a:pt x="17712" y="35047"/>
                </a:lnTo>
                <a:lnTo>
                  <a:pt x="21975" y="21798"/>
                </a:lnTo>
                <a:lnTo>
                  <a:pt x="35077" y="16421"/>
                </a:lnTo>
                <a:lnTo>
                  <a:pt x="41414" y="16421"/>
                </a:lnTo>
                <a:lnTo>
                  <a:pt x="41414" y="13677"/>
                </a:lnTo>
                <a:lnTo>
                  <a:pt x="16789" y="13677"/>
                </a:lnTo>
                <a:lnTo>
                  <a:pt x="16789" y="1739"/>
                </a:lnTo>
                <a:close/>
              </a:path>
              <a:path w="41414" h="66052">
                <a:moveTo>
                  <a:pt x="41414" y="16421"/>
                </a:moveTo>
                <a:lnTo>
                  <a:pt x="37185" y="16421"/>
                </a:lnTo>
                <a:lnTo>
                  <a:pt x="39801" y="16662"/>
                </a:lnTo>
                <a:lnTo>
                  <a:pt x="41414" y="17043"/>
                </a:lnTo>
                <a:lnTo>
                  <a:pt x="41414" y="16421"/>
                </a:lnTo>
                <a:close/>
              </a:path>
              <a:path w="41414" h="66052">
                <a:moveTo>
                  <a:pt x="38925" y="0"/>
                </a:moveTo>
                <a:lnTo>
                  <a:pt x="28727" y="0"/>
                </a:lnTo>
                <a:lnTo>
                  <a:pt x="20396" y="5600"/>
                </a:lnTo>
                <a:lnTo>
                  <a:pt x="17043" y="13677"/>
                </a:lnTo>
                <a:lnTo>
                  <a:pt x="41414" y="13677"/>
                </a:lnTo>
                <a:lnTo>
                  <a:pt x="41414" y="622"/>
                </a:lnTo>
                <a:lnTo>
                  <a:pt x="40170" y="253"/>
                </a:lnTo>
                <a:lnTo>
                  <a:pt x="38925" y="0"/>
                </a:lnTo>
                <a:close/>
              </a:path>
            </a:pathLst>
          </a:custGeom>
          <a:solidFill>
            <a:srgbClr val="FFFFFF"/>
          </a:solidFill>
        </p:spPr>
        <p:txBody>
          <a:bodyPr wrap="square" lIns="0" tIns="0" rIns="0" bIns="0" rtlCol="0">
            <a:noAutofit/>
          </a:bodyPr>
          <a:lstStyle/>
          <a:p>
            <a:endParaRPr/>
          </a:p>
        </p:txBody>
      </p:sp>
      <p:sp>
        <p:nvSpPr>
          <p:cNvPr id="9" name="object 9"/>
          <p:cNvSpPr/>
          <p:nvPr/>
        </p:nvSpPr>
        <p:spPr>
          <a:xfrm>
            <a:off x="885054" y="243857"/>
            <a:ext cx="41300" cy="84327"/>
          </a:xfrm>
          <a:custGeom>
            <a:avLst/>
            <a:gdLst/>
            <a:ahLst/>
            <a:cxnLst/>
            <a:rect l="l" t="t" r="r" b="b"/>
            <a:pathLst>
              <a:path w="41300" h="84327">
                <a:moveTo>
                  <a:pt x="28359" y="31102"/>
                </a:moveTo>
                <a:lnTo>
                  <a:pt x="10693" y="31102"/>
                </a:lnTo>
                <a:lnTo>
                  <a:pt x="10693" y="69036"/>
                </a:lnTo>
                <a:lnTo>
                  <a:pt x="16732" y="81531"/>
                </a:lnTo>
                <a:lnTo>
                  <a:pt x="30975" y="84328"/>
                </a:lnTo>
                <a:lnTo>
                  <a:pt x="38315" y="84213"/>
                </a:lnTo>
                <a:lnTo>
                  <a:pt x="41300" y="83705"/>
                </a:lnTo>
                <a:lnTo>
                  <a:pt x="41300" y="70396"/>
                </a:lnTo>
                <a:lnTo>
                  <a:pt x="29857" y="70396"/>
                </a:lnTo>
                <a:lnTo>
                  <a:pt x="28359" y="68910"/>
                </a:lnTo>
                <a:lnTo>
                  <a:pt x="28359" y="31102"/>
                </a:lnTo>
                <a:close/>
              </a:path>
              <a:path w="41300" h="84327">
                <a:moveTo>
                  <a:pt x="41300" y="69900"/>
                </a:moveTo>
                <a:lnTo>
                  <a:pt x="39674" y="70281"/>
                </a:lnTo>
                <a:lnTo>
                  <a:pt x="29857" y="70396"/>
                </a:lnTo>
                <a:lnTo>
                  <a:pt x="41300" y="70396"/>
                </a:lnTo>
                <a:lnTo>
                  <a:pt x="41300" y="69900"/>
                </a:lnTo>
                <a:close/>
              </a:path>
              <a:path w="41300" h="84327">
                <a:moveTo>
                  <a:pt x="41300" y="19278"/>
                </a:moveTo>
                <a:lnTo>
                  <a:pt x="0" y="19278"/>
                </a:lnTo>
                <a:lnTo>
                  <a:pt x="0" y="31102"/>
                </a:lnTo>
                <a:lnTo>
                  <a:pt x="41300" y="31102"/>
                </a:lnTo>
                <a:lnTo>
                  <a:pt x="41300" y="19278"/>
                </a:lnTo>
                <a:close/>
              </a:path>
              <a:path w="41300" h="84327">
                <a:moveTo>
                  <a:pt x="28359" y="0"/>
                </a:moveTo>
                <a:lnTo>
                  <a:pt x="10693" y="0"/>
                </a:lnTo>
                <a:lnTo>
                  <a:pt x="10693" y="19278"/>
                </a:lnTo>
                <a:lnTo>
                  <a:pt x="28359" y="19278"/>
                </a:lnTo>
                <a:lnTo>
                  <a:pt x="28359" y="0"/>
                </a:lnTo>
                <a:close/>
              </a:path>
            </a:pathLst>
          </a:custGeom>
          <a:solidFill>
            <a:srgbClr val="FFFFFF"/>
          </a:solidFill>
        </p:spPr>
        <p:txBody>
          <a:bodyPr wrap="square" lIns="0" tIns="0" rIns="0" bIns="0" rtlCol="0">
            <a:noAutofit/>
          </a:bodyPr>
          <a:lstStyle/>
          <a:p>
            <a:endParaRPr/>
          </a:p>
        </p:txBody>
      </p:sp>
      <p:sp>
        <p:nvSpPr>
          <p:cNvPr id="10" name="object 10"/>
          <p:cNvSpPr/>
          <p:nvPr/>
        </p:nvSpPr>
        <p:spPr>
          <a:xfrm>
            <a:off x="935177" y="261396"/>
            <a:ext cx="60325" cy="66052"/>
          </a:xfrm>
          <a:custGeom>
            <a:avLst/>
            <a:gdLst/>
            <a:ahLst/>
            <a:cxnLst/>
            <a:rect l="l" t="t" r="r" b="b"/>
            <a:pathLst>
              <a:path w="60325" h="66052">
                <a:moveTo>
                  <a:pt x="16789" y="1739"/>
                </a:moveTo>
                <a:lnTo>
                  <a:pt x="0" y="1739"/>
                </a:lnTo>
                <a:lnTo>
                  <a:pt x="0" y="66052"/>
                </a:lnTo>
                <a:lnTo>
                  <a:pt x="17665" y="66052"/>
                </a:lnTo>
                <a:lnTo>
                  <a:pt x="17763" y="19151"/>
                </a:lnTo>
                <a:lnTo>
                  <a:pt x="21767" y="13931"/>
                </a:lnTo>
                <a:lnTo>
                  <a:pt x="58682" y="13931"/>
                </a:lnTo>
                <a:lnTo>
                  <a:pt x="56549" y="10693"/>
                </a:lnTo>
                <a:lnTo>
                  <a:pt x="16789" y="10693"/>
                </a:lnTo>
                <a:lnTo>
                  <a:pt x="16789" y="1739"/>
                </a:lnTo>
                <a:close/>
              </a:path>
              <a:path w="60325" h="66052">
                <a:moveTo>
                  <a:pt x="58682" y="13931"/>
                </a:moveTo>
                <a:lnTo>
                  <a:pt x="39674" y="13931"/>
                </a:lnTo>
                <a:lnTo>
                  <a:pt x="42659" y="19151"/>
                </a:lnTo>
                <a:lnTo>
                  <a:pt x="42659" y="66052"/>
                </a:lnTo>
                <a:lnTo>
                  <a:pt x="60325" y="66052"/>
                </a:lnTo>
                <a:lnTo>
                  <a:pt x="58979" y="14382"/>
                </a:lnTo>
                <a:lnTo>
                  <a:pt x="58682" y="13931"/>
                </a:lnTo>
                <a:close/>
              </a:path>
              <a:path w="60325" h="66052">
                <a:moveTo>
                  <a:pt x="36817" y="0"/>
                </a:moveTo>
                <a:lnTo>
                  <a:pt x="29362" y="0"/>
                </a:lnTo>
                <a:lnTo>
                  <a:pt x="21640" y="3352"/>
                </a:lnTo>
                <a:lnTo>
                  <a:pt x="17157" y="10693"/>
                </a:lnTo>
                <a:lnTo>
                  <a:pt x="56549" y="10693"/>
                </a:lnTo>
                <a:lnTo>
                  <a:pt x="52030" y="3835"/>
                </a:lnTo>
                <a:lnTo>
                  <a:pt x="36817" y="0"/>
                </a:lnTo>
                <a:close/>
              </a:path>
            </a:pathLst>
          </a:custGeom>
          <a:solidFill>
            <a:srgbClr val="FFFFFF"/>
          </a:solidFill>
        </p:spPr>
        <p:txBody>
          <a:bodyPr wrap="square" lIns="0" tIns="0" rIns="0" bIns="0" rtlCol="0">
            <a:noAutofit/>
          </a:bodyPr>
          <a:lstStyle/>
          <a:p>
            <a:endParaRPr/>
          </a:p>
        </p:txBody>
      </p:sp>
      <p:sp>
        <p:nvSpPr>
          <p:cNvPr id="11" name="object 11"/>
          <p:cNvSpPr/>
          <p:nvPr/>
        </p:nvSpPr>
        <p:spPr>
          <a:xfrm>
            <a:off x="1003773" y="261461"/>
            <a:ext cx="63596" cy="65753"/>
          </a:xfrm>
          <a:custGeom>
            <a:avLst/>
            <a:gdLst/>
            <a:ahLst/>
            <a:cxnLst/>
            <a:rect l="l" t="t" r="r" b="b"/>
            <a:pathLst>
              <a:path w="63596" h="65753">
                <a:moveTo>
                  <a:pt x="30099" y="0"/>
                </a:moveTo>
                <a:lnTo>
                  <a:pt x="17585" y="3279"/>
                </a:lnTo>
                <a:lnTo>
                  <a:pt x="7972" y="11351"/>
                </a:lnTo>
                <a:lnTo>
                  <a:pt x="1897" y="23951"/>
                </a:lnTo>
                <a:lnTo>
                  <a:pt x="0" y="40815"/>
                </a:lnTo>
                <a:lnTo>
                  <a:pt x="4107" y="51750"/>
                </a:lnTo>
                <a:lnTo>
                  <a:pt x="12614" y="59972"/>
                </a:lnTo>
                <a:lnTo>
                  <a:pt x="26009" y="64850"/>
                </a:lnTo>
                <a:lnTo>
                  <a:pt x="44781" y="65753"/>
                </a:lnTo>
                <a:lnTo>
                  <a:pt x="55355" y="58759"/>
                </a:lnTo>
                <a:lnTo>
                  <a:pt x="57768" y="54407"/>
                </a:lnTo>
                <a:lnTo>
                  <a:pt x="22946" y="54407"/>
                </a:lnTo>
                <a:lnTo>
                  <a:pt x="17600" y="49442"/>
                </a:lnTo>
                <a:lnTo>
                  <a:pt x="17104" y="38113"/>
                </a:lnTo>
                <a:lnTo>
                  <a:pt x="63596" y="36072"/>
                </a:lnTo>
                <a:lnTo>
                  <a:pt x="62425" y="26925"/>
                </a:lnTo>
                <a:lnTo>
                  <a:pt x="17104" y="26925"/>
                </a:lnTo>
                <a:lnTo>
                  <a:pt x="17473" y="21946"/>
                </a:lnTo>
                <a:lnTo>
                  <a:pt x="20330" y="13247"/>
                </a:lnTo>
                <a:lnTo>
                  <a:pt x="56998" y="13247"/>
                </a:lnTo>
                <a:lnTo>
                  <a:pt x="55755" y="10895"/>
                </a:lnTo>
                <a:lnTo>
                  <a:pt x="45208" y="2941"/>
                </a:lnTo>
                <a:lnTo>
                  <a:pt x="30099" y="0"/>
                </a:lnTo>
                <a:close/>
              </a:path>
              <a:path w="63596" h="65753">
                <a:moveTo>
                  <a:pt x="62380" y="46089"/>
                </a:moveTo>
                <a:lnTo>
                  <a:pt x="46822" y="46089"/>
                </a:lnTo>
                <a:lnTo>
                  <a:pt x="45705" y="50064"/>
                </a:lnTo>
                <a:lnTo>
                  <a:pt x="39990" y="54407"/>
                </a:lnTo>
                <a:lnTo>
                  <a:pt x="57768" y="54407"/>
                </a:lnTo>
                <a:lnTo>
                  <a:pt x="62380" y="46089"/>
                </a:lnTo>
                <a:close/>
              </a:path>
              <a:path w="63596" h="65753">
                <a:moveTo>
                  <a:pt x="56998" y="13247"/>
                </a:moveTo>
                <a:lnTo>
                  <a:pt x="40358" y="13247"/>
                </a:lnTo>
                <a:lnTo>
                  <a:pt x="44219" y="17971"/>
                </a:lnTo>
                <a:lnTo>
                  <a:pt x="45832" y="26925"/>
                </a:lnTo>
                <a:lnTo>
                  <a:pt x="62425" y="26925"/>
                </a:lnTo>
                <a:lnTo>
                  <a:pt x="61848" y="22420"/>
                </a:lnTo>
                <a:lnTo>
                  <a:pt x="56998" y="13247"/>
                </a:lnTo>
                <a:close/>
              </a:path>
            </a:pathLst>
          </a:custGeom>
          <a:solidFill>
            <a:srgbClr val="FFFFFF"/>
          </a:solidFill>
        </p:spPr>
        <p:txBody>
          <a:bodyPr wrap="square" lIns="0" tIns="0" rIns="0" bIns="0" rtlCol="0">
            <a:noAutofit/>
          </a:bodyPr>
          <a:lstStyle/>
          <a:p>
            <a:endParaRPr/>
          </a:p>
        </p:txBody>
      </p:sp>
      <p:sp>
        <p:nvSpPr>
          <p:cNvPr id="12" name="object 12"/>
          <p:cNvSpPr/>
          <p:nvPr/>
        </p:nvSpPr>
        <p:spPr>
          <a:xfrm>
            <a:off x="1075349" y="261396"/>
            <a:ext cx="41414" cy="66052"/>
          </a:xfrm>
          <a:custGeom>
            <a:avLst/>
            <a:gdLst/>
            <a:ahLst/>
            <a:cxnLst/>
            <a:rect l="l" t="t" r="r" b="b"/>
            <a:pathLst>
              <a:path w="41414" h="66052">
                <a:moveTo>
                  <a:pt x="16789" y="1739"/>
                </a:moveTo>
                <a:lnTo>
                  <a:pt x="0" y="1739"/>
                </a:lnTo>
                <a:lnTo>
                  <a:pt x="0" y="66052"/>
                </a:lnTo>
                <a:lnTo>
                  <a:pt x="17665" y="66052"/>
                </a:lnTo>
                <a:lnTo>
                  <a:pt x="17712" y="35047"/>
                </a:lnTo>
                <a:lnTo>
                  <a:pt x="21975" y="21798"/>
                </a:lnTo>
                <a:lnTo>
                  <a:pt x="35077" y="16421"/>
                </a:lnTo>
                <a:lnTo>
                  <a:pt x="41414" y="16421"/>
                </a:lnTo>
                <a:lnTo>
                  <a:pt x="41414" y="13677"/>
                </a:lnTo>
                <a:lnTo>
                  <a:pt x="16789" y="13677"/>
                </a:lnTo>
                <a:lnTo>
                  <a:pt x="16789" y="1739"/>
                </a:lnTo>
                <a:close/>
              </a:path>
              <a:path w="41414" h="66052">
                <a:moveTo>
                  <a:pt x="41414" y="16421"/>
                </a:moveTo>
                <a:lnTo>
                  <a:pt x="37185" y="16421"/>
                </a:lnTo>
                <a:lnTo>
                  <a:pt x="39801" y="16662"/>
                </a:lnTo>
                <a:lnTo>
                  <a:pt x="41414" y="17043"/>
                </a:lnTo>
                <a:lnTo>
                  <a:pt x="41414" y="16421"/>
                </a:lnTo>
                <a:close/>
              </a:path>
              <a:path w="41414" h="66052">
                <a:moveTo>
                  <a:pt x="38925" y="0"/>
                </a:moveTo>
                <a:lnTo>
                  <a:pt x="28727" y="0"/>
                </a:lnTo>
                <a:lnTo>
                  <a:pt x="20396" y="5600"/>
                </a:lnTo>
                <a:lnTo>
                  <a:pt x="17030" y="13677"/>
                </a:lnTo>
                <a:lnTo>
                  <a:pt x="41414" y="13677"/>
                </a:lnTo>
                <a:lnTo>
                  <a:pt x="41414" y="622"/>
                </a:lnTo>
                <a:lnTo>
                  <a:pt x="40170" y="253"/>
                </a:lnTo>
                <a:lnTo>
                  <a:pt x="38925" y="0"/>
                </a:lnTo>
                <a:close/>
              </a:path>
            </a:pathLst>
          </a:custGeom>
          <a:solidFill>
            <a:srgbClr val="FFFFFF"/>
          </a:solidFill>
        </p:spPr>
        <p:txBody>
          <a:bodyPr wrap="square" lIns="0" tIns="0" rIns="0" bIns="0" rtlCol="0">
            <a:noAutofit/>
          </a:bodyPr>
          <a:lstStyle/>
          <a:p>
            <a:endParaRPr/>
          </a:p>
        </p:txBody>
      </p:sp>
      <p:sp>
        <p:nvSpPr>
          <p:cNvPr id="13" name="object 13"/>
          <p:cNvSpPr/>
          <p:nvPr/>
        </p:nvSpPr>
        <p:spPr>
          <a:xfrm>
            <a:off x="1118882" y="238633"/>
            <a:ext cx="116662" cy="88811"/>
          </a:xfrm>
          <a:custGeom>
            <a:avLst/>
            <a:gdLst/>
            <a:ahLst/>
            <a:cxnLst/>
            <a:rect l="l" t="t" r="r" b="b"/>
            <a:pathLst>
              <a:path w="116662" h="88811">
                <a:moveTo>
                  <a:pt x="19532" y="0"/>
                </a:moveTo>
                <a:lnTo>
                  <a:pt x="0" y="0"/>
                </a:lnTo>
                <a:lnTo>
                  <a:pt x="23507" y="88811"/>
                </a:lnTo>
                <a:lnTo>
                  <a:pt x="43281" y="88811"/>
                </a:lnTo>
                <a:lnTo>
                  <a:pt x="50222" y="60452"/>
                </a:lnTo>
                <a:lnTo>
                  <a:pt x="33578" y="60452"/>
                </a:lnTo>
                <a:lnTo>
                  <a:pt x="19532" y="0"/>
                </a:lnTo>
                <a:close/>
              </a:path>
              <a:path w="116662" h="88811">
                <a:moveTo>
                  <a:pt x="74570" y="28359"/>
                </a:moveTo>
                <a:lnTo>
                  <a:pt x="58331" y="28359"/>
                </a:lnTo>
                <a:lnTo>
                  <a:pt x="73393" y="88811"/>
                </a:lnTo>
                <a:lnTo>
                  <a:pt x="92786" y="88811"/>
                </a:lnTo>
                <a:lnTo>
                  <a:pt x="100208" y="61201"/>
                </a:lnTo>
                <a:lnTo>
                  <a:pt x="82715" y="61201"/>
                </a:lnTo>
                <a:lnTo>
                  <a:pt x="74570" y="28359"/>
                </a:lnTo>
                <a:close/>
              </a:path>
              <a:path w="116662" h="88811">
                <a:moveTo>
                  <a:pt x="116662" y="0"/>
                </a:moveTo>
                <a:lnTo>
                  <a:pt x="97523" y="0"/>
                </a:lnTo>
                <a:lnTo>
                  <a:pt x="82969" y="61201"/>
                </a:lnTo>
                <a:lnTo>
                  <a:pt x="100208" y="61201"/>
                </a:lnTo>
                <a:lnTo>
                  <a:pt x="116662" y="0"/>
                </a:lnTo>
                <a:close/>
              </a:path>
              <a:path w="116662" h="88811">
                <a:moveTo>
                  <a:pt x="67538" y="0"/>
                </a:moveTo>
                <a:lnTo>
                  <a:pt x="49250" y="0"/>
                </a:lnTo>
                <a:lnTo>
                  <a:pt x="33832" y="60452"/>
                </a:lnTo>
                <a:lnTo>
                  <a:pt x="50222" y="60452"/>
                </a:lnTo>
                <a:lnTo>
                  <a:pt x="58077" y="28359"/>
                </a:lnTo>
                <a:lnTo>
                  <a:pt x="74570" y="28359"/>
                </a:lnTo>
                <a:lnTo>
                  <a:pt x="67538" y="0"/>
                </a:lnTo>
                <a:close/>
              </a:path>
            </a:pathLst>
          </a:custGeom>
          <a:solidFill>
            <a:srgbClr val="FFFFFF"/>
          </a:solidFill>
        </p:spPr>
        <p:txBody>
          <a:bodyPr wrap="square" lIns="0" tIns="0" rIns="0" bIns="0" rtlCol="0">
            <a:noAutofit/>
          </a:bodyPr>
          <a:lstStyle/>
          <a:p>
            <a:endParaRPr/>
          </a:p>
        </p:txBody>
      </p:sp>
      <p:sp>
        <p:nvSpPr>
          <p:cNvPr id="14" name="object 14"/>
          <p:cNvSpPr/>
          <p:nvPr/>
        </p:nvSpPr>
        <p:spPr>
          <a:xfrm>
            <a:off x="1230114" y="261392"/>
            <a:ext cx="64997" cy="67297"/>
          </a:xfrm>
          <a:custGeom>
            <a:avLst/>
            <a:gdLst/>
            <a:ahLst/>
            <a:cxnLst/>
            <a:rect l="l" t="t" r="r" b="b"/>
            <a:pathLst>
              <a:path w="64997" h="67297">
                <a:moveTo>
                  <a:pt x="33172" y="0"/>
                </a:moveTo>
                <a:lnTo>
                  <a:pt x="20933" y="1915"/>
                </a:lnTo>
                <a:lnTo>
                  <a:pt x="9707" y="8810"/>
                </a:lnTo>
                <a:lnTo>
                  <a:pt x="2517" y="20277"/>
                </a:lnTo>
                <a:lnTo>
                  <a:pt x="0" y="35845"/>
                </a:lnTo>
                <a:lnTo>
                  <a:pt x="2900" y="48983"/>
                </a:lnTo>
                <a:lnTo>
                  <a:pt x="10442" y="59001"/>
                </a:lnTo>
                <a:lnTo>
                  <a:pt x="22661" y="65304"/>
                </a:lnTo>
                <a:lnTo>
                  <a:pt x="39595" y="67297"/>
                </a:lnTo>
                <a:lnTo>
                  <a:pt x="50734" y="63153"/>
                </a:lnTo>
                <a:lnTo>
                  <a:pt x="59006" y="54535"/>
                </a:lnTo>
                <a:lnTo>
                  <a:pt x="33172" y="54482"/>
                </a:lnTo>
                <a:lnTo>
                  <a:pt x="31220" y="54386"/>
                </a:lnTo>
                <a:lnTo>
                  <a:pt x="20533" y="47213"/>
                </a:lnTo>
                <a:lnTo>
                  <a:pt x="17651" y="32512"/>
                </a:lnTo>
                <a:lnTo>
                  <a:pt x="21447" y="19233"/>
                </a:lnTo>
                <a:lnTo>
                  <a:pt x="34420" y="13347"/>
                </a:lnTo>
                <a:lnTo>
                  <a:pt x="60087" y="13347"/>
                </a:lnTo>
                <a:lnTo>
                  <a:pt x="58581" y="10517"/>
                </a:lnTo>
                <a:lnTo>
                  <a:pt x="47750" y="2750"/>
                </a:lnTo>
                <a:lnTo>
                  <a:pt x="33172" y="0"/>
                </a:lnTo>
                <a:close/>
              </a:path>
              <a:path w="64997" h="67297">
                <a:moveTo>
                  <a:pt x="60087" y="13347"/>
                </a:moveTo>
                <a:lnTo>
                  <a:pt x="34420" y="13347"/>
                </a:lnTo>
                <a:lnTo>
                  <a:pt x="45782" y="20248"/>
                </a:lnTo>
                <a:lnTo>
                  <a:pt x="48841" y="34466"/>
                </a:lnTo>
                <a:lnTo>
                  <a:pt x="45413" y="48280"/>
                </a:lnTo>
                <a:lnTo>
                  <a:pt x="33172" y="54482"/>
                </a:lnTo>
                <a:lnTo>
                  <a:pt x="59025" y="54482"/>
                </a:lnTo>
                <a:lnTo>
                  <a:pt x="63923" y="41118"/>
                </a:lnTo>
                <a:lnTo>
                  <a:pt x="64997" y="22579"/>
                </a:lnTo>
                <a:lnTo>
                  <a:pt x="60087" y="13347"/>
                </a:lnTo>
                <a:close/>
              </a:path>
            </a:pathLst>
          </a:custGeom>
          <a:solidFill>
            <a:srgbClr val="FFFFFF"/>
          </a:solidFill>
        </p:spPr>
        <p:txBody>
          <a:bodyPr wrap="square" lIns="0" tIns="0" rIns="0" bIns="0" rtlCol="0">
            <a:noAutofit/>
          </a:bodyPr>
          <a:lstStyle/>
          <a:p>
            <a:endParaRPr/>
          </a:p>
        </p:txBody>
      </p:sp>
      <p:sp>
        <p:nvSpPr>
          <p:cNvPr id="15" name="object 15"/>
          <p:cNvSpPr/>
          <p:nvPr/>
        </p:nvSpPr>
        <p:spPr>
          <a:xfrm>
            <a:off x="1305198" y="261396"/>
            <a:ext cx="41427" cy="66052"/>
          </a:xfrm>
          <a:custGeom>
            <a:avLst/>
            <a:gdLst/>
            <a:ahLst/>
            <a:cxnLst/>
            <a:rect l="l" t="t" r="r" b="b"/>
            <a:pathLst>
              <a:path w="41427" h="66052">
                <a:moveTo>
                  <a:pt x="16802" y="1739"/>
                </a:moveTo>
                <a:lnTo>
                  <a:pt x="0" y="1739"/>
                </a:lnTo>
                <a:lnTo>
                  <a:pt x="0" y="66052"/>
                </a:lnTo>
                <a:lnTo>
                  <a:pt x="17665" y="66052"/>
                </a:lnTo>
                <a:lnTo>
                  <a:pt x="17713" y="35047"/>
                </a:lnTo>
                <a:lnTo>
                  <a:pt x="21980" y="21798"/>
                </a:lnTo>
                <a:lnTo>
                  <a:pt x="35077" y="16421"/>
                </a:lnTo>
                <a:lnTo>
                  <a:pt x="41427" y="16421"/>
                </a:lnTo>
                <a:lnTo>
                  <a:pt x="41427" y="13677"/>
                </a:lnTo>
                <a:lnTo>
                  <a:pt x="16802" y="13677"/>
                </a:lnTo>
                <a:lnTo>
                  <a:pt x="16802" y="1739"/>
                </a:lnTo>
                <a:close/>
              </a:path>
              <a:path w="41427" h="66052">
                <a:moveTo>
                  <a:pt x="41427" y="16421"/>
                </a:moveTo>
                <a:lnTo>
                  <a:pt x="37185" y="16421"/>
                </a:lnTo>
                <a:lnTo>
                  <a:pt x="39801" y="16662"/>
                </a:lnTo>
                <a:lnTo>
                  <a:pt x="41427" y="17043"/>
                </a:lnTo>
                <a:lnTo>
                  <a:pt x="41427" y="16421"/>
                </a:lnTo>
                <a:close/>
              </a:path>
              <a:path w="41427" h="66052">
                <a:moveTo>
                  <a:pt x="38938" y="0"/>
                </a:moveTo>
                <a:lnTo>
                  <a:pt x="28727" y="0"/>
                </a:lnTo>
                <a:lnTo>
                  <a:pt x="20396" y="5600"/>
                </a:lnTo>
                <a:lnTo>
                  <a:pt x="17043" y="13677"/>
                </a:lnTo>
                <a:lnTo>
                  <a:pt x="41427" y="13677"/>
                </a:lnTo>
                <a:lnTo>
                  <a:pt x="41427" y="622"/>
                </a:lnTo>
                <a:lnTo>
                  <a:pt x="40182" y="253"/>
                </a:lnTo>
                <a:lnTo>
                  <a:pt x="38938" y="0"/>
                </a:lnTo>
                <a:close/>
              </a:path>
            </a:pathLst>
          </a:custGeom>
          <a:solidFill>
            <a:srgbClr val="FFFFFF"/>
          </a:solidFill>
        </p:spPr>
        <p:txBody>
          <a:bodyPr wrap="square" lIns="0" tIns="0" rIns="0" bIns="0" rtlCol="0">
            <a:noAutofit/>
          </a:bodyPr>
          <a:lstStyle/>
          <a:p>
            <a:endParaRPr/>
          </a:p>
        </p:txBody>
      </p:sp>
      <p:sp>
        <p:nvSpPr>
          <p:cNvPr id="16" name="object 16"/>
          <p:cNvSpPr/>
          <p:nvPr/>
        </p:nvSpPr>
        <p:spPr>
          <a:xfrm>
            <a:off x="1362792" y="238633"/>
            <a:ext cx="0" cy="88811"/>
          </a:xfrm>
          <a:custGeom>
            <a:avLst/>
            <a:gdLst/>
            <a:ahLst/>
            <a:cxnLst/>
            <a:rect l="l" t="t" r="r" b="b"/>
            <a:pathLst>
              <a:path h="88811">
                <a:moveTo>
                  <a:pt x="0" y="0"/>
                </a:moveTo>
                <a:lnTo>
                  <a:pt x="0" y="88811"/>
                </a:lnTo>
              </a:path>
            </a:pathLst>
          </a:custGeom>
          <a:ln w="18935">
            <a:solidFill>
              <a:srgbClr val="FFFFFF"/>
            </a:solidFill>
          </a:ln>
        </p:spPr>
        <p:txBody>
          <a:bodyPr wrap="square" lIns="0" tIns="0" rIns="0" bIns="0" rtlCol="0">
            <a:noAutofit/>
          </a:bodyPr>
          <a:lstStyle/>
          <a:p>
            <a:endParaRPr/>
          </a:p>
        </p:txBody>
      </p:sp>
      <p:sp>
        <p:nvSpPr>
          <p:cNvPr id="17" name="object 17"/>
          <p:cNvSpPr/>
          <p:nvPr/>
        </p:nvSpPr>
        <p:spPr>
          <a:xfrm>
            <a:off x="1379985" y="238638"/>
            <a:ext cx="64771" cy="90550"/>
          </a:xfrm>
          <a:custGeom>
            <a:avLst/>
            <a:gdLst/>
            <a:ahLst/>
            <a:cxnLst/>
            <a:rect l="l" t="t" r="r" b="b"/>
            <a:pathLst>
              <a:path w="64771" h="90550">
                <a:moveTo>
                  <a:pt x="33199" y="24817"/>
                </a:moveTo>
                <a:lnTo>
                  <a:pt x="15533" y="25594"/>
                </a:lnTo>
                <a:lnTo>
                  <a:pt x="6630" y="33860"/>
                </a:lnTo>
                <a:lnTo>
                  <a:pt x="1423" y="46918"/>
                </a:lnTo>
                <a:lnTo>
                  <a:pt x="0" y="64125"/>
                </a:lnTo>
                <a:lnTo>
                  <a:pt x="4742" y="77435"/>
                </a:lnTo>
                <a:lnTo>
                  <a:pt x="14118" y="86929"/>
                </a:lnTo>
                <a:lnTo>
                  <a:pt x="28195" y="90551"/>
                </a:lnTo>
                <a:lnTo>
                  <a:pt x="36526" y="90551"/>
                </a:lnTo>
                <a:lnTo>
                  <a:pt x="43626" y="87566"/>
                </a:lnTo>
                <a:lnTo>
                  <a:pt x="47728" y="80594"/>
                </a:lnTo>
                <a:lnTo>
                  <a:pt x="64771" y="80594"/>
                </a:lnTo>
                <a:lnTo>
                  <a:pt x="64771" y="77213"/>
                </a:lnTo>
                <a:lnTo>
                  <a:pt x="31583" y="77213"/>
                </a:lnTo>
                <a:lnTo>
                  <a:pt x="20451" y="70280"/>
                </a:lnTo>
                <a:lnTo>
                  <a:pt x="17009" y="56170"/>
                </a:lnTo>
                <a:lnTo>
                  <a:pt x="20539" y="42256"/>
                </a:lnTo>
                <a:lnTo>
                  <a:pt x="32551" y="36068"/>
                </a:lnTo>
                <a:lnTo>
                  <a:pt x="64771" y="36068"/>
                </a:lnTo>
                <a:lnTo>
                  <a:pt x="64771" y="32334"/>
                </a:lnTo>
                <a:lnTo>
                  <a:pt x="47106" y="32334"/>
                </a:lnTo>
                <a:lnTo>
                  <a:pt x="43151" y="28263"/>
                </a:lnTo>
                <a:lnTo>
                  <a:pt x="33199" y="24817"/>
                </a:lnTo>
                <a:close/>
              </a:path>
              <a:path w="64771" h="90550">
                <a:moveTo>
                  <a:pt x="64771" y="80594"/>
                </a:moveTo>
                <a:lnTo>
                  <a:pt x="47969" y="80594"/>
                </a:lnTo>
                <a:lnTo>
                  <a:pt x="47969" y="88811"/>
                </a:lnTo>
                <a:lnTo>
                  <a:pt x="64771" y="88811"/>
                </a:lnTo>
                <a:lnTo>
                  <a:pt x="64771" y="80594"/>
                </a:lnTo>
                <a:close/>
              </a:path>
              <a:path w="64771" h="90550">
                <a:moveTo>
                  <a:pt x="64771" y="36068"/>
                </a:moveTo>
                <a:lnTo>
                  <a:pt x="32551" y="36068"/>
                </a:lnTo>
                <a:lnTo>
                  <a:pt x="33750" y="36105"/>
                </a:lnTo>
                <a:lnTo>
                  <a:pt x="44677" y="42914"/>
                </a:lnTo>
                <a:lnTo>
                  <a:pt x="47714" y="57589"/>
                </a:lnTo>
                <a:lnTo>
                  <a:pt x="44088" y="71223"/>
                </a:lnTo>
                <a:lnTo>
                  <a:pt x="31583" y="77213"/>
                </a:lnTo>
                <a:lnTo>
                  <a:pt x="64771" y="77213"/>
                </a:lnTo>
                <a:lnTo>
                  <a:pt x="64771" y="36068"/>
                </a:lnTo>
                <a:close/>
              </a:path>
              <a:path w="64771" h="90550">
                <a:moveTo>
                  <a:pt x="64771" y="0"/>
                </a:moveTo>
                <a:lnTo>
                  <a:pt x="47106" y="0"/>
                </a:lnTo>
                <a:lnTo>
                  <a:pt x="47106" y="32334"/>
                </a:lnTo>
                <a:lnTo>
                  <a:pt x="64771" y="32334"/>
                </a:lnTo>
                <a:lnTo>
                  <a:pt x="64771" y="0"/>
                </a:lnTo>
                <a:close/>
              </a:path>
            </a:pathLst>
          </a:custGeom>
          <a:solidFill>
            <a:srgbClr val="FFFFFF"/>
          </a:solidFill>
        </p:spPr>
        <p:txBody>
          <a:bodyPr wrap="square" lIns="0" tIns="0" rIns="0" bIns="0" rtlCol="0">
            <a:noAutofit/>
          </a:bodyPr>
          <a:lstStyle/>
          <a:p>
            <a:endParaRPr/>
          </a:p>
        </p:txBody>
      </p:sp>
      <p:sp>
        <p:nvSpPr>
          <p:cNvPr id="18" name="object 18"/>
          <p:cNvSpPr txBox="1"/>
          <p:nvPr/>
        </p:nvSpPr>
        <p:spPr>
          <a:xfrm>
            <a:off x="9489858" y="190234"/>
            <a:ext cx="93345" cy="163195"/>
          </a:xfrm>
          <a:prstGeom prst="rect">
            <a:avLst/>
          </a:prstGeom>
        </p:spPr>
        <p:txBody>
          <a:bodyPr vert="horz" wrap="square" lIns="0" tIns="0" rIns="0" bIns="0" rtlCol="0">
            <a:noAutofit/>
          </a:bodyPr>
          <a:lstStyle/>
          <a:p>
            <a:pPr marL="12700">
              <a:lnSpc>
                <a:spcPct val="100000"/>
              </a:lnSpc>
            </a:pPr>
            <a:r>
              <a:rPr sz="1000" spc="-30" dirty="0" smtClean="0">
                <a:solidFill>
                  <a:srgbClr val="FFFFFF"/>
                </a:solidFill>
                <a:latin typeface="Arial"/>
                <a:cs typeface="Arial"/>
              </a:rPr>
              <a:t>2</a:t>
            </a:r>
            <a:endParaRPr sz="1000">
              <a:latin typeface="Arial"/>
              <a:cs typeface="Arial"/>
            </a:endParaRPr>
          </a:p>
        </p:txBody>
      </p:sp>
      <p:sp>
        <p:nvSpPr>
          <p:cNvPr id="20" name="object 20"/>
          <p:cNvSpPr/>
          <p:nvPr/>
        </p:nvSpPr>
        <p:spPr>
          <a:xfrm>
            <a:off x="7348475" y="5445175"/>
            <a:ext cx="524662" cy="1172768"/>
          </a:xfrm>
          <a:custGeom>
            <a:avLst/>
            <a:gdLst/>
            <a:ahLst/>
            <a:cxnLst/>
            <a:rect l="l" t="t" r="r" b="b"/>
            <a:pathLst>
              <a:path w="524662" h="1172768">
                <a:moveTo>
                  <a:pt x="524662" y="0"/>
                </a:moveTo>
                <a:lnTo>
                  <a:pt x="0" y="302907"/>
                </a:lnTo>
                <a:lnTo>
                  <a:pt x="0" y="1172768"/>
                </a:lnTo>
                <a:lnTo>
                  <a:pt x="19850" y="1161300"/>
                </a:lnTo>
                <a:lnTo>
                  <a:pt x="19850" y="314363"/>
                </a:lnTo>
                <a:lnTo>
                  <a:pt x="524662" y="22910"/>
                </a:lnTo>
                <a:lnTo>
                  <a:pt x="524662" y="0"/>
                </a:lnTo>
                <a:close/>
              </a:path>
            </a:pathLst>
          </a:custGeom>
          <a:solidFill>
            <a:srgbClr val="8CD211"/>
          </a:solidFill>
        </p:spPr>
        <p:txBody>
          <a:bodyPr wrap="square" lIns="0" tIns="0" rIns="0" bIns="0" rtlCol="0">
            <a:noAutofit/>
          </a:bodyPr>
          <a:lstStyle/>
          <a:p>
            <a:endParaRPr/>
          </a:p>
        </p:txBody>
      </p:sp>
      <p:sp>
        <p:nvSpPr>
          <p:cNvPr id="21" name="object 21"/>
          <p:cNvSpPr/>
          <p:nvPr/>
        </p:nvSpPr>
        <p:spPr>
          <a:xfrm>
            <a:off x="7120834" y="5188630"/>
            <a:ext cx="752309" cy="1555483"/>
          </a:xfrm>
          <a:custGeom>
            <a:avLst/>
            <a:gdLst/>
            <a:ahLst/>
            <a:cxnLst/>
            <a:rect l="l" t="t" r="r" b="b"/>
            <a:pathLst>
              <a:path w="752309" h="1555483">
                <a:moveTo>
                  <a:pt x="741476" y="0"/>
                </a:moveTo>
                <a:lnTo>
                  <a:pt x="0" y="428116"/>
                </a:lnTo>
                <a:lnTo>
                  <a:pt x="0" y="1549717"/>
                </a:lnTo>
                <a:lnTo>
                  <a:pt x="9982" y="1555483"/>
                </a:lnTo>
                <a:lnTo>
                  <a:pt x="19697" y="1549882"/>
                </a:lnTo>
                <a:lnTo>
                  <a:pt x="19697" y="439496"/>
                </a:lnTo>
                <a:lnTo>
                  <a:pt x="752309" y="16522"/>
                </a:lnTo>
                <a:lnTo>
                  <a:pt x="752309" y="6235"/>
                </a:lnTo>
                <a:lnTo>
                  <a:pt x="741476" y="0"/>
                </a:lnTo>
                <a:close/>
              </a:path>
            </a:pathLst>
          </a:custGeom>
          <a:solidFill>
            <a:srgbClr val="8CD211"/>
          </a:solidFill>
        </p:spPr>
        <p:txBody>
          <a:bodyPr wrap="square" lIns="0" tIns="0" rIns="0" bIns="0" rtlCol="0">
            <a:noAutofit/>
          </a:bodyPr>
          <a:lstStyle/>
          <a:p>
            <a:endParaRPr/>
          </a:p>
        </p:txBody>
      </p:sp>
      <p:sp>
        <p:nvSpPr>
          <p:cNvPr id="22" name="object 22"/>
          <p:cNvSpPr/>
          <p:nvPr/>
        </p:nvSpPr>
        <p:spPr>
          <a:xfrm>
            <a:off x="6140687" y="6886695"/>
            <a:ext cx="752106" cy="885697"/>
          </a:xfrm>
          <a:custGeom>
            <a:avLst/>
            <a:gdLst/>
            <a:ahLst/>
            <a:cxnLst/>
            <a:rect l="l" t="t" r="r" b="b"/>
            <a:pathLst>
              <a:path w="752106" h="885698">
                <a:moveTo>
                  <a:pt x="742276" y="0"/>
                </a:moveTo>
                <a:lnTo>
                  <a:pt x="0" y="428561"/>
                </a:lnTo>
                <a:lnTo>
                  <a:pt x="0" y="885697"/>
                </a:lnTo>
                <a:lnTo>
                  <a:pt x="19710" y="885697"/>
                </a:lnTo>
                <a:lnTo>
                  <a:pt x="19710" y="439928"/>
                </a:lnTo>
                <a:lnTo>
                  <a:pt x="752106" y="17081"/>
                </a:lnTo>
                <a:lnTo>
                  <a:pt x="752106" y="5689"/>
                </a:lnTo>
                <a:lnTo>
                  <a:pt x="742276" y="0"/>
                </a:lnTo>
                <a:close/>
              </a:path>
            </a:pathLst>
          </a:custGeom>
          <a:solidFill>
            <a:srgbClr val="8CD211"/>
          </a:solidFill>
        </p:spPr>
        <p:txBody>
          <a:bodyPr wrap="square" lIns="0" tIns="0" rIns="0" bIns="0" rtlCol="0">
            <a:noAutofit/>
          </a:bodyPr>
          <a:lstStyle/>
          <a:p>
            <a:endParaRPr/>
          </a:p>
        </p:txBody>
      </p:sp>
      <p:sp>
        <p:nvSpPr>
          <p:cNvPr id="23" name="object 23"/>
          <p:cNvSpPr/>
          <p:nvPr/>
        </p:nvSpPr>
        <p:spPr>
          <a:xfrm>
            <a:off x="6368338" y="7143897"/>
            <a:ext cx="524459" cy="628497"/>
          </a:xfrm>
          <a:custGeom>
            <a:avLst/>
            <a:gdLst/>
            <a:ahLst/>
            <a:cxnLst/>
            <a:rect l="l" t="t" r="r" b="b"/>
            <a:pathLst>
              <a:path w="524459" h="628497">
                <a:moveTo>
                  <a:pt x="524459" y="0"/>
                </a:moveTo>
                <a:lnTo>
                  <a:pt x="0" y="302793"/>
                </a:lnTo>
                <a:lnTo>
                  <a:pt x="0" y="628497"/>
                </a:lnTo>
                <a:lnTo>
                  <a:pt x="19837" y="628497"/>
                </a:lnTo>
                <a:lnTo>
                  <a:pt x="19837" y="314248"/>
                </a:lnTo>
                <a:lnTo>
                  <a:pt x="524459" y="22910"/>
                </a:lnTo>
                <a:lnTo>
                  <a:pt x="524459" y="0"/>
                </a:lnTo>
                <a:close/>
              </a:path>
            </a:pathLst>
          </a:custGeom>
          <a:solidFill>
            <a:srgbClr val="8CD211"/>
          </a:solidFill>
        </p:spPr>
        <p:txBody>
          <a:bodyPr wrap="square" lIns="0" tIns="0" rIns="0" bIns="0" rtlCol="0">
            <a:noAutofit/>
          </a:bodyPr>
          <a:lstStyle/>
          <a:p>
            <a:endParaRPr/>
          </a:p>
        </p:txBody>
      </p:sp>
      <p:sp>
        <p:nvSpPr>
          <p:cNvPr id="24" name="object 24"/>
          <p:cNvSpPr/>
          <p:nvPr/>
        </p:nvSpPr>
        <p:spPr>
          <a:xfrm>
            <a:off x="9547342" y="6754623"/>
            <a:ext cx="511058" cy="306514"/>
          </a:xfrm>
          <a:custGeom>
            <a:avLst/>
            <a:gdLst/>
            <a:ahLst/>
            <a:cxnLst/>
            <a:rect l="l" t="t" r="r" b="b"/>
            <a:pathLst>
              <a:path w="511058" h="306514">
                <a:moveTo>
                  <a:pt x="19837" y="0"/>
                </a:moveTo>
                <a:lnTo>
                  <a:pt x="0" y="11468"/>
                </a:lnTo>
                <a:lnTo>
                  <a:pt x="511058" y="306513"/>
                </a:lnTo>
                <a:lnTo>
                  <a:pt x="511058" y="283602"/>
                </a:lnTo>
                <a:lnTo>
                  <a:pt x="19837" y="0"/>
                </a:lnTo>
              </a:path>
            </a:pathLst>
          </a:custGeom>
          <a:solidFill>
            <a:srgbClr val="8CD211"/>
          </a:solidFill>
        </p:spPr>
        <p:txBody>
          <a:bodyPr wrap="square" lIns="0" tIns="0" rIns="0" bIns="0" rtlCol="0">
            <a:noAutofit/>
          </a:bodyPr>
          <a:lstStyle/>
          <a:p>
            <a:endParaRPr/>
          </a:p>
        </p:txBody>
      </p:sp>
      <p:sp>
        <p:nvSpPr>
          <p:cNvPr id="25" name="object 25"/>
          <p:cNvSpPr/>
          <p:nvPr/>
        </p:nvSpPr>
        <p:spPr>
          <a:xfrm>
            <a:off x="9328611" y="6886642"/>
            <a:ext cx="729787" cy="438632"/>
          </a:xfrm>
          <a:custGeom>
            <a:avLst/>
            <a:gdLst/>
            <a:ahLst/>
            <a:cxnLst/>
            <a:rect l="l" t="t" r="r" b="b"/>
            <a:pathLst>
              <a:path w="729787" h="438632">
                <a:moveTo>
                  <a:pt x="9931" y="0"/>
                </a:moveTo>
                <a:lnTo>
                  <a:pt x="0" y="5740"/>
                </a:lnTo>
                <a:lnTo>
                  <a:pt x="0" y="17297"/>
                </a:lnTo>
                <a:lnTo>
                  <a:pt x="729787" y="438629"/>
                </a:lnTo>
                <a:lnTo>
                  <a:pt x="729787" y="415604"/>
                </a:lnTo>
                <a:lnTo>
                  <a:pt x="9931" y="0"/>
                </a:lnTo>
              </a:path>
            </a:pathLst>
          </a:custGeom>
          <a:solidFill>
            <a:srgbClr val="8CD211"/>
          </a:solidFill>
        </p:spPr>
        <p:txBody>
          <a:bodyPr wrap="square" lIns="0" tIns="0" rIns="0" bIns="0" rtlCol="0">
            <a:noAutofit/>
          </a:bodyPr>
          <a:lstStyle/>
          <a:p>
            <a:endParaRPr/>
          </a:p>
        </p:txBody>
      </p:sp>
      <p:sp>
        <p:nvSpPr>
          <p:cNvPr id="26" name="object 26"/>
          <p:cNvSpPr/>
          <p:nvPr/>
        </p:nvSpPr>
        <p:spPr>
          <a:xfrm>
            <a:off x="9328605" y="7143766"/>
            <a:ext cx="524662" cy="628633"/>
          </a:xfrm>
          <a:custGeom>
            <a:avLst/>
            <a:gdLst/>
            <a:ahLst/>
            <a:cxnLst/>
            <a:rect l="l" t="t" r="r" b="b"/>
            <a:pathLst>
              <a:path w="524662" h="628633">
                <a:moveTo>
                  <a:pt x="0" y="0"/>
                </a:moveTo>
                <a:lnTo>
                  <a:pt x="0" y="22923"/>
                </a:lnTo>
                <a:lnTo>
                  <a:pt x="504812" y="314375"/>
                </a:lnTo>
                <a:lnTo>
                  <a:pt x="504812" y="628633"/>
                </a:lnTo>
                <a:lnTo>
                  <a:pt x="524662" y="628633"/>
                </a:lnTo>
                <a:lnTo>
                  <a:pt x="524662" y="302920"/>
                </a:lnTo>
                <a:lnTo>
                  <a:pt x="0" y="0"/>
                </a:lnTo>
              </a:path>
            </a:pathLst>
          </a:custGeom>
          <a:solidFill>
            <a:srgbClr val="8CD211"/>
          </a:solidFill>
        </p:spPr>
        <p:txBody>
          <a:bodyPr wrap="square" lIns="0" tIns="0" rIns="0" bIns="0" rtlCol="0">
            <a:noAutofit/>
          </a:bodyPr>
          <a:lstStyle/>
          <a:p>
            <a:endParaRPr/>
          </a:p>
        </p:txBody>
      </p:sp>
      <p:sp>
        <p:nvSpPr>
          <p:cNvPr id="27" name="object 27"/>
          <p:cNvSpPr/>
          <p:nvPr/>
        </p:nvSpPr>
        <p:spPr>
          <a:xfrm>
            <a:off x="8348459" y="5189108"/>
            <a:ext cx="1484960" cy="1555241"/>
          </a:xfrm>
          <a:custGeom>
            <a:avLst/>
            <a:gdLst/>
            <a:ahLst/>
            <a:cxnLst/>
            <a:rect l="l" t="t" r="r" b="b"/>
            <a:pathLst>
              <a:path w="1484960" h="1555242">
                <a:moveTo>
                  <a:pt x="10325" y="0"/>
                </a:moveTo>
                <a:lnTo>
                  <a:pt x="0" y="5956"/>
                </a:lnTo>
                <a:lnTo>
                  <a:pt x="0" y="16675"/>
                </a:lnTo>
                <a:lnTo>
                  <a:pt x="732612" y="440766"/>
                </a:lnTo>
                <a:lnTo>
                  <a:pt x="732650" y="1549742"/>
                </a:lnTo>
                <a:lnTo>
                  <a:pt x="742188" y="1555241"/>
                </a:lnTo>
                <a:lnTo>
                  <a:pt x="752271" y="1549425"/>
                </a:lnTo>
                <a:lnTo>
                  <a:pt x="752348" y="440918"/>
                </a:lnTo>
                <a:lnTo>
                  <a:pt x="783187" y="423113"/>
                </a:lnTo>
                <a:lnTo>
                  <a:pt x="742632" y="423113"/>
                </a:lnTo>
                <a:lnTo>
                  <a:pt x="10325" y="0"/>
                </a:lnTo>
                <a:close/>
              </a:path>
              <a:path w="1484960" h="1555242">
                <a:moveTo>
                  <a:pt x="1475282" y="673"/>
                </a:moveTo>
                <a:lnTo>
                  <a:pt x="742632" y="423113"/>
                </a:lnTo>
                <a:lnTo>
                  <a:pt x="783187" y="423113"/>
                </a:lnTo>
                <a:lnTo>
                  <a:pt x="1484960" y="17945"/>
                </a:lnTo>
                <a:lnTo>
                  <a:pt x="1484731" y="6159"/>
                </a:lnTo>
                <a:lnTo>
                  <a:pt x="1475282" y="673"/>
                </a:lnTo>
                <a:close/>
              </a:path>
            </a:pathLst>
          </a:custGeom>
          <a:solidFill>
            <a:srgbClr val="8CD211"/>
          </a:solidFill>
        </p:spPr>
        <p:txBody>
          <a:bodyPr wrap="square" lIns="0" tIns="0" rIns="0" bIns="0" rtlCol="0">
            <a:noAutofit/>
          </a:bodyPr>
          <a:lstStyle/>
          <a:p>
            <a:endParaRPr/>
          </a:p>
        </p:txBody>
      </p:sp>
      <p:sp>
        <p:nvSpPr>
          <p:cNvPr id="28" name="object 28"/>
          <p:cNvSpPr/>
          <p:nvPr/>
        </p:nvSpPr>
        <p:spPr>
          <a:xfrm>
            <a:off x="9308769" y="5445173"/>
            <a:ext cx="524649" cy="1173251"/>
          </a:xfrm>
          <a:custGeom>
            <a:avLst/>
            <a:gdLst/>
            <a:ahLst/>
            <a:cxnLst/>
            <a:rect l="l" t="t" r="r" b="b"/>
            <a:pathLst>
              <a:path w="524649" h="1173251">
                <a:moveTo>
                  <a:pt x="524649" y="0"/>
                </a:moveTo>
                <a:lnTo>
                  <a:pt x="0" y="302920"/>
                </a:lnTo>
                <a:lnTo>
                  <a:pt x="0" y="1173251"/>
                </a:lnTo>
                <a:lnTo>
                  <a:pt x="19837" y="1161770"/>
                </a:lnTo>
                <a:lnTo>
                  <a:pt x="19837" y="314375"/>
                </a:lnTo>
                <a:lnTo>
                  <a:pt x="524649" y="22910"/>
                </a:lnTo>
                <a:lnTo>
                  <a:pt x="524649" y="0"/>
                </a:lnTo>
                <a:close/>
              </a:path>
            </a:pathLst>
          </a:custGeom>
          <a:solidFill>
            <a:srgbClr val="8CD211"/>
          </a:solidFill>
        </p:spPr>
        <p:txBody>
          <a:bodyPr wrap="square" lIns="0" tIns="0" rIns="0" bIns="0" rtlCol="0">
            <a:noAutofit/>
          </a:bodyPr>
          <a:lstStyle/>
          <a:p>
            <a:endParaRPr/>
          </a:p>
        </p:txBody>
      </p:sp>
      <p:sp>
        <p:nvSpPr>
          <p:cNvPr id="29" name="object 29"/>
          <p:cNvSpPr/>
          <p:nvPr/>
        </p:nvSpPr>
        <p:spPr>
          <a:xfrm>
            <a:off x="8348469" y="5445175"/>
            <a:ext cx="524649" cy="910145"/>
          </a:xfrm>
          <a:custGeom>
            <a:avLst/>
            <a:gdLst/>
            <a:ahLst/>
            <a:cxnLst/>
            <a:rect l="l" t="t" r="r" b="b"/>
            <a:pathLst>
              <a:path w="524649" h="910145">
                <a:moveTo>
                  <a:pt x="0" y="0"/>
                </a:moveTo>
                <a:lnTo>
                  <a:pt x="0" y="22910"/>
                </a:lnTo>
                <a:lnTo>
                  <a:pt x="504812" y="314363"/>
                </a:lnTo>
                <a:lnTo>
                  <a:pt x="504812" y="898690"/>
                </a:lnTo>
                <a:lnTo>
                  <a:pt x="524649" y="910145"/>
                </a:lnTo>
                <a:lnTo>
                  <a:pt x="524649" y="302920"/>
                </a:lnTo>
                <a:lnTo>
                  <a:pt x="0" y="0"/>
                </a:lnTo>
                <a:close/>
              </a:path>
            </a:pathLst>
          </a:custGeom>
          <a:solidFill>
            <a:srgbClr val="8CD211"/>
          </a:solidFill>
        </p:spPr>
        <p:txBody>
          <a:bodyPr wrap="square" lIns="0" tIns="0" rIns="0" bIns="0" rtlCol="0">
            <a:noAutofit/>
          </a:bodyPr>
          <a:lstStyle/>
          <a:p>
            <a:endParaRPr/>
          </a:p>
        </p:txBody>
      </p:sp>
      <p:sp>
        <p:nvSpPr>
          <p:cNvPr id="30" name="object 30"/>
          <p:cNvSpPr/>
          <p:nvPr/>
        </p:nvSpPr>
        <p:spPr>
          <a:xfrm>
            <a:off x="7368120" y="7143652"/>
            <a:ext cx="524865" cy="628747"/>
          </a:xfrm>
          <a:custGeom>
            <a:avLst/>
            <a:gdLst/>
            <a:ahLst/>
            <a:cxnLst/>
            <a:rect l="l" t="t" r="r" b="b"/>
            <a:pathLst>
              <a:path w="524865" h="628747">
                <a:moveTo>
                  <a:pt x="0" y="0"/>
                </a:moveTo>
                <a:lnTo>
                  <a:pt x="0" y="22923"/>
                </a:lnTo>
                <a:lnTo>
                  <a:pt x="505028" y="314490"/>
                </a:lnTo>
                <a:lnTo>
                  <a:pt x="505028" y="628747"/>
                </a:lnTo>
                <a:lnTo>
                  <a:pt x="524865" y="628747"/>
                </a:lnTo>
                <a:lnTo>
                  <a:pt x="524865" y="303034"/>
                </a:lnTo>
                <a:lnTo>
                  <a:pt x="0" y="0"/>
                </a:lnTo>
              </a:path>
            </a:pathLst>
          </a:custGeom>
          <a:solidFill>
            <a:srgbClr val="8CD211"/>
          </a:solidFill>
        </p:spPr>
        <p:txBody>
          <a:bodyPr wrap="square" lIns="0" tIns="0" rIns="0" bIns="0" rtlCol="0">
            <a:noAutofit/>
          </a:bodyPr>
          <a:lstStyle/>
          <a:p>
            <a:endParaRPr/>
          </a:p>
        </p:txBody>
      </p:sp>
      <p:sp>
        <p:nvSpPr>
          <p:cNvPr id="31" name="object 31"/>
          <p:cNvSpPr/>
          <p:nvPr/>
        </p:nvSpPr>
        <p:spPr>
          <a:xfrm>
            <a:off x="7586963" y="6754573"/>
            <a:ext cx="1047483" cy="313893"/>
          </a:xfrm>
          <a:custGeom>
            <a:avLst/>
            <a:gdLst/>
            <a:ahLst/>
            <a:cxnLst/>
            <a:rect l="l" t="t" r="r" b="b"/>
            <a:pathLst>
              <a:path w="1047483" h="313893">
                <a:moveTo>
                  <a:pt x="19837" y="0"/>
                </a:moveTo>
                <a:lnTo>
                  <a:pt x="0" y="11455"/>
                </a:lnTo>
                <a:lnTo>
                  <a:pt x="523836" y="313893"/>
                </a:lnTo>
                <a:lnTo>
                  <a:pt x="563520" y="290982"/>
                </a:lnTo>
                <a:lnTo>
                  <a:pt x="523836" y="290982"/>
                </a:lnTo>
                <a:lnTo>
                  <a:pt x="19837" y="0"/>
                </a:lnTo>
                <a:close/>
              </a:path>
              <a:path w="1047483" h="313893">
                <a:moveTo>
                  <a:pt x="1027633" y="114"/>
                </a:moveTo>
                <a:lnTo>
                  <a:pt x="523836" y="290982"/>
                </a:lnTo>
                <a:lnTo>
                  <a:pt x="563520" y="290982"/>
                </a:lnTo>
                <a:lnTo>
                  <a:pt x="1047483" y="11569"/>
                </a:lnTo>
                <a:lnTo>
                  <a:pt x="1027633" y="114"/>
                </a:lnTo>
                <a:close/>
              </a:path>
            </a:pathLst>
          </a:custGeom>
          <a:solidFill>
            <a:srgbClr val="8CD211"/>
          </a:solidFill>
        </p:spPr>
        <p:txBody>
          <a:bodyPr wrap="square" lIns="0" tIns="0" rIns="0" bIns="0" rtlCol="0">
            <a:noAutofit/>
          </a:bodyPr>
          <a:lstStyle/>
          <a:p>
            <a:endParaRPr/>
          </a:p>
        </p:txBody>
      </p:sp>
      <p:sp>
        <p:nvSpPr>
          <p:cNvPr id="32" name="object 32"/>
          <p:cNvSpPr/>
          <p:nvPr/>
        </p:nvSpPr>
        <p:spPr>
          <a:xfrm>
            <a:off x="7368120" y="6886590"/>
            <a:ext cx="1484960" cy="885809"/>
          </a:xfrm>
          <a:custGeom>
            <a:avLst/>
            <a:gdLst/>
            <a:ahLst/>
            <a:cxnLst/>
            <a:rect l="l" t="t" r="r" b="b"/>
            <a:pathLst>
              <a:path w="1484960" h="885809">
                <a:moveTo>
                  <a:pt x="10033" y="0"/>
                </a:moveTo>
                <a:lnTo>
                  <a:pt x="0" y="5791"/>
                </a:lnTo>
                <a:lnTo>
                  <a:pt x="0" y="15963"/>
                </a:lnTo>
                <a:lnTo>
                  <a:pt x="732840" y="439064"/>
                </a:lnTo>
                <a:lnTo>
                  <a:pt x="732840" y="885809"/>
                </a:lnTo>
                <a:lnTo>
                  <a:pt x="752500" y="885809"/>
                </a:lnTo>
                <a:lnTo>
                  <a:pt x="752500" y="439064"/>
                </a:lnTo>
                <a:lnTo>
                  <a:pt x="780349" y="422986"/>
                </a:lnTo>
                <a:lnTo>
                  <a:pt x="742683" y="422986"/>
                </a:lnTo>
                <a:lnTo>
                  <a:pt x="10033" y="0"/>
                </a:lnTo>
              </a:path>
              <a:path w="1484960" h="885809">
                <a:moveTo>
                  <a:pt x="1475130" y="114"/>
                </a:moveTo>
                <a:lnTo>
                  <a:pt x="742683" y="422986"/>
                </a:lnTo>
                <a:lnTo>
                  <a:pt x="780349" y="422986"/>
                </a:lnTo>
                <a:lnTo>
                  <a:pt x="1484960" y="16192"/>
                </a:lnTo>
                <a:lnTo>
                  <a:pt x="1484960" y="5791"/>
                </a:lnTo>
                <a:lnTo>
                  <a:pt x="1475130" y="114"/>
                </a:lnTo>
              </a:path>
            </a:pathLst>
          </a:custGeom>
          <a:solidFill>
            <a:srgbClr val="8CD211"/>
          </a:solidFill>
        </p:spPr>
        <p:txBody>
          <a:bodyPr wrap="square" lIns="0" tIns="0" rIns="0" bIns="0" rtlCol="0">
            <a:noAutofit/>
          </a:bodyPr>
          <a:lstStyle/>
          <a:p>
            <a:endParaRPr/>
          </a:p>
        </p:txBody>
      </p:sp>
      <p:sp>
        <p:nvSpPr>
          <p:cNvPr id="33" name="object 33"/>
          <p:cNvSpPr/>
          <p:nvPr/>
        </p:nvSpPr>
        <p:spPr>
          <a:xfrm>
            <a:off x="8328629" y="7143897"/>
            <a:ext cx="524459" cy="628497"/>
          </a:xfrm>
          <a:custGeom>
            <a:avLst/>
            <a:gdLst/>
            <a:ahLst/>
            <a:cxnLst/>
            <a:rect l="l" t="t" r="r" b="b"/>
            <a:pathLst>
              <a:path w="524459" h="628497">
                <a:moveTo>
                  <a:pt x="524459" y="0"/>
                </a:moveTo>
                <a:lnTo>
                  <a:pt x="0" y="302793"/>
                </a:lnTo>
                <a:lnTo>
                  <a:pt x="0" y="628497"/>
                </a:lnTo>
                <a:lnTo>
                  <a:pt x="19824" y="628497"/>
                </a:lnTo>
                <a:lnTo>
                  <a:pt x="19824" y="314248"/>
                </a:lnTo>
                <a:lnTo>
                  <a:pt x="524459" y="22910"/>
                </a:lnTo>
                <a:lnTo>
                  <a:pt x="524459" y="0"/>
                </a:lnTo>
                <a:close/>
              </a:path>
            </a:pathLst>
          </a:custGeom>
          <a:solidFill>
            <a:srgbClr val="8CD211"/>
          </a:solidFill>
        </p:spPr>
        <p:txBody>
          <a:bodyPr wrap="square" lIns="0" tIns="0" rIns="0" bIns="0" rtlCol="0">
            <a:noAutofit/>
          </a:bodyPr>
          <a:lstStyle/>
          <a:p>
            <a:endParaRPr/>
          </a:p>
        </p:txBody>
      </p:sp>
      <p:sp>
        <p:nvSpPr>
          <p:cNvPr id="34" name="object 34"/>
          <p:cNvSpPr/>
          <p:nvPr/>
        </p:nvSpPr>
        <p:spPr>
          <a:xfrm>
            <a:off x="7348472" y="6606480"/>
            <a:ext cx="19837" cy="11861"/>
          </a:xfrm>
          <a:custGeom>
            <a:avLst/>
            <a:gdLst/>
            <a:ahLst/>
            <a:cxnLst/>
            <a:rect l="l" t="t" r="r" b="b"/>
            <a:pathLst>
              <a:path w="19837" h="11861">
                <a:moveTo>
                  <a:pt x="19837" y="0"/>
                </a:moveTo>
                <a:lnTo>
                  <a:pt x="0" y="11455"/>
                </a:lnTo>
                <a:lnTo>
                  <a:pt x="0" y="11861"/>
                </a:lnTo>
                <a:lnTo>
                  <a:pt x="19837" y="419"/>
                </a:lnTo>
                <a:lnTo>
                  <a:pt x="19837" y="0"/>
                </a:lnTo>
                <a:close/>
              </a:path>
            </a:pathLst>
          </a:custGeom>
          <a:solidFill>
            <a:srgbClr val="5992CA"/>
          </a:solidFill>
        </p:spPr>
        <p:txBody>
          <a:bodyPr wrap="square" lIns="0" tIns="0" rIns="0" bIns="0" rtlCol="0">
            <a:noAutofit/>
          </a:bodyPr>
          <a:lstStyle/>
          <a:p>
            <a:endParaRPr/>
          </a:p>
        </p:txBody>
      </p:sp>
      <p:sp>
        <p:nvSpPr>
          <p:cNvPr id="35" name="object 35"/>
          <p:cNvSpPr/>
          <p:nvPr/>
        </p:nvSpPr>
        <p:spPr>
          <a:xfrm>
            <a:off x="8328616" y="4743489"/>
            <a:ext cx="1524647" cy="1754797"/>
          </a:xfrm>
          <a:custGeom>
            <a:avLst/>
            <a:gdLst/>
            <a:ahLst/>
            <a:cxnLst/>
            <a:rect l="l" t="t" r="r" b="b"/>
            <a:pathLst>
              <a:path w="1524647" h="1754797">
                <a:moveTo>
                  <a:pt x="762330" y="0"/>
                </a:moveTo>
                <a:lnTo>
                  <a:pt x="0" y="440131"/>
                </a:lnTo>
                <a:lnTo>
                  <a:pt x="0" y="1320380"/>
                </a:lnTo>
                <a:lnTo>
                  <a:pt x="752449" y="1754797"/>
                </a:lnTo>
                <a:lnTo>
                  <a:pt x="752449" y="1731886"/>
                </a:lnTo>
                <a:lnTo>
                  <a:pt x="19850" y="1308925"/>
                </a:lnTo>
                <a:lnTo>
                  <a:pt x="19850" y="451573"/>
                </a:lnTo>
                <a:lnTo>
                  <a:pt x="762330" y="22910"/>
                </a:lnTo>
                <a:lnTo>
                  <a:pt x="802012" y="22910"/>
                </a:lnTo>
                <a:lnTo>
                  <a:pt x="762330" y="0"/>
                </a:lnTo>
                <a:close/>
              </a:path>
              <a:path w="1524647" h="1754797">
                <a:moveTo>
                  <a:pt x="802012" y="22910"/>
                </a:moveTo>
                <a:lnTo>
                  <a:pt x="762330" y="22910"/>
                </a:lnTo>
                <a:lnTo>
                  <a:pt x="1504810" y="451573"/>
                </a:lnTo>
                <a:lnTo>
                  <a:pt x="1504810" y="1308925"/>
                </a:lnTo>
                <a:lnTo>
                  <a:pt x="999985" y="1600377"/>
                </a:lnTo>
                <a:lnTo>
                  <a:pt x="999985" y="1623288"/>
                </a:lnTo>
                <a:lnTo>
                  <a:pt x="1524647" y="1320380"/>
                </a:lnTo>
                <a:lnTo>
                  <a:pt x="1524647" y="440131"/>
                </a:lnTo>
                <a:lnTo>
                  <a:pt x="802012" y="22910"/>
                </a:lnTo>
                <a:close/>
              </a:path>
            </a:pathLst>
          </a:custGeom>
          <a:solidFill>
            <a:srgbClr val="5AAAFA"/>
          </a:solidFill>
        </p:spPr>
        <p:txBody>
          <a:bodyPr wrap="square" lIns="0" tIns="0" rIns="0" bIns="0" rtlCol="0">
            <a:noAutofit/>
          </a:bodyPr>
          <a:lstStyle/>
          <a:p>
            <a:endParaRPr/>
          </a:p>
        </p:txBody>
      </p:sp>
      <p:sp>
        <p:nvSpPr>
          <p:cNvPr id="36" name="object 36"/>
          <p:cNvSpPr/>
          <p:nvPr/>
        </p:nvSpPr>
        <p:spPr>
          <a:xfrm>
            <a:off x="6368338" y="4743489"/>
            <a:ext cx="1524635" cy="1754822"/>
          </a:xfrm>
          <a:custGeom>
            <a:avLst/>
            <a:gdLst/>
            <a:ahLst/>
            <a:cxnLst/>
            <a:rect l="l" t="t" r="r" b="b"/>
            <a:pathLst>
              <a:path w="1524634" h="1754822">
                <a:moveTo>
                  <a:pt x="762317" y="0"/>
                </a:moveTo>
                <a:lnTo>
                  <a:pt x="0" y="440118"/>
                </a:lnTo>
                <a:lnTo>
                  <a:pt x="0" y="1320380"/>
                </a:lnTo>
                <a:lnTo>
                  <a:pt x="752487" y="1754822"/>
                </a:lnTo>
                <a:lnTo>
                  <a:pt x="752487" y="1731911"/>
                </a:lnTo>
                <a:lnTo>
                  <a:pt x="19837" y="1308912"/>
                </a:lnTo>
                <a:lnTo>
                  <a:pt x="19837" y="451573"/>
                </a:lnTo>
                <a:lnTo>
                  <a:pt x="762317" y="22910"/>
                </a:lnTo>
                <a:lnTo>
                  <a:pt x="802000" y="22910"/>
                </a:lnTo>
                <a:lnTo>
                  <a:pt x="762317" y="0"/>
                </a:lnTo>
                <a:close/>
              </a:path>
              <a:path w="1524634" h="1754822">
                <a:moveTo>
                  <a:pt x="802000" y="22910"/>
                </a:moveTo>
                <a:lnTo>
                  <a:pt x="762317" y="22910"/>
                </a:lnTo>
                <a:lnTo>
                  <a:pt x="1504797" y="451573"/>
                </a:lnTo>
                <a:lnTo>
                  <a:pt x="1504797" y="1308912"/>
                </a:lnTo>
                <a:lnTo>
                  <a:pt x="999985" y="1600377"/>
                </a:lnTo>
                <a:lnTo>
                  <a:pt x="999985" y="1623288"/>
                </a:lnTo>
                <a:lnTo>
                  <a:pt x="1524635" y="1320380"/>
                </a:lnTo>
                <a:lnTo>
                  <a:pt x="1524635" y="440118"/>
                </a:lnTo>
                <a:lnTo>
                  <a:pt x="802000" y="22910"/>
                </a:lnTo>
                <a:close/>
              </a:path>
            </a:pathLst>
          </a:custGeom>
          <a:solidFill>
            <a:srgbClr val="5AAAFA"/>
          </a:solidFill>
        </p:spPr>
        <p:txBody>
          <a:bodyPr wrap="square" lIns="0" tIns="0" rIns="0" bIns="0" rtlCol="0">
            <a:noAutofit/>
          </a:bodyPr>
          <a:lstStyle/>
          <a:p>
            <a:endParaRPr/>
          </a:p>
        </p:txBody>
      </p:sp>
      <p:sp>
        <p:nvSpPr>
          <p:cNvPr id="37" name="object 37"/>
          <p:cNvSpPr/>
          <p:nvPr/>
        </p:nvSpPr>
        <p:spPr>
          <a:xfrm>
            <a:off x="7348278" y="6440798"/>
            <a:ext cx="1524647" cy="1331595"/>
          </a:xfrm>
          <a:custGeom>
            <a:avLst/>
            <a:gdLst/>
            <a:ahLst/>
            <a:cxnLst/>
            <a:rect l="l" t="t" r="r" b="b"/>
            <a:pathLst>
              <a:path w="1524647" h="1331595">
                <a:moveTo>
                  <a:pt x="762330" y="0"/>
                </a:moveTo>
                <a:lnTo>
                  <a:pt x="0" y="440118"/>
                </a:lnTo>
                <a:lnTo>
                  <a:pt x="0" y="1320380"/>
                </a:lnTo>
                <a:lnTo>
                  <a:pt x="19443" y="1331595"/>
                </a:lnTo>
                <a:lnTo>
                  <a:pt x="59118" y="1331595"/>
                </a:lnTo>
                <a:lnTo>
                  <a:pt x="19837" y="1308925"/>
                </a:lnTo>
                <a:lnTo>
                  <a:pt x="19837" y="451586"/>
                </a:lnTo>
                <a:lnTo>
                  <a:pt x="762330" y="22910"/>
                </a:lnTo>
                <a:lnTo>
                  <a:pt x="802013" y="22910"/>
                </a:lnTo>
                <a:lnTo>
                  <a:pt x="762330" y="0"/>
                </a:lnTo>
                <a:close/>
              </a:path>
              <a:path w="1524647" h="1331595">
                <a:moveTo>
                  <a:pt x="802013" y="22910"/>
                </a:moveTo>
                <a:lnTo>
                  <a:pt x="762330" y="22910"/>
                </a:lnTo>
                <a:lnTo>
                  <a:pt x="1504810" y="451586"/>
                </a:lnTo>
                <a:lnTo>
                  <a:pt x="1504810" y="1308925"/>
                </a:lnTo>
                <a:lnTo>
                  <a:pt x="1465529" y="1331595"/>
                </a:lnTo>
                <a:lnTo>
                  <a:pt x="1505204" y="1331595"/>
                </a:lnTo>
                <a:lnTo>
                  <a:pt x="1524647" y="1320380"/>
                </a:lnTo>
                <a:lnTo>
                  <a:pt x="1524647" y="440118"/>
                </a:lnTo>
                <a:lnTo>
                  <a:pt x="802013" y="22910"/>
                </a:lnTo>
                <a:close/>
              </a:path>
            </a:pathLst>
          </a:custGeom>
          <a:solidFill>
            <a:srgbClr val="5AAAFA"/>
          </a:solidFill>
        </p:spPr>
        <p:txBody>
          <a:bodyPr wrap="square" lIns="0" tIns="0" rIns="0" bIns="0" rtlCol="0">
            <a:noAutofit/>
          </a:bodyPr>
          <a:lstStyle/>
          <a:p>
            <a:endParaRPr/>
          </a:p>
        </p:txBody>
      </p:sp>
      <p:sp>
        <p:nvSpPr>
          <p:cNvPr id="38" name="object 38"/>
          <p:cNvSpPr/>
          <p:nvPr/>
        </p:nvSpPr>
        <p:spPr>
          <a:xfrm>
            <a:off x="5387999" y="6440798"/>
            <a:ext cx="1524634" cy="1331595"/>
          </a:xfrm>
          <a:custGeom>
            <a:avLst/>
            <a:gdLst/>
            <a:ahLst/>
            <a:cxnLst/>
            <a:rect l="l" t="t" r="r" b="b"/>
            <a:pathLst>
              <a:path w="1524634" h="1331595">
                <a:moveTo>
                  <a:pt x="762330" y="0"/>
                </a:moveTo>
                <a:lnTo>
                  <a:pt x="0" y="440118"/>
                </a:lnTo>
                <a:lnTo>
                  <a:pt x="0" y="1320380"/>
                </a:lnTo>
                <a:lnTo>
                  <a:pt x="19443" y="1331595"/>
                </a:lnTo>
                <a:lnTo>
                  <a:pt x="59118" y="1331595"/>
                </a:lnTo>
                <a:lnTo>
                  <a:pt x="19837" y="1308925"/>
                </a:lnTo>
                <a:lnTo>
                  <a:pt x="19837" y="451586"/>
                </a:lnTo>
                <a:lnTo>
                  <a:pt x="762330" y="22910"/>
                </a:lnTo>
                <a:lnTo>
                  <a:pt x="802012" y="22910"/>
                </a:lnTo>
                <a:lnTo>
                  <a:pt x="762330" y="0"/>
                </a:lnTo>
                <a:close/>
              </a:path>
              <a:path w="1524634" h="1331595">
                <a:moveTo>
                  <a:pt x="802012" y="22910"/>
                </a:moveTo>
                <a:lnTo>
                  <a:pt x="762330" y="22910"/>
                </a:lnTo>
                <a:lnTo>
                  <a:pt x="1504797" y="451586"/>
                </a:lnTo>
                <a:lnTo>
                  <a:pt x="1504797" y="1308925"/>
                </a:lnTo>
                <a:lnTo>
                  <a:pt x="1465516" y="1331595"/>
                </a:lnTo>
                <a:lnTo>
                  <a:pt x="1505191" y="1331595"/>
                </a:lnTo>
                <a:lnTo>
                  <a:pt x="1524635" y="1320380"/>
                </a:lnTo>
                <a:lnTo>
                  <a:pt x="1524635" y="440118"/>
                </a:lnTo>
                <a:lnTo>
                  <a:pt x="802012" y="22910"/>
                </a:lnTo>
                <a:close/>
              </a:path>
            </a:pathLst>
          </a:custGeom>
          <a:solidFill>
            <a:srgbClr val="5AAAFA"/>
          </a:solidFill>
        </p:spPr>
        <p:txBody>
          <a:bodyPr wrap="square" lIns="0" tIns="0" rIns="0" bIns="0" rtlCol="0">
            <a:noAutofit/>
          </a:bodyPr>
          <a:lstStyle/>
          <a:p>
            <a:endParaRPr/>
          </a:p>
        </p:txBody>
      </p:sp>
      <p:sp>
        <p:nvSpPr>
          <p:cNvPr id="39" name="object 39"/>
          <p:cNvSpPr/>
          <p:nvPr/>
        </p:nvSpPr>
        <p:spPr>
          <a:xfrm>
            <a:off x="9308763" y="6448113"/>
            <a:ext cx="749630" cy="1324279"/>
          </a:xfrm>
          <a:custGeom>
            <a:avLst/>
            <a:gdLst/>
            <a:ahLst/>
            <a:cxnLst/>
            <a:rect l="l" t="t" r="r" b="b"/>
            <a:pathLst>
              <a:path w="749630" h="1324279">
                <a:moveTo>
                  <a:pt x="749630" y="0"/>
                </a:moveTo>
                <a:lnTo>
                  <a:pt x="0" y="432803"/>
                </a:lnTo>
                <a:lnTo>
                  <a:pt x="0" y="1313065"/>
                </a:lnTo>
                <a:lnTo>
                  <a:pt x="19443" y="1324279"/>
                </a:lnTo>
                <a:lnTo>
                  <a:pt x="59118" y="1324279"/>
                </a:lnTo>
                <a:lnTo>
                  <a:pt x="19837" y="1301610"/>
                </a:lnTo>
                <a:lnTo>
                  <a:pt x="19837" y="444271"/>
                </a:lnTo>
                <a:lnTo>
                  <a:pt x="749630" y="22923"/>
                </a:lnTo>
                <a:lnTo>
                  <a:pt x="749630" y="0"/>
                </a:lnTo>
                <a:close/>
              </a:path>
            </a:pathLst>
          </a:custGeom>
          <a:solidFill>
            <a:srgbClr val="5AAAFA"/>
          </a:solidFill>
        </p:spPr>
        <p:txBody>
          <a:bodyPr wrap="square" lIns="0" tIns="0" rIns="0" bIns="0" rtlCol="0">
            <a:noAutofit/>
          </a:bodyPr>
          <a:lstStyle/>
          <a:p>
            <a:endParaRPr/>
          </a:p>
        </p:txBody>
      </p:sp>
      <p:sp>
        <p:nvSpPr>
          <p:cNvPr id="40" name="object 40"/>
          <p:cNvSpPr/>
          <p:nvPr/>
        </p:nvSpPr>
        <p:spPr>
          <a:xfrm>
            <a:off x="5160265" y="4480561"/>
            <a:ext cx="4898134" cy="3291838"/>
          </a:xfrm>
          <a:custGeom>
            <a:avLst/>
            <a:gdLst/>
            <a:ahLst/>
            <a:cxnLst/>
            <a:rect l="l" t="t" r="r" b="b"/>
            <a:pathLst>
              <a:path w="4898134" h="3291838">
                <a:moveTo>
                  <a:pt x="1970303" y="0"/>
                </a:moveTo>
                <a:lnTo>
                  <a:pt x="980338" y="571550"/>
                </a:lnTo>
                <a:lnTo>
                  <a:pt x="980338" y="1702879"/>
                </a:lnTo>
                <a:lnTo>
                  <a:pt x="0" y="2268867"/>
                </a:lnTo>
                <a:lnTo>
                  <a:pt x="0" y="3291838"/>
                </a:lnTo>
                <a:lnTo>
                  <a:pt x="19697" y="3291838"/>
                </a:lnTo>
                <a:lnTo>
                  <a:pt x="19741" y="2280208"/>
                </a:lnTo>
                <a:lnTo>
                  <a:pt x="989977" y="1720049"/>
                </a:lnTo>
                <a:lnTo>
                  <a:pt x="1029028" y="1720049"/>
                </a:lnTo>
                <a:lnTo>
                  <a:pt x="1000036" y="1703311"/>
                </a:lnTo>
                <a:lnTo>
                  <a:pt x="1000036" y="582930"/>
                </a:lnTo>
                <a:lnTo>
                  <a:pt x="1970303" y="22745"/>
                </a:lnTo>
                <a:lnTo>
                  <a:pt x="2009700" y="22745"/>
                </a:lnTo>
                <a:lnTo>
                  <a:pt x="1970303" y="0"/>
                </a:lnTo>
              </a:path>
              <a:path w="4898134" h="3291838">
                <a:moveTo>
                  <a:pt x="1029028" y="1720049"/>
                </a:moveTo>
                <a:lnTo>
                  <a:pt x="989977" y="1720049"/>
                </a:lnTo>
                <a:lnTo>
                  <a:pt x="1960283" y="2280208"/>
                </a:lnTo>
                <a:lnTo>
                  <a:pt x="1960283" y="3291838"/>
                </a:lnTo>
                <a:lnTo>
                  <a:pt x="1979942" y="3291838"/>
                </a:lnTo>
                <a:lnTo>
                  <a:pt x="1979986" y="2280208"/>
                </a:lnTo>
                <a:lnTo>
                  <a:pt x="2008936" y="2263495"/>
                </a:lnTo>
                <a:lnTo>
                  <a:pt x="1970303" y="2263495"/>
                </a:lnTo>
                <a:lnTo>
                  <a:pt x="1029028" y="1720049"/>
                </a:lnTo>
              </a:path>
              <a:path w="4898134" h="3291838">
                <a:moveTo>
                  <a:pt x="2988582" y="1720049"/>
                </a:moveTo>
                <a:lnTo>
                  <a:pt x="2950260" y="1720049"/>
                </a:lnTo>
                <a:lnTo>
                  <a:pt x="3920439" y="2280373"/>
                </a:lnTo>
                <a:lnTo>
                  <a:pt x="3920515" y="3291838"/>
                </a:lnTo>
                <a:lnTo>
                  <a:pt x="3940467" y="3291838"/>
                </a:lnTo>
                <a:lnTo>
                  <a:pt x="3940467" y="2280462"/>
                </a:lnTo>
                <a:lnTo>
                  <a:pt x="3969348" y="2263787"/>
                </a:lnTo>
                <a:lnTo>
                  <a:pt x="3930383" y="2263787"/>
                </a:lnTo>
                <a:lnTo>
                  <a:pt x="2988582" y="1720049"/>
                </a:lnTo>
              </a:path>
              <a:path w="4898134" h="3291838">
                <a:moveTo>
                  <a:pt x="4898134" y="1705051"/>
                </a:moveTo>
                <a:lnTo>
                  <a:pt x="3930383" y="2263787"/>
                </a:lnTo>
                <a:lnTo>
                  <a:pt x="3969348" y="2263787"/>
                </a:lnTo>
                <a:lnTo>
                  <a:pt x="4898134" y="1727530"/>
                </a:lnTo>
                <a:lnTo>
                  <a:pt x="4898134" y="1705051"/>
                </a:lnTo>
              </a:path>
              <a:path w="4898134" h="3291838">
                <a:moveTo>
                  <a:pt x="2009700" y="22745"/>
                </a:moveTo>
                <a:lnTo>
                  <a:pt x="1970303" y="22745"/>
                </a:lnTo>
                <a:lnTo>
                  <a:pt x="2940583" y="582930"/>
                </a:lnTo>
                <a:lnTo>
                  <a:pt x="2940583" y="1703311"/>
                </a:lnTo>
                <a:lnTo>
                  <a:pt x="1970303" y="2263495"/>
                </a:lnTo>
                <a:lnTo>
                  <a:pt x="2008936" y="2263495"/>
                </a:lnTo>
                <a:lnTo>
                  <a:pt x="2950260" y="1720049"/>
                </a:lnTo>
                <a:lnTo>
                  <a:pt x="2988582" y="1720049"/>
                </a:lnTo>
                <a:lnTo>
                  <a:pt x="2960293" y="1703717"/>
                </a:lnTo>
                <a:lnTo>
                  <a:pt x="2960331" y="582930"/>
                </a:lnTo>
                <a:lnTo>
                  <a:pt x="2989851" y="565886"/>
                </a:lnTo>
                <a:lnTo>
                  <a:pt x="2950451" y="565886"/>
                </a:lnTo>
                <a:lnTo>
                  <a:pt x="2009700" y="22745"/>
                </a:lnTo>
              </a:path>
              <a:path w="4898134" h="3291838">
                <a:moveTo>
                  <a:pt x="3969996" y="22745"/>
                </a:moveTo>
                <a:lnTo>
                  <a:pt x="3930599" y="22745"/>
                </a:lnTo>
                <a:lnTo>
                  <a:pt x="4898134" y="581354"/>
                </a:lnTo>
                <a:lnTo>
                  <a:pt x="4898134" y="558596"/>
                </a:lnTo>
                <a:lnTo>
                  <a:pt x="3969996" y="22745"/>
                </a:lnTo>
              </a:path>
              <a:path w="4898134" h="3291838">
                <a:moveTo>
                  <a:pt x="3930599" y="0"/>
                </a:moveTo>
                <a:lnTo>
                  <a:pt x="2950451" y="565886"/>
                </a:lnTo>
                <a:lnTo>
                  <a:pt x="2989851" y="565886"/>
                </a:lnTo>
                <a:lnTo>
                  <a:pt x="3930599" y="22745"/>
                </a:lnTo>
                <a:lnTo>
                  <a:pt x="3969996" y="22745"/>
                </a:lnTo>
                <a:lnTo>
                  <a:pt x="3930599" y="0"/>
                </a:lnTo>
              </a:path>
            </a:pathLst>
          </a:custGeom>
          <a:solidFill>
            <a:srgbClr val="5AAAFA"/>
          </a:solidFill>
        </p:spPr>
        <p:txBody>
          <a:bodyPr wrap="square" lIns="0" tIns="0" rIns="0" bIns="0" rtlCol="0">
            <a:noAutofit/>
          </a:bodyPr>
          <a:lstStyle/>
          <a:p>
            <a:endParaRPr/>
          </a:p>
        </p:txBody>
      </p:sp>
      <p:sp>
        <p:nvSpPr>
          <p:cNvPr id="44" name="object 44"/>
          <p:cNvSpPr txBox="1">
            <a:spLocks noGrp="1"/>
          </p:cNvSpPr>
          <p:nvPr>
            <p:ph type="ftr" sz="quarter" idx="5"/>
          </p:nvPr>
        </p:nvSpPr>
        <p:spPr>
          <a:prstGeom prst="rect">
            <a:avLst/>
          </a:prstGeom>
        </p:spPr>
        <p:txBody>
          <a:bodyPr vert="horz" wrap="square" lIns="0" tIns="0" rIns="0" bIns="0" rtlCol="0">
            <a:noAutofit/>
          </a:bodyPr>
          <a:lstStyle/>
          <a:p>
            <a:pPr marL="12700">
              <a:lnSpc>
                <a:spcPct val="100000"/>
              </a:lnSpc>
            </a:pPr>
            <a:r>
              <a:rPr sz="800" spc="-15" dirty="0" smtClean="0">
                <a:latin typeface="Arial"/>
                <a:cs typeface="Arial"/>
              </a:rPr>
              <a:t>Se</a:t>
            </a:r>
            <a:r>
              <a:rPr sz="800" spc="-25" dirty="0" smtClean="0">
                <a:latin typeface="Arial"/>
                <a:cs typeface="Arial"/>
              </a:rPr>
              <a:t>p</a:t>
            </a:r>
            <a:r>
              <a:rPr sz="800" spc="-15" dirty="0" smtClean="0">
                <a:latin typeface="Arial"/>
                <a:cs typeface="Arial"/>
              </a:rPr>
              <a:t>t</a:t>
            </a:r>
            <a:r>
              <a:rPr sz="800" spc="-5" dirty="0" smtClean="0">
                <a:latin typeface="Arial"/>
                <a:cs typeface="Arial"/>
              </a:rPr>
              <a:t>ember</a:t>
            </a:r>
            <a:r>
              <a:rPr sz="800" spc="-35" dirty="0" smtClean="0">
                <a:latin typeface="Arial"/>
                <a:cs typeface="Arial"/>
              </a:rPr>
              <a:t> </a:t>
            </a:r>
            <a:r>
              <a:rPr sz="800" spc="-125" dirty="0" smtClean="0">
                <a:latin typeface="Arial"/>
                <a:cs typeface="Arial"/>
              </a:rPr>
              <a:t>1</a:t>
            </a:r>
            <a:r>
              <a:rPr sz="800" spc="-30" dirty="0" smtClean="0">
                <a:latin typeface="Arial"/>
                <a:cs typeface="Arial"/>
              </a:rPr>
              <a:t>5,</a:t>
            </a:r>
            <a:r>
              <a:rPr sz="800" spc="-35" dirty="0" smtClean="0">
                <a:latin typeface="Arial"/>
                <a:cs typeface="Arial"/>
              </a:rPr>
              <a:t> </a:t>
            </a:r>
            <a:r>
              <a:rPr sz="800" spc="-15" dirty="0" smtClean="0">
                <a:latin typeface="Arial"/>
                <a:cs typeface="Arial"/>
              </a:rPr>
              <a:t>2</a:t>
            </a:r>
            <a:r>
              <a:rPr sz="800" spc="-10" dirty="0" smtClean="0">
                <a:latin typeface="Arial"/>
                <a:cs typeface="Arial"/>
              </a:rPr>
              <a:t>0</a:t>
            </a:r>
            <a:r>
              <a:rPr sz="800" spc="-55" dirty="0" smtClean="0">
                <a:latin typeface="Arial"/>
                <a:cs typeface="Arial"/>
              </a:rPr>
              <a:t>16</a:t>
            </a:r>
            <a:endParaRPr sz="800">
              <a:latin typeface="Arial"/>
              <a:cs typeface="Arial"/>
            </a:endParaRPr>
          </a:p>
        </p:txBody>
      </p:sp>
      <p:sp>
        <p:nvSpPr>
          <p:cNvPr id="47" name="Title 1"/>
          <p:cNvSpPr txBox="1">
            <a:spLocks/>
          </p:cNvSpPr>
          <p:nvPr/>
        </p:nvSpPr>
        <p:spPr>
          <a:xfrm>
            <a:off x="281247" y="610396"/>
            <a:ext cx="7505700" cy="530225"/>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defRPr/>
            </a:pPr>
            <a:r>
              <a:rPr lang="en-US" sz="2000" b="1" dirty="0" smtClean="0">
                <a:latin typeface="Arial" panose="020B0604020202020204" pitchFamily="34" charset="0"/>
                <a:cs typeface="Arial" panose="020B0604020202020204" pitchFamily="34" charset="0"/>
              </a:rPr>
              <a:t>Digital Health Town Hall (July 21)</a:t>
            </a:r>
            <a:endParaRPr lang="en-US" sz="2000" b="1" dirty="0">
              <a:latin typeface="Arial" panose="020B0604020202020204" pitchFamily="34" charset="0"/>
              <a:cs typeface="Arial" panose="020B0604020202020204" pitchFamily="34" charset="0"/>
            </a:endParaRPr>
          </a:p>
        </p:txBody>
      </p:sp>
      <p:sp>
        <p:nvSpPr>
          <p:cNvPr id="48" name="Text Placeholder 2"/>
          <p:cNvSpPr txBox="1">
            <a:spLocks/>
          </p:cNvSpPr>
          <p:nvPr/>
        </p:nvSpPr>
        <p:spPr bwMode="auto">
          <a:xfrm>
            <a:off x="281247" y="1383510"/>
            <a:ext cx="4892416" cy="3621880"/>
          </a:xfrm>
          <a:prstGeom prst="rect">
            <a:avLst/>
          </a:prstGeom>
        </p:spPr>
        <p:txBody>
          <a:bodyPr vert="horz" wrap="square" numCol="1" anchor="t" anchorCtr="0" compatLnSpc="1">
            <a:prstTxWarp prst="textNoShape">
              <a:avLst/>
            </a:prstTxWarp>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1400" b="1" dirty="0" smtClean="0">
                <a:latin typeface="Helvetica Neue" charset="0"/>
                <a:ea typeface="Helvetica Neue" charset="0"/>
                <a:cs typeface="Helvetica Neue" charset="0"/>
              </a:rPr>
              <a:t>Topic:  </a:t>
            </a:r>
            <a:r>
              <a:rPr lang="en-US" sz="1400" dirty="0" smtClean="0">
                <a:latin typeface="Helvetica Neue" charset="0"/>
                <a:ea typeface="Helvetica Neue" charset="0"/>
                <a:cs typeface="Helvetica Neue" charset="0"/>
              </a:rPr>
              <a:t>Transformative trends and technologies affecting healthcare </a:t>
            </a:r>
          </a:p>
          <a:p>
            <a:r>
              <a:rPr lang="en-US" sz="1400" b="1" dirty="0" smtClean="0">
                <a:latin typeface="Helvetica Neue" charset="0"/>
                <a:ea typeface="Helvetica Neue" charset="0"/>
                <a:cs typeface="Helvetica Neue" charset="0"/>
              </a:rPr>
              <a:t>Location:  </a:t>
            </a:r>
            <a:r>
              <a:rPr lang="en-US" sz="1400" dirty="0" smtClean="0">
                <a:latin typeface="Helvetica Neue" charset="0"/>
                <a:ea typeface="Helvetica Neue" charset="0"/>
                <a:cs typeface="Helvetica Neue" charset="0"/>
              </a:rPr>
              <a:t>Incubator Venue- The Farm in SoHo</a:t>
            </a:r>
          </a:p>
          <a:p>
            <a:r>
              <a:rPr lang="en-US" sz="1400" b="1" dirty="0" smtClean="0">
                <a:latin typeface="Helvetica Neue" charset="0"/>
                <a:ea typeface="Helvetica Neue" charset="0"/>
                <a:cs typeface="Helvetica Neue" charset="0"/>
              </a:rPr>
              <a:t>Attendance Goal:  </a:t>
            </a:r>
            <a:r>
              <a:rPr lang="en-US" sz="1400" dirty="0" smtClean="0">
                <a:latin typeface="Helvetica Neue" charset="0"/>
                <a:ea typeface="Helvetica Neue" charset="0"/>
                <a:cs typeface="Helvetica Neue" charset="0"/>
              </a:rPr>
              <a:t>25-30 Influencers, Prospects, Customers</a:t>
            </a:r>
          </a:p>
          <a:p>
            <a:r>
              <a:rPr lang="en-US" sz="1400" b="1" dirty="0" smtClean="0">
                <a:latin typeface="Helvetica Neue" charset="0"/>
                <a:ea typeface="Helvetica Neue" charset="0"/>
                <a:cs typeface="Helvetica Neue" charset="0"/>
              </a:rPr>
              <a:t>Opportunities to Scale:  </a:t>
            </a:r>
            <a:r>
              <a:rPr lang="en-US" sz="1400" dirty="0" smtClean="0">
                <a:latin typeface="Helvetica Neue" charset="0"/>
                <a:ea typeface="Helvetica Neue" charset="0"/>
                <a:cs typeface="Helvetica Neue" charset="0"/>
              </a:rPr>
              <a:t>Digital Content created at the event;  IOT guidance to run local event</a:t>
            </a:r>
          </a:p>
          <a:p>
            <a:r>
              <a:rPr lang="en-US" sz="1400" b="1" dirty="0" smtClean="0">
                <a:latin typeface="Helvetica Neue" charset="0"/>
                <a:ea typeface="Helvetica Neue" charset="0"/>
                <a:cs typeface="Helvetica Neue" charset="0"/>
              </a:rPr>
              <a:t>Moderator:  </a:t>
            </a:r>
            <a:r>
              <a:rPr lang="en-US" sz="1400" dirty="0" smtClean="0">
                <a:latin typeface="Helvetica Neue" charset="0"/>
                <a:ea typeface="Helvetica Neue" charset="0"/>
                <a:cs typeface="Helvetica Neue" charset="0"/>
              </a:rPr>
              <a:t>Steve </a:t>
            </a:r>
            <a:r>
              <a:rPr lang="en-US" sz="1400" dirty="0" err="1" smtClean="0">
                <a:latin typeface="Helvetica Neue" charset="0"/>
                <a:ea typeface="Helvetica Neue" charset="0"/>
                <a:cs typeface="Helvetica Neue" charset="0"/>
              </a:rPr>
              <a:t>Lohr</a:t>
            </a:r>
            <a:r>
              <a:rPr lang="en-US" sz="1400" dirty="0" smtClean="0">
                <a:latin typeface="Helvetica Neue" charset="0"/>
                <a:ea typeface="Helvetica Neue" charset="0"/>
                <a:cs typeface="Helvetica Neue" charset="0"/>
              </a:rPr>
              <a:t>, Reporter, New York Times</a:t>
            </a:r>
          </a:p>
          <a:p>
            <a:r>
              <a:rPr lang="en-US" sz="1400" b="1" dirty="0" smtClean="0">
                <a:latin typeface="Helvetica Neue" charset="0"/>
                <a:ea typeface="Helvetica Neue" charset="0"/>
                <a:cs typeface="Helvetica Neue" charset="0"/>
              </a:rPr>
              <a:t>Panelists:</a:t>
            </a:r>
          </a:p>
          <a:p>
            <a:endParaRPr lang="en-US" b="1" dirty="0" smtClean="0"/>
          </a:p>
        </p:txBody>
      </p:sp>
      <p:pic>
        <p:nvPicPr>
          <p:cNvPr id="49" name="Picture 48"/>
          <p:cNvPicPr>
            <a:picLocks noChangeAspect="1"/>
          </p:cNvPicPr>
          <p:nvPr/>
        </p:nvPicPr>
        <p:blipFill>
          <a:blip r:embed="rId3" cstate="print"/>
          <a:srcRect/>
          <a:stretch>
            <a:fillRect/>
          </a:stretch>
        </p:blipFill>
        <p:spPr bwMode="auto">
          <a:xfrm>
            <a:off x="5601201" y="1192525"/>
            <a:ext cx="3889837" cy="1263650"/>
          </a:xfrm>
          <a:prstGeom prst="rect">
            <a:avLst/>
          </a:prstGeom>
          <a:noFill/>
          <a:ln w="9525">
            <a:noFill/>
            <a:miter lim="800000"/>
            <a:headEnd/>
            <a:tailEnd/>
          </a:ln>
        </p:spPr>
      </p:pic>
      <p:sp>
        <p:nvSpPr>
          <p:cNvPr id="50" name="TextBox 49"/>
          <p:cNvSpPr txBox="1"/>
          <p:nvPr/>
        </p:nvSpPr>
        <p:spPr>
          <a:xfrm>
            <a:off x="5614531" y="2456175"/>
            <a:ext cx="3875327" cy="3995966"/>
          </a:xfrm>
          <a:prstGeom prst="rect">
            <a:avLst/>
          </a:prstGeom>
          <a:solidFill>
            <a:srgbClr val="FFFFFF">
              <a:alpha val="71373"/>
            </a:srgbClr>
          </a:solidFill>
          <a:ln w="12700" cap="flat">
            <a:solidFill>
              <a:schemeClr val="bg1">
                <a:lumMod val="50000"/>
              </a:schemeClr>
            </a:solidFill>
            <a:miter lim="400000"/>
          </a:ln>
          <a:effectLst/>
        </p:spPr>
        <p:style>
          <a:lnRef idx="0">
            <a:scrgbClr r="0" g="0" b="0"/>
          </a:lnRef>
          <a:fillRef idx="0">
            <a:scrgbClr r="0" g="0" b="0"/>
          </a:fillRef>
          <a:effectRef idx="0">
            <a:scrgbClr r="0" g="0" b="0"/>
          </a:effectRef>
          <a:fontRef idx="none"/>
        </p:style>
        <p:txBody>
          <a:bodyPr spcFirstLastPara="1" wrap="square" lIns="50800" tIns="50800" rIns="50800" bIns="50800" spcCol="38100" anchor="ctr">
            <a:spAutoFit/>
          </a:bodyPr>
          <a:lstStyle/>
          <a:p>
            <a:pPr algn="ctr" defTabSz="825500" fontAlgn="auto" latinLnBrk="1">
              <a:spcBef>
                <a:spcPts val="0"/>
              </a:spcBef>
              <a:spcAft>
                <a:spcPts val="0"/>
              </a:spcAft>
              <a:defRPr/>
            </a:pPr>
            <a:endParaRPr lang="en-US" sz="1100" dirty="0" smtClean="0">
              <a:solidFill>
                <a:srgbClr val="000000"/>
              </a:solidFill>
              <a:cs typeface="Arial" panose="020B0604020202020204" pitchFamily="34" charset="0"/>
            </a:endParaRPr>
          </a:p>
          <a:p>
            <a:pPr algn="ctr" defTabSz="825500" fontAlgn="auto" latinLnBrk="1">
              <a:spcBef>
                <a:spcPts val="0"/>
              </a:spcBef>
              <a:spcAft>
                <a:spcPts val="0"/>
              </a:spcAft>
              <a:defRPr/>
            </a:pPr>
            <a:endParaRPr lang="en-US" sz="1100" dirty="0">
              <a:solidFill>
                <a:srgbClr val="000000"/>
              </a:solidFill>
              <a:cs typeface="Arial" panose="020B0604020202020204" pitchFamily="34" charset="0"/>
            </a:endParaRPr>
          </a:p>
          <a:p>
            <a:pPr algn="ctr" defTabSz="825500" fontAlgn="auto" latinLnBrk="1">
              <a:spcBef>
                <a:spcPts val="0"/>
              </a:spcBef>
              <a:spcAft>
                <a:spcPts val="0"/>
              </a:spcAft>
              <a:defRPr/>
            </a:pPr>
            <a:r>
              <a:rPr lang="en-US" sz="1100" dirty="0" smtClean="0">
                <a:solidFill>
                  <a:srgbClr val="000000"/>
                </a:solidFill>
                <a:cs typeface="Arial" panose="020B0604020202020204" pitchFamily="34" charset="0"/>
              </a:rPr>
              <a:t>We’re </a:t>
            </a:r>
            <a:r>
              <a:rPr lang="en-US" sz="1100" dirty="0">
                <a:solidFill>
                  <a:srgbClr val="000000"/>
                </a:solidFill>
                <a:cs typeface="Arial" panose="020B0604020202020204" pitchFamily="34" charset="0"/>
              </a:rPr>
              <a:t>excited to invite you, and a select number of your peers, to attend the first of our series of Town Hall events. This panel discussion will be focused on healthcare and hosted by </a:t>
            </a:r>
            <a:r>
              <a:rPr lang="en-US" sz="1100" b="1" i="1" dirty="0">
                <a:solidFill>
                  <a:srgbClr val="000000"/>
                </a:solidFill>
                <a:cs typeface="Arial" panose="020B0604020202020204" pitchFamily="34" charset="0"/>
              </a:rPr>
              <a:t>New York Times</a:t>
            </a:r>
            <a:r>
              <a:rPr lang="en-US" sz="1100" b="1" dirty="0">
                <a:solidFill>
                  <a:srgbClr val="000000"/>
                </a:solidFill>
                <a:cs typeface="Arial" panose="020B0604020202020204" pitchFamily="34" charset="0"/>
              </a:rPr>
              <a:t> tech reporter Steve </a:t>
            </a:r>
            <a:r>
              <a:rPr lang="en-US" sz="1100" b="1" dirty="0" err="1">
                <a:solidFill>
                  <a:srgbClr val="000000"/>
                </a:solidFill>
                <a:cs typeface="Arial" panose="020B0604020202020204" pitchFamily="34" charset="0"/>
              </a:rPr>
              <a:t>Lohr</a:t>
            </a:r>
            <a:r>
              <a:rPr lang="en-US" sz="1100" dirty="0">
                <a:solidFill>
                  <a:srgbClr val="000000"/>
                </a:solidFill>
                <a:cs typeface="Arial" panose="020B0604020202020204" pitchFamily="34" charset="0"/>
              </a:rPr>
              <a:t>.</a:t>
            </a:r>
            <a:br>
              <a:rPr lang="en-US" sz="1100" dirty="0">
                <a:solidFill>
                  <a:srgbClr val="000000"/>
                </a:solidFill>
                <a:cs typeface="Arial" panose="020B0604020202020204" pitchFamily="34" charset="0"/>
              </a:rPr>
            </a:br>
            <a:r>
              <a:rPr lang="en-US" sz="1100" dirty="0">
                <a:solidFill>
                  <a:srgbClr val="000000"/>
                </a:solidFill>
                <a:cs typeface="Arial" panose="020B0604020202020204" pitchFamily="34" charset="0"/>
              </a:rPr>
              <a:t/>
            </a:r>
            <a:br>
              <a:rPr lang="en-US" sz="1100" dirty="0">
                <a:solidFill>
                  <a:srgbClr val="000000"/>
                </a:solidFill>
                <a:cs typeface="Arial" panose="020B0604020202020204" pitchFamily="34" charset="0"/>
              </a:rPr>
            </a:br>
            <a:r>
              <a:rPr lang="en-US" sz="1100" dirty="0">
                <a:solidFill>
                  <a:srgbClr val="000000"/>
                </a:solidFill>
                <a:cs typeface="Arial" panose="020B0604020202020204" pitchFamily="34" charset="0"/>
              </a:rPr>
              <a:t>We’ve assembled a panel of digital health experts to discuss the new</a:t>
            </a:r>
            <a:br>
              <a:rPr lang="en-US" sz="1100" dirty="0">
                <a:solidFill>
                  <a:srgbClr val="000000"/>
                </a:solidFill>
                <a:cs typeface="Arial" panose="020B0604020202020204" pitchFamily="34" charset="0"/>
              </a:rPr>
            </a:br>
            <a:r>
              <a:rPr lang="en-US" sz="1100" dirty="0">
                <a:solidFill>
                  <a:srgbClr val="000000"/>
                </a:solidFill>
                <a:cs typeface="Arial" panose="020B0604020202020204" pitchFamily="34" charset="0"/>
              </a:rPr>
              <a:t>opportunities and challenges created by the crossroads of technology and data in the healthcare industry.</a:t>
            </a:r>
            <a:br>
              <a:rPr lang="en-US" sz="1100" dirty="0">
                <a:solidFill>
                  <a:srgbClr val="000000"/>
                </a:solidFill>
                <a:cs typeface="Arial" panose="020B0604020202020204" pitchFamily="34" charset="0"/>
              </a:rPr>
            </a:br>
            <a:r>
              <a:rPr lang="en-US" sz="1100" b="1" dirty="0">
                <a:solidFill>
                  <a:srgbClr val="000000"/>
                </a:solidFill>
                <a:cs typeface="Arial" panose="020B0604020202020204" pitchFamily="34" charset="0"/>
              </a:rPr>
              <a:t/>
            </a:r>
            <a:br>
              <a:rPr lang="en-US" sz="1100" b="1" dirty="0">
                <a:solidFill>
                  <a:srgbClr val="000000"/>
                </a:solidFill>
                <a:cs typeface="Arial" panose="020B0604020202020204" pitchFamily="34" charset="0"/>
              </a:rPr>
            </a:br>
            <a:r>
              <a:rPr lang="en-US" sz="1100" b="1" dirty="0">
                <a:solidFill>
                  <a:srgbClr val="000000"/>
                </a:solidFill>
                <a:cs typeface="Arial" panose="020B0604020202020204" pitchFamily="34" charset="0"/>
              </a:rPr>
              <a:t>Town Hall</a:t>
            </a:r>
            <a:r>
              <a:rPr lang="en-US" sz="1100" dirty="0">
                <a:solidFill>
                  <a:srgbClr val="000000"/>
                </a:solidFill>
                <a:cs typeface="Arial" panose="020B0604020202020204" pitchFamily="34" charset="0"/>
              </a:rPr>
              <a:t/>
            </a:r>
            <a:br>
              <a:rPr lang="en-US" sz="1100" dirty="0">
                <a:solidFill>
                  <a:srgbClr val="000000"/>
                </a:solidFill>
                <a:cs typeface="Arial" panose="020B0604020202020204" pitchFamily="34" charset="0"/>
              </a:rPr>
            </a:br>
            <a:r>
              <a:rPr lang="en-US" sz="1100" dirty="0">
                <a:solidFill>
                  <a:srgbClr val="000000"/>
                </a:solidFill>
                <a:cs typeface="Arial" panose="020B0604020202020204" pitchFamily="34" charset="0"/>
              </a:rPr>
              <a:t>Thursday, July 21, 2016</a:t>
            </a:r>
            <a:br>
              <a:rPr lang="en-US" sz="1100" dirty="0">
                <a:solidFill>
                  <a:srgbClr val="000000"/>
                </a:solidFill>
                <a:cs typeface="Arial" panose="020B0604020202020204" pitchFamily="34" charset="0"/>
              </a:rPr>
            </a:br>
            <a:r>
              <a:rPr lang="en-US" sz="1100" dirty="0">
                <a:solidFill>
                  <a:srgbClr val="000000"/>
                </a:solidFill>
                <a:cs typeface="Arial" panose="020B0604020202020204" pitchFamily="34" charset="0"/>
              </a:rPr>
              <a:t>5:00 pm – 7:00 pm</a:t>
            </a:r>
            <a:br>
              <a:rPr lang="en-US" sz="1100" dirty="0">
                <a:solidFill>
                  <a:srgbClr val="000000"/>
                </a:solidFill>
                <a:cs typeface="Arial" panose="020B0604020202020204" pitchFamily="34" charset="0"/>
              </a:rPr>
            </a:br>
            <a:r>
              <a:rPr lang="en-US" sz="1100" dirty="0">
                <a:solidFill>
                  <a:srgbClr val="000000"/>
                </a:solidFill>
                <a:cs typeface="Arial" panose="020B0604020202020204" pitchFamily="34" charset="0"/>
              </a:rPr>
              <a:t>The Farm SoHo</a:t>
            </a:r>
            <a:br>
              <a:rPr lang="en-US" sz="1100" dirty="0">
                <a:solidFill>
                  <a:srgbClr val="000000"/>
                </a:solidFill>
                <a:cs typeface="Arial" panose="020B0604020202020204" pitchFamily="34" charset="0"/>
              </a:rPr>
            </a:br>
            <a:r>
              <a:rPr lang="en-US" sz="1100" dirty="0">
                <a:solidFill>
                  <a:srgbClr val="000000"/>
                </a:solidFill>
                <a:cs typeface="Arial" panose="020B0604020202020204" pitchFamily="34" charset="0"/>
              </a:rPr>
              <a:t>447 Broadway</a:t>
            </a:r>
            <a:br>
              <a:rPr lang="en-US" sz="1100" dirty="0">
                <a:solidFill>
                  <a:srgbClr val="000000"/>
                </a:solidFill>
                <a:cs typeface="Arial" panose="020B0604020202020204" pitchFamily="34" charset="0"/>
              </a:rPr>
            </a:br>
            <a:r>
              <a:rPr lang="en-US" sz="1100" dirty="0">
                <a:solidFill>
                  <a:srgbClr val="000000"/>
                </a:solidFill>
                <a:cs typeface="Arial" panose="020B0604020202020204" pitchFamily="34" charset="0"/>
              </a:rPr>
              <a:t>New York, NY 10013</a:t>
            </a:r>
            <a:br>
              <a:rPr lang="en-US" sz="1100" dirty="0">
                <a:solidFill>
                  <a:srgbClr val="000000"/>
                </a:solidFill>
                <a:cs typeface="Arial" panose="020B0604020202020204" pitchFamily="34" charset="0"/>
              </a:rPr>
            </a:br>
            <a:r>
              <a:rPr lang="en-US" sz="1100" dirty="0">
                <a:solidFill>
                  <a:srgbClr val="000000"/>
                </a:solidFill>
                <a:cs typeface="Arial" panose="020B0604020202020204" pitchFamily="34" charset="0"/>
              </a:rPr>
              <a:t>Refreshments will be served. </a:t>
            </a:r>
            <a:endParaRPr lang="en-US" sz="1100" dirty="0" smtClean="0">
              <a:solidFill>
                <a:srgbClr val="000000"/>
              </a:solidFill>
              <a:cs typeface="Arial" panose="020B0604020202020204" pitchFamily="34" charset="0"/>
            </a:endParaRPr>
          </a:p>
          <a:p>
            <a:pPr algn="ctr" defTabSz="825500" fontAlgn="auto" latinLnBrk="1">
              <a:spcBef>
                <a:spcPts val="0"/>
              </a:spcBef>
              <a:spcAft>
                <a:spcPts val="0"/>
              </a:spcAft>
              <a:defRPr/>
            </a:pPr>
            <a:endParaRPr lang="en-US" sz="1100" dirty="0">
              <a:solidFill>
                <a:srgbClr val="000000"/>
              </a:solidFill>
              <a:latin typeface="Helvetica Light"/>
              <a:ea typeface="+mn-ea"/>
              <a:cs typeface="Arial" panose="020B0604020202020204" pitchFamily="34" charset="0"/>
              <a:sym typeface="Helvetica Light"/>
            </a:endParaRPr>
          </a:p>
          <a:p>
            <a:pPr algn="ctr" defTabSz="825500" fontAlgn="auto" latinLnBrk="1">
              <a:spcBef>
                <a:spcPts val="0"/>
              </a:spcBef>
              <a:spcAft>
                <a:spcPts val="0"/>
              </a:spcAft>
              <a:defRPr/>
            </a:pPr>
            <a:endParaRPr lang="en-US" sz="1100" dirty="0" smtClean="0">
              <a:solidFill>
                <a:srgbClr val="000000"/>
              </a:solidFill>
              <a:latin typeface="Helvetica Light"/>
              <a:cs typeface="Arial" panose="020B0604020202020204" pitchFamily="34" charset="0"/>
              <a:sym typeface="Helvetica Light"/>
            </a:endParaRPr>
          </a:p>
          <a:p>
            <a:pPr algn="ctr" defTabSz="825500" fontAlgn="auto" latinLnBrk="1">
              <a:spcBef>
                <a:spcPts val="0"/>
              </a:spcBef>
              <a:spcAft>
                <a:spcPts val="0"/>
              </a:spcAft>
              <a:defRPr/>
            </a:pPr>
            <a:endParaRPr lang="en-US" sz="1100" dirty="0">
              <a:solidFill>
                <a:srgbClr val="000000"/>
              </a:solidFill>
              <a:latin typeface="Helvetica Light"/>
              <a:ea typeface="+mn-ea"/>
              <a:cs typeface="Arial" panose="020B0604020202020204" pitchFamily="34" charset="0"/>
              <a:sym typeface="Helvetica Light"/>
            </a:endParaRPr>
          </a:p>
          <a:p>
            <a:pPr algn="ctr" defTabSz="825500" fontAlgn="auto" latinLnBrk="1">
              <a:spcBef>
                <a:spcPts val="0"/>
              </a:spcBef>
              <a:spcAft>
                <a:spcPts val="0"/>
              </a:spcAft>
              <a:defRPr/>
            </a:pPr>
            <a:endParaRPr lang="en-US" sz="1100" dirty="0" smtClean="0">
              <a:solidFill>
                <a:srgbClr val="000000"/>
              </a:solidFill>
              <a:latin typeface="Helvetica Light"/>
              <a:cs typeface="Arial" panose="020B0604020202020204" pitchFamily="34" charset="0"/>
              <a:sym typeface="Helvetica Light"/>
            </a:endParaRPr>
          </a:p>
        </p:txBody>
      </p:sp>
      <p:pic>
        <p:nvPicPr>
          <p:cNvPr id="51" name="Picture 9"/>
          <p:cNvPicPr>
            <a:picLocks noChangeAspect="1"/>
          </p:cNvPicPr>
          <p:nvPr/>
        </p:nvPicPr>
        <p:blipFill>
          <a:blip r:embed="rId4" cstate="print"/>
          <a:srcRect/>
          <a:stretch>
            <a:fillRect/>
          </a:stretch>
        </p:blipFill>
        <p:spPr bwMode="auto">
          <a:xfrm>
            <a:off x="530225" y="4030663"/>
            <a:ext cx="579438" cy="581025"/>
          </a:xfrm>
          <a:prstGeom prst="rect">
            <a:avLst/>
          </a:prstGeom>
          <a:noFill/>
          <a:ln w="9525">
            <a:noFill/>
            <a:miter lim="800000"/>
            <a:headEnd/>
            <a:tailEnd/>
          </a:ln>
        </p:spPr>
      </p:pic>
      <p:pic>
        <p:nvPicPr>
          <p:cNvPr id="52" name="Picture 10"/>
          <p:cNvPicPr>
            <a:picLocks noChangeAspect="1"/>
          </p:cNvPicPr>
          <p:nvPr/>
        </p:nvPicPr>
        <p:blipFill>
          <a:blip r:embed="rId5" cstate="print"/>
          <a:srcRect/>
          <a:stretch>
            <a:fillRect/>
          </a:stretch>
        </p:blipFill>
        <p:spPr bwMode="auto">
          <a:xfrm>
            <a:off x="1406525" y="4024313"/>
            <a:ext cx="579438" cy="581025"/>
          </a:xfrm>
          <a:prstGeom prst="rect">
            <a:avLst/>
          </a:prstGeom>
          <a:noFill/>
          <a:ln w="9525">
            <a:noFill/>
            <a:miter lim="800000"/>
            <a:headEnd/>
            <a:tailEnd/>
          </a:ln>
        </p:spPr>
      </p:pic>
      <p:pic>
        <p:nvPicPr>
          <p:cNvPr id="53" name="Picture 11"/>
          <p:cNvPicPr>
            <a:picLocks noChangeAspect="1"/>
          </p:cNvPicPr>
          <p:nvPr/>
        </p:nvPicPr>
        <p:blipFill>
          <a:blip r:embed="rId6" cstate="print"/>
          <a:srcRect/>
          <a:stretch>
            <a:fillRect/>
          </a:stretch>
        </p:blipFill>
        <p:spPr bwMode="auto">
          <a:xfrm>
            <a:off x="2303463" y="4008437"/>
            <a:ext cx="596900" cy="596900"/>
          </a:xfrm>
          <a:prstGeom prst="rect">
            <a:avLst/>
          </a:prstGeom>
          <a:noFill/>
          <a:ln w="9525">
            <a:noFill/>
            <a:miter lim="800000"/>
            <a:headEnd/>
            <a:tailEnd/>
          </a:ln>
        </p:spPr>
      </p:pic>
      <p:pic>
        <p:nvPicPr>
          <p:cNvPr id="54" name="Picture 12"/>
          <p:cNvPicPr>
            <a:picLocks noChangeAspect="1"/>
          </p:cNvPicPr>
          <p:nvPr/>
        </p:nvPicPr>
        <p:blipFill>
          <a:blip r:embed="rId7" cstate="print"/>
          <a:srcRect/>
          <a:stretch>
            <a:fillRect/>
          </a:stretch>
        </p:blipFill>
        <p:spPr bwMode="auto">
          <a:xfrm>
            <a:off x="3321051" y="3962400"/>
            <a:ext cx="657225" cy="658812"/>
          </a:xfrm>
          <a:prstGeom prst="rect">
            <a:avLst/>
          </a:prstGeom>
          <a:noFill/>
          <a:ln w="9525">
            <a:noFill/>
            <a:miter lim="800000"/>
            <a:headEnd/>
            <a:tailEnd/>
          </a:ln>
        </p:spPr>
      </p:pic>
      <p:pic>
        <p:nvPicPr>
          <p:cNvPr id="55" name="Picture 13"/>
          <p:cNvPicPr>
            <a:picLocks noChangeAspect="1"/>
          </p:cNvPicPr>
          <p:nvPr/>
        </p:nvPicPr>
        <p:blipFill>
          <a:blip r:embed="rId8" cstate="print"/>
          <a:srcRect/>
          <a:stretch>
            <a:fillRect/>
          </a:stretch>
        </p:blipFill>
        <p:spPr bwMode="auto">
          <a:xfrm>
            <a:off x="4411663" y="4016375"/>
            <a:ext cx="558800" cy="557212"/>
          </a:xfrm>
          <a:prstGeom prst="rect">
            <a:avLst/>
          </a:prstGeom>
          <a:noFill/>
          <a:ln w="9525">
            <a:noFill/>
            <a:miter lim="800000"/>
            <a:headEnd/>
            <a:tailEnd/>
          </a:ln>
        </p:spPr>
      </p:pic>
      <p:sp>
        <p:nvSpPr>
          <p:cNvPr id="56" name="TextBox 55"/>
          <p:cNvSpPr txBox="1"/>
          <p:nvPr/>
        </p:nvSpPr>
        <p:spPr>
          <a:xfrm>
            <a:off x="381000" y="4598987"/>
            <a:ext cx="857250" cy="34925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spcFirstLastPara="1" wrap="none" lIns="50800" tIns="50800" rIns="50800" bIns="50800" spcCol="38100" anchor="ctr">
            <a:spAutoFit/>
          </a:bodyPr>
          <a:lstStyle/>
          <a:p>
            <a:pPr eaLnBrk="1" hangingPunct="1">
              <a:defRPr/>
            </a:pPr>
            <a:r>
              <a:rPr lang="en-US" sz="800" b="1" dirty="0">
                <a:solidFill>
                  <a:srgbClr val="000000"/>
                </a:solidFill>
                <a:cs typeface="Arial" panose="020B0604020202020204" pitchFamily="34" charset="0"/>
              </a:rPr>
              <a:t>  Lisa </a:t>
            </a:r>
            <a:r>
              <a:rPr lang="en-US" sz="800" b="1" dirty="0" err="1">
                <a:solidFill>
                  <a:srgbClr val="000000"/>
                </a:solidFill>
                <a:cs typeface="Arial" panose="020B0604020202020204" pitchFamily="34" charset="0"/>
              </a:rPr>
              <a:t>Hammitt</a:t>
            </a:r>
            <a:endParaRPr lang="en-US" sz="800" b="1" dirty="0">
              <a:solidFill>
                <a:srgbClr val="000000"/>
              </a:solidFill>
              <a:cs typeface="Arial" panose="020B0604020202020204" pitchFamily="34" charset="0"/>
            </a:endParaRPr>
          </a:p>
          <a:p>
            <a:pPr eaLnBrk="1" hangingPunct="1">
              <a:defRPr/>
            </a:pPr>
            <a:r>
              <a:rPr lang="en-US" sz="800" b="1" dirty="0">
                <a:solidFill>
                  <a:srgbClr val="000000"/>
                </a:solidFill>
                <a:cs typeface="Arial" panose="020B0604020202020204" pitchFamily="34" charset="0"/>
              </a:rPr>
              <a:t>VP, Cloud </a:t>
            </a:r>
            <a:r>
              <a:rPr lang="en-US" sz="800" b="1" dirty="0" err="1">
                <a:solidFill>
                  <a:srgbClr val="000000"/>
                </a:solidFill>
                <a:cs typeface="Arial" panose="020B0604020202020204" pitchFamily="34" charset="0"/>
              </a:rPr>
              <a:t>Mktg</a:t>
            </a:r>
            <a:endParaRPr lang="en-US" sz="800" dirty="0">
              <a:solidFill>
                <a:srgbClr val="000000"/>
              </a:solidFill>
              <a:latin typeface="Helvetica Light"/>
              <a:ea typeface="+mn-ea"/>
              <a:sym typeface="Helvetica Light"/>
            </a:endParaRPr>
          </a:p>
        </p:txBody>
      </p:sp>
      <p:sp>
        <p:nvSpPr>
          <p:cNvPr id="57" name="TextBox 56"/>
          <p:cNvSpPr txBox="1"/>
          <p:nvPr/>
        </p:nvSpPr>
        <p:spPr>
          <a:xfrm>
            <a:off x="1360489" y="4598987"/>
            <a:ext cx="866775" cy="34925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spcFirstLastPara="1" lIns="50800" tIns="50800" rIns="50800" bIns="50800" spcCol="38100" anchor="ctr">
            <a:spAutoFit/>
          </a:bodyPr>
          <a:lstStyle/>
          <a:p>
            <a:pPr eaLnBrk="1" hangingPunct="1">
              <a:defRPr/>
            </a:pPr>
            <a:r>
              <a:rPr lang="en-US" sz="800" b="1" dirty="0">
                <a:solidFill>
                  <a:srgbClr val="000000"/>
                </a:solidFill>
                <a:cs typeface="Arial" panose="020B0604020202020204" pitchFamily="34" charset="0"/>
              </a:rPr>
              <a:t>Seth Norman</a:t>
            </a:r>
          </a:p>
          <a:p>
            <a:pPr eaLnBrk="1" hangingPunct="1">
              <a:defRPr/>
            </a:pPr>
            <a:r>
              <a:rPr lang="en-US" sz="800" b="1" dirty="0">
                <a:solidFill>
                  <a:srgbClr val="000000"/>
                </a:solidFill>
                <a:cs typeface="Arial" panose="020B0604020202020204" pitchFamily="34" charset="0"/>
              </a:rPr>
              <a:t>CIO, </a:t>
            </a:r>
            <a:r>
              <a:rPr lang="en-US" sz="800" b="1" dirty="0" err="1">
                <a:solidFill>
                  <a:srgbClr val="000000"/>
                </a:solidFill>
                <a:cs typeface="Arial" panose="020B0604020202020204" pitchFamily="34" charset="0"/>
              </a:rPr>
              <a:t>Tiatros</a:t>
            </a:r>
            <a:endParaRPr lang="en-US" sz="800" b="1" dirty="0">
              <a:solidFill>
                <a:srgbClr val="000000"/>
              </a:solidFill>
              <a:cs typeface="Arial" panose="020B0604020202020204" pitchFamily="34" charset="0"/>
            </a:endParaRPr>
          </a:p>
        </p:txBody>
      </p:sp>
      <p:sp>
        <p:nvSpPr>
          <p:cNvPr id="58" name="TextBox 57"/>
          <p:cNvSpPr txBox="1"/>
          <p:nvPr/>
        </p:nvSpPr>
        <p:spPr>
          <a:xfrm>
            <a:off x="2138364" y="4559301"/>
            <a:ext cx="1182687" cy="47148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spcFirstLastPara="1" lIns="50800" tIns="50800" rIns="50800" bIns="50800" spcCol="38100" anchor="ctr">
            <a:spAutoFit/>
          </a:bodyPr>
          <a:lstStyle/>
          <a:p>
            <a:pPr eaLnBrk="1" hangingPunct="1">
              <a:defRPr/>
            </a:pPr>
            <a:r>
              <a:rPr lang="en-US" sz="800" b="1" dirty="0">
                <a:solidFill>
                  <a:srgbClr val="000000"/>
                </a:solidFill>
                <a:cs typeface="Arial" panose="020B0604020202020204" pitchFamily="34" charset="0"/>
              </a:rPr>
              <a:t>       Gil </a:t>
            </a:r>
            <a:r>
              <a:rPr lang="en-US" sz="800" b="1" dirty="0" err="1">
                <a:solidFill>
                  <a:srgbClr val="000000"/>
                </a:solidFill>
                <a:cs typeface="Arial" panose="020B0604020202020204" pitchFamily="34" charset="0"/>
              </a:rPr>
              <a:t>Addo</a:t>
            </a:r>
            <a:endParaRPr lang="en-US" sz="800" b="1" dirty="0">
              <a:solidFill>
                <a:srgbClr val="000000"/>
              </a:solidFill>
              <a:cs typeface="Arial" panose="020B0604020202020204" pitchFamily="34" charset="0"/>
            </a:endParaRPr>
          </a:p>
          <a:p>
            <a:pPr eaLnBrk="1" hangingPunct="1">
              <a:defRPr/>
            </a:pPr>
            <a:r>
              <a:rPr lang="en-US" sz="800" b="1" dirty="0">
                <a:solidFill>
                  <a:srgbClr val="000000"/>
                </a:solidFill>
                <a:cs typeface="Arial" panose="020B0604020202020204" pitchFamily="34" charset="0"/>
              </a:rPr>
              <a:t>         Founder, </a:t>
            </a:r>
          </a:p>
          <a:p>
            <a:pPr eaLnBrk="1" hangingPunct="1">
              <a:defRPr/>
            </a:pPr>
            <a:r>
              <a:rPr lang="en-US" sz="800" b="1" dirty="0">
                <a:solidFill>
                  <a:srgbClr val="000000"/>
                </a:solidFill>
                <a:cs typeface="Arial" panose="020B0604020202020204" pitchFamily="34" charset="0"/>
              </a:rPr>
              <a:t>     Rubicon MD</a:t>
            </a:r>
          </a:p>
        </p:txBody>
      </p:sp>
      <p:sp>
        <p:nvSpPr>
          <p:cNvPr id="59" name="TextBox 58"/>
          <p:cNvSpPr txBox="1"/>
          <p:nvPr/>
        </p:nvSpPr>
        <p:spPr>
          <a:xfrm>
            <a:off x="3192463" y="4559301"/>
            <a:ext cx="925512" cy="47148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spcFirstLastPara="1" lIns="50800" tIns="50800" rIns="50800" bIns="50800" spcCol="38100" anchor="ctr">
            <a:spAutoFit/>
          </a:bodyPr>
          <a:lstStyle/>
          <a:p>
            <a:pPr eaLnBrk="1" hangingPunct="1">
              <a:defRPr/>
            </a:pPr>
            <a:r>
              <a:rPr lang="en-US" sz="800" b="1" dirty="0">
                <a:solidFill>
                  <a:srgbClr val="000000"/>
                </a:solidFill>
                <a:cs typeface="Arial" panose="020B0604020202020204" pitchFamily="34" charset="0"/>
              </a:rPr>
              <a:t>Unity </a:t>
            </a:r>
            <a:r>
              <a:rPr lang="en-US" sz="800" b="1" dirty="0" err="1">
                <a:solidFill>
                  <a:srgbClr val="000000"/>
                </a:solidFill>
                <a:cs typeface="Arial" panose="020B0604020202020204" pitchFamily="34" charset="0"/>
              </a:rPr>
              <a:t>Stoakes</a:t>
            </a:r>
            <a:endParaRPr lang="en-US" sz="800" b="1" dirty="0">
              <a:solidFill>
                <a:srgbClr val="000000"/>
              </a:solidFill>
              <a:cs typeface="Arial" panose="020B0604020202020204" pitchFamily="34" charset="0"/>
            </a:endParaRPr>
          </a:p>
          <a:p>
            <a:pPr eaLnBrk="1" hangingPunct="1">
              <a:defRPr/>
            </a:pPr>
            <a:r>
              <a:rPr lang="en-US" sz="800" b="1" dirty="0">
                <a:solidFill>
                  <a:srgbClr val="000000"/>
                </a:solidFill>
                <a:cs typeface="Arial" panose="020B0604020202020204" pitchFamily="34" charset="0"/>
              </a:rPr>
              <a:t>  Co-founder,</a:t>
            </a:r>
          </a:p>
          <a:p>
            <a:pPr eaLnBrk="1" hangingPunct="1">
              <a:defRPr/>
            </a:pPr>
            <a:r>
              <a:rPr lang="en-US" sz="800" b="1" dirty="0">
                <a:solidFill>
                  <a:srgbClr val="000000"/>
                </a:solidFill>
                <a:cs typeface="Arial" panose="020B0604020202020204" pitchFamily="34" charset="0"/>
              </a:rPr>
              <a:t>Start-Up Health</a:t>
            </a:r>
          </a:p>
        </p:txBody>
      </p:sp>
      <p:sp>
        <p:nvSpPr>
          <p:cNvPr id="60" name="TextBox 59"/>
          <p:cNvSpPr txBox="1"/>
          <p:nvPr/>
        </p:nvSpPr>
        <p:spPr>
          <a:xfrm>
            <a:off x="4237134" y="4548666"/>
            <a:ext cx="1566863" cy="4730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spcFirstLastPara="1" lIns="50800" tIns="50800" rIns="50800" bIns="50800" spcCol="38100" anchor="ctr">
            <a:spAutoFit/>
          </a:bodyPr>
          <a:lstStyle/>
          <a:p>
            <a:pPr eaLnBrk="1" hangingPunct="1">
              <a:defRPr/>
            </a:pPr>
            <a:r>
              <a:rPr lang="en-US" sz="800" b="1" dirty="0">
                <a:solidFill>
                  <a:srgbClr val="000000"/>
                </a:solidFill>
                <a:cs typeface="Arial" panose="020B0604020202020204" pitchFamily="34" charset="0"/>
              </a:rPr>
              <a:t>           Paul </a:t>
            </a:r>
            <a:r>
              <a:rPr lang="en-US" sz="800" b="1" dirty="0" err="1">
                <a:solidFill>
                  <a:srgbClr val="000000"/>
                </a:solidFill>
                <a:cs typeface="Arial" panose="020B0604020202020204" pitchFamily="34" charset="0"/>
              </a:rPr>
              <a:t>Testa</a:t>
            </a:r>
            <a:endParaRPr lang="en-US" sz="800" b="1" dirty="0">
              <a:solidFill>
                <a:srgbClr val="000000"/>
              </a:solidFill>
              <a:cs typeface="Arial" panose="020B0604020202020204" pitchFamily="34" charset="0"/>
            </a:endParaRPr>
          </a:p>
          <a:p>
            <a:pPr eaLnBrk="1" hangingPunct="1">
              <a:defRPr/>
            </a:pPr>
            <a:r>
              <a:rPr lang="en-US" sz="800" b="1" dirty="0">
                <a:solidFill>
                  <a:srgbClr val="000000"/>
                </a:solidFill>
                <a:cs typeface="Arial" panose="020B0604020202020204" pitchFamily="34" charset="0"/>
              </a:rPr>
              <a:t>Chief Medical Info. Officer, </a:t>
            </a:r>
          </a:p>
          <a:p>
            <a:pPr eaLnBrk="1" hangingPunct="1">
              <a:defRPr/>
            </a:pPr>
            <a:r>
              <a:rPr lang="en-US" sz="800" b="1" dirty="0">
                <a:solidFill>
                  <a:srgbClr val="000000"/>
                </a:solidFill>
                <a:cs typeface="Arial" panose="020B0604020202020204" pitchFamily="34" charset="0"/>
              </a:rPr>
              <a:t>NYU </a:t>
            </a:r>
            <a:r>
              <a:rPr lang="en-US" sz="800" b="1" dirty="0" err="1">
                <a:solidFill>
                  <a:srgbClr val="000000"/>
                </a:solidFill>
                <a:cs typeface="Arial" panose="020B0604020202020204" pitchFamily="34" charset="0"/>
              </a:rPr>
              <a:t>Langone</a:t>
            </a:r>
            <a:r>
              <a:rPr lang="en-US" sz="800" b="1" dirty="0">
                <a:solidFill>
                  <a:srgbClr val="000000"/>
                </a:solidFill>
                <a:cs typeface="Arial" panose="020B0604020202020204" pitchFamily="34" charset="0"/>
              </a:rPr>
              <a:t> Health System</a:t>
            </a:r>
          </a:p>
        </p:txBody>
      </p:sp>
    </p:spTree>
    <p:extLst>
      <p:ext uri="{BB962C8B-B14F-4D97-AF65-F5344CB8AC3E}">
        <p14:creationId xmlns:p14="http://schemas.microsoft.com/office/powerpoint/2010/main" val="146144803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object 8"/>
          <p:cNvSpPr/>
          <p:nvPr/>
        </p:nvSpPr>
        <p:spPr>
          <a:xfrm>
            <a:off x="0" y="0"/>
            <a:ext cx="10058400" cy="457200"/>
          </a:xfrm>
          <a:custGeom>
            <a:avLst/>
            <a:gdLst/>
            <a:ahLst/>
            <a:cxnLst/>
            <a:rect l="l" t="t" r="r" b="b"/>
            <a:pathLst>
              <a:path w="10058400" h="457200">
                <a:moveTo>
                  <a:pt x="0" y="457200"/>
                </a:moveTo>
                <a:lnTo>
                  <a:pt x="10058400" y="457200"/>
                </a:lnTo>
                <a:lnTo>
                  <a:pt x="10058400" y="0"/>
                </a:lnTo>
                <a:lnTo>
                  <a:pt x="0" y="0"/>
                </a:lnTo>
                <a:lnTo>
                  <a:pt x="0" y="457200"/>
                </a:lnTo>
                <a:close/>
              </a:path>
            </a:pathLst>
          </a:custGeom>
          <a:solidFill>
            <a:srgbClr val="1D3649"/>
          </a:solidFill>
        </p:spPr>
        <p:txBody>
          <a:bodyPr wrap="square" lIns="0" tIns="0" rIns="0" bIns="0" rtlCol="0">
            <a:noAutofit/>
          </a:bodyPr>
          <a:lstStyle/>
          <a:p>
            <a:endParaRPr/>
          </a:p>
        </p:txBody>
      </p:sp>
      <p:sp>
        <p:nvSpPr>
          <p:cNvPr id="9" name="object 9"/>
          <p:cNvSpPr/>
          <p:nvPr/>
        </p:nvSpPr>
        <p:spPr>
          <a:xfrm>
            <a:off x="461429" y="238633"/>
            <a:ext cx="0" cy="88811"/>
          </a:xfrm>
          <a:custGeom>
            <a:avLst/>
            <a:gdLst/>
            <a:ahLst/>
            <a:cxnLst/>
            <a:rect l="l" t="t" r="r" b="b"/>
            <a:pathLst>
              <a:path h="88811">
                <a:moveTo>
                  <a:pt x="0" y="0"/>
                </a:moveTo>
                <a:lnTo>
                  <a:pt x="0" y="88811"/>
                </a:lnTo>
              </a:path>
            </a:pathLst>
          </a:custGeom>
          <a:ln w="9728">
            <a:solidFill>
              <a:srgbClr val="FFFFFF"/>
            </a:solidFill>
          </a:ln>
        </p:spPr>
        <p:txBody>
          <a:bodyPr wrap="square" lIns="0" tIns="0" rIns="0" bIns="0" rtlCol="0">
            <a:noAutofit/>
          </a:bodyPr>
          <a:lstStyle/>
          <a:p>
            <a:endParaRPr/>
          </a:p>
        </p:txBody>
      </p:sp>
      <p:sp>
        <p:nvSpPr>
          <p:cNvPr id="10" name="object 10"/>
          <p:cNvSpPr/>
          <p:nvPr/>
        </p:nvSpPr>
        <p:spPr>
          <a:xfrm>
            <a:off x="481700" y="238633"/>
            <a:ext cx="69126" cy="88811"/>
          </a:xfrm>
          <a:custGeom>
            <a:avLst/>
            <a:gdLst/>
            <a:ahLst/>
            <a:cxnLst/>
            <a:rect l="l" t="t" r="r" b="b"/>
            <a:pathLst>
              <a:path w="69126" h="88811">
                <a:moveTo>
                  <a:pt x="37566" y="0"/>
                </a:moveTo>
                <a:lnTo>
                  <a:pt x="0" y="0"/>
                </a:lnTo>
                <a:lnTo>
                  <a:pt x="0" y="88811"/>
                </a:lnTo>
                <a:lnTo>
                  <a:pt x="46909" y="88117"/>
                </a:lnTo>
                <a:lnTo>
                  <a:pt x="61694" y="81699"/>
                </a:lnTo>
                <a:lnTo>
                  <a:pt x="8458" y="81597"/>
                </a:lnTo>
                <a:lnTo>
                  <a:pt x="8458" y="46151"/>
                </a:lnTo>
                <a:lnTo>
                  <a:pt x="59746" y="46151"/>
                </a:lnTo>
                <a:lnTo>
                  <a:pt x="50622" y="41922"/>
                </a:lnTo>
                <a:lnTo>
                  <a:pt x="56009" y="38938"/>
                </a:lnTo>
                <a:lnTo>
                  <a:pt x="8458" y="38938"/>
                </a:lnTo>
                <a:lnTo>
                  <a:pt x="8458" y="7213"/>
                </a:lnTo>
                <a:lnTo>
                  <a:pt x="59090" y="7213"/>
                </a:lnTo>
                <a:lnTo>
                  <a:pt x="52371" y="2236"/>
                </a:lnTo>
                <a:lnTo>
                  <a:pt x="37566" y="0"/>
                </a:lnTo>
                <a:close/>
              </a:path>
              <a:path w="69126" h="88811">
                <a:moveTo>
                  <a:pt x="59746" y="46151"/>
                </a:moveTo>
                <a:lnTo>
                  <a:pt x="8458" y="46151"/>
                </a:lnTo>
                <a:lnTo>
                  <a:pt x="46897" y="47150"/>
                </a:lnTo>
                <a:lnTo>
                  <a:pt x="57172" y="53979"/>
                </a:lnTo>
                <a:lnTo>
                  <a:pt x="60298" y="68915"/>
                </a:lnTo>
                <a:lnTo>
                  <a:pt x="52021" y="78952"/>
                </a:lnTo>
                <a:lnTo>
                  <a:pt x="37566" y="81597"/>
                </a:lnTo>
                <a:lnTo>
                  <a:pt x="61755" y="81597"/>
                </a:lnTo>
                <a:lnTo>
                  <a:pt x="67960" y="71168"/>
                </a:lnTo>
                <a:lnTo>
                  <a:pt x="69126" y="59741"/>
                </a:lnTo>
                <a:lnTo>
                  <a:pt x="63137" y="47723"/>
                </a:lnTo>
                <a:lnTo>
                  <a:pt x="59746" y="46151"/>
                </a:lnTo>
                <a:close/>
              </a:path>
              <a:path w="69126" h="88811">
                <a:moveTo>
                  <a:pt x="59090" y="7213"/>
                </a:moveTo>
                <a:lnTo>
                  <a:pt x="8458" y="7213"/>
                </a:lnTo>
                <a:lnTo>
                  <a:pt x="38566" y="7224"/>
                </a:lnTo>
                <a:lnTo>
                  <a:pt x="52822" y="11612"/>
                </a:lnTo>
                <a:lnTo>
                  <a:pt x="57594" y="23888"/>
                </a:lnTo>
                <a:lnTo>
                  <a:pt x="57594" y="32219"/>
                </a:lnTo>
                <a:lnTo>
                  <a:pt x="51003" y="38938"/>
                </a:lnTo>
                <a:lnTo>
                  <a:pt x="56009" y="38938"/>
                </a:lnTo>
                <a:lnTo>
                  <a:pt x="58088" y="37786"/>
                </a:lnTo>
                <a:lnTo>
                  <a:pt x="63068" y="27664"/>
                </a:lnTo>
                <a:lnTo>
                  <a:pt x="62897" y="10032"/>
                </a:lnTo>
                <a:lnTo>
                  <a:pt x="59090" y="7213"/>
                </a:lnTo>
                <a:close/>
              </a:path>
            </a:pathLst>
          </a:custGeom>
          <a:solidFill>
            <a:srgbClr val="FFFFFF"/>
          </a:solidFill>
        </p:spPr>
        <p:txBody>
          <a:bodyPr wrap="square" lIns="0" tIns="0" rIns="0" bIns="0" rtlCol="0">
            <a:noAutofit/>
          </a:bodyPr>
          <a:lstStyle/>
          <a:p>
            <a:endParaRPr/>
          </a:p>
        </p:txBody>
      </p:sp>
      <p:sp>
        <p:nvSpPr>
          <p:cNvPr id="11" name="object 11"/>
          <p:cNvSpPr/>
          <p:nvPr/>
        </p:nvSpPr>
        <p:spPr>
          <a:xfrm>
            <a:off x="561924" y="238634"/>
            <a:ext cx="86194" cy="88811"/>
          </a:xfrm>
          <a:custGeom>
            <a:avLst/>
            <a:gdLst/>
            <a:ahLst/>
            <a:cxnLst/>
            <a:rect l="l" t="t" r="r" b="b"/>
            <a:pathLst>
              <a:path w="86194" h="88811">
                <a:moveTo>
                  <a:pt x="12433" y="0"/>
                </a:moveTo>
                <a:lnTo>
                  <a:pt x="0" y="0"/>
                </a:lnTo>
                <a:lnTo>
                  <a:pt x="0" y="88811"/>
                </a:lnTo>
                <a:lnTo>
                  <a:pt x="8458" y="88811"/>
                </a:lnTo>
                <a:lnTo>
                  <a:pt x="8458" y="12065"/>
                </a:lnTo>
                <a:lnTo>
                  <a:pt x="17193" y="12065"/>
                </a:lnTo>
                <a:lnTo>
                  <a:pt x="12433" y="0"/>
                </a:lnTo>
                <a:close/>
              </a:path>
              <a:path w="86194" h="88811">
                <a:moveTo>
                  <a:pt x="17193" y="12065"/>
                </a:moveTo>
                <a:lnTo>
                  <a:pt x="8712" y="12065"/>
                </a:lnTo>
                <a:lnTo>
                  <a:pt x="39179" y="88811"/>
                </a:lnTo>
                <a:lnTo>
                  <a:pt x="47142" y="88811"/>
                </a:lnTo>
                <a:lnTo>
                  <a:pt x="51472" y="77863"/>
                </a:lnTo>
                <a:lnTo>
                  <a:pt x="43154" y="77863"/>
                </a:lnTo>
                <a:lnTo>
                  <a:pt x="17193" y="12065"/>
                </a:lnTo>
                <a:close/>
              </a:path>
              <a:path w="86194" h="88811">
                <a:moveTo>
                  <a:pt x="86194" y="12065"/>
                </a:moveTo>
                <a:lnTo>
                  <a:pt x="77736" y="12065"/>
                </a:lnTo>
                <a:lnTo>
                  <a:pt x="77736" y="88811"/>
                </a:lnTo>
                <a:lnTo>
                  <a:pt x="86194" y="88811"/>
                </a:lnTo>
                <a:lnTo>
                  <a:pt x="86194" y="12065"/>
                </a:lnTo>
                <a:close/>
              </a:path>
              <a:path w="86194" h="88811">
                <a:moveTo>
                  <a:pt x="86194" y="0"/>
                </a:moveTo>
                <a:lnTo>
                  <a:pt x="73761" y="0"/>
                </a:lnTo>
                <a:lnTo>
                  <a:pt x="43154" y="77863"/>
                </a:lnTo>
                <a:lnTo>
                  <a:pt x="51472" y="77863"/>
                </a:lnTo>
                <a:lnTo>
                  <a:pt x="77495" y="12065"/>
                </a:lnTo>
                <a:lnTo>
                  <a:pt x="86194" y="12065"/>
                </a:lnTo>
                <a:lnTo>
                  <a:pt x="86194" y="0"/>
                </a:lnTo>
                <a:close/>
              </a:path>
            </a:pathLst>
          </a:custGeom>
          <a:solidFill>
            <a:srgbClr val="FFFFFF"/>
          </a:solidFill>
        </p:spPr>
        <p:txBody>
          <a:bodyPr wrap="square" lIns="0" tIns="0" rIns="0" bIns="0" rtlCol="0">
            <a:noAutofit/>
          </a:bodyPr>
          <a:lstStyle/>
          <a:p>
            <a:endParaRPr/>
          </a:p>
        </p:txBody>
      </p:sp>
      <p:sp>
        <p:nvSpPr>
          <p:cNvPr id="12" name="object 12"/>
          <p:cNvSpPr/>
          <p:nvPr/>
        </p:nvSpPr>
        <p:spPr>
          <a:xfrm>
            <a:off x="693635" y="238630"/>
            <a:ext cx="70564" cy="88811"/>
          </a:xfrm>
          <a:custGeom>
            <a:avLst/>
            <a:gdLst/>
            <a:ahLst/>
            <a:cxnLst/>
            <a:rect l="l" t="t" r="r" b="b"/>
            <a:pathLst>
              <a:path w="70564" h="88811">
                <a:moveTo>
                  <a:pt x="40055" y="0"/>
                </a:moveTo>
                <a:lnTo>
                  <a:pt x="0" y="0"/>
                </a:lnTo>
                <a:lnTo>
                  <a:pt x="0" y="88811"/>
                </a:lnTo>
                <a:lnTo>
                  <a:pt x="19532" y="88811"/>
                </a:lnTo>
                <a:lnTo>
                  <a:pt x="19532" y="56972"/>
                </a:lnTo>
                <a:lnTo>
                  <a:pt x="49121" y="56064"/>
                </a:lnTo>
                <a:lnTo>
                  <a:pt x="61623" y="49863"/>
                </a:lnTo>
                <a:lnTo>
                  <a:pt x="66721" y="41795"/>
                </a:lnTo>
                <a:lnTo>
                  <a:pt x="19532" y="41795"/>
                </a:lnTo>
                <a:lnTo>
                  <a:pt x="19532" y="15176"/>
                </a:lnTo>
                <a:lnTo>
                  <a:pt x="67426" y="15176"/>
                </a:lnTo>
                <a:lnTo>
                  <a:pt x="66517" y="12451"/>
                </a:lnTo>
                <a:lnTo>
                  <a:pt x="56645" y="3494"/>
                </a:lnTo>
                <a:lnTo>
                  <a:pt x="40055" y="0"/>
                </a:lnTo>
                <a:close/>
              </a:path>
              <a:path w="70564" h="88811">
                <a:moveTo>
                  <a:pt x="67426" y="15176"/>
                </a:moveTo>
                <a:lnTo>
                  <a:pt x="43662" y="15176"/>
                </a:lnTo>
                <a:lnTo>
                  <a:pt x="51866" y="17170"/>
                </a:lnTo>
                <a:lnTo>
                  <a:pt x="51866" y="39801"/>
                </a:lnTo>
                <a:lnTo>
                  <a:pt x="43662" y="41795"/>
                </a:lnTo>
                <a:lnTo>
                  <a:pt x="66721" y="41795"/>
                </a:lnTo>
                <a:lnTo>
                  <a:pt x="68536" y="38923"/>
                </a:lnTo>
                <a:lnTo>
                  <a:pt x="70564" y="24584"/>
                </a:lnTo>
                <a:lnTo>
                  <a:pt x="67426" y="15176"/>
                </a:lnTo>
                <a:close/>
              </a:path>
            </a:pathLst>
          </a:custGeom>
          <a:solidFill>
            <a:srgbClr val="FFFFFF"/>
          </a:solidFill>
        </p:spPr>
        <p:txBody>
          <a:bodyPr wrap="square" lIns="0" tIns="0" rIns="0" bIns="0" rtlCol="0">
            <a:noAutofit/>
          </a:bodyPr>
          <a:lstStyle/>
          <a:p>
            <a:endParaRPr/>
          </a:p>
        </p:txBody>
      </p:sp>
      <p:sp>
        <p:nvSpPr>
          <p:cNvPr id="13" name="object 13"/>
          <p:cNvSpPr/>
          <p:nvPr/>
        </p:nvSpPr>
        <p:spPr>
          <a:xfrm>
            <a:off x="767238" y="262903"/>
            <a:ext cx="62223" cy="66283"/>
          </a:xfrm>
          <a:custGeom>
            <a:avLst/>
            <a:gdLst/>
            <a:ahLst/>
            <a:cxnLst/>
            <a:rect l="l" t="t" r="r" b="b"/>
            <a:pathLst>
              <a:path w="62223" h="66283">
                <a:moveTo>
                  <a:pt x="58627" y="10314"/>
                </a:moveTo>
                <a:lnTo>
                  <a:pt x="37090" y="10314"/>
                </a:lnTo>
                <a:lnTo>
                  <a:pt x="42322" y="11559"/>
                </a:lnTo>
                <a:lnTo>
                  <a:pt x="42226" y="20017"/>
                </a:lnTo>
                <a:lnTo>
                  <a:pt x="38781" y="24430"/>
                </a:lnTo>
                <a:lnTo>
                  <a:pt x="30806" y="26500"/>
                </a:lnTo>
                <a:lnTo>
                  <a:pt x="20663" y="28192"/>
                </a:lnTo>
                <a:lnTo>
                  <a:pt x="10629" y="31583"/>
                </a:lnTo>
                <a:lnTo>
                  <a:pt x="2982" y="38746"/>
                </a:lnTo>
                <a:lnTo>
                  <a:pt x="0" y="51756"/>
                </a:lnTo>
                <a:lnTo>
                  <a:pt x="7459" y="62733"/>
                </a:lnTo>
                <a:lnTo>
                  <a:pt x="21418" y="66283"/>
                </a:lnTo>
                <a:lnTo>
                  <a:pt x="29381" y="66283"/>
                </a:lnTo>
                <a:lnTo>
                  <a:pt x="37471" y="64162"/>
                </a:lnTo>
                <a:lnTo>
                  <a:pt x="43071" y="58320"/>
                </a:lnTo>
                <a:lnTo>
                  <a:pt x="60226" y="58320"/>
                </a:lnTo>
                <a:lnTo>
                  <a:pt x="59988" y="56085"/>
                </a:lnTo>
                <a:lnTo>
                  <a:pt x="59988" y="54472"/>
                </a:lnTo>
                <a:lnTo>
                  <a:pt x="22294" y="54472"/>
                </a:lnTo>
                <a:lnTo>
                  <a:pt x="17189" y="52719"/>
                </a:lnTo>
                <a:lnTo>
                  <a:pt x="17189" y="39791"/>
                </a:lnTo>
                <a:lnTo>
                  <a:pt x="22167" y="37797"/>
                </a:lnTo>
                <a:lnTo>
                  <a:pt x="33115" y="35803"/>
                </a:lnTo>
                <a:lnTo>
                  <a:pt x="39338" y="35689"/>
                </a:lnTo>
                <a:lnTo>
                  <a:pt x="42322" y="33073"/>
                </a:lnTo>
                <a:lnTo>
                  <a:pt x="59403" y="33073"/>
                </a:lnTo>
                <a:lnTo>
                  <a:pt x="58627" y="10314"/>
                </a:lnTo>
                <a:close/>
              </a:path>
              <a:path w="62223" h="66283">
                <a:moveTo>
                  <a:pt x="60226" y="58320"/>
                </a:moveTo>
                <a:lnTo>
                  <a:pt x="43071" y="58320"/>
                </a:lnTo>
                <a:lnTo>
                  <a:pt x="43186" y="60441"/>
                </a:lnTo>
                <a:lnTo>
                  <a:pt x="43751" y="62733"/>
                </a:lnTo>
                <a:lnTo>
                  <a:pt x="44316" y="64543"/>
                </a:lnTo>
                <a:lnTo>
                  <a:pt x="62223" y="64543"/>
                </a:lnTo>
                <a:lnTo>
                  <a:pt x="60610" y="61927"/>
                </a:lnTo>
                <a:lnTo>
                  <a:pt x="60226" y="58320"/>
                </a:lnTo>
                <a:close/>
              </a:path>
              <a:path w="62223" h="66283">
                <a:moveTo>
                  <a:pt x="59403" y="33073"/>
                </a:moveTo>
                <a:lnTo>
                  <a:pt x="42322" y="33073"/>
                </a:lnTo>
                <a:lnTo>
                  <a:pt x="42322" y="43639"/>
                </a:lnTo>
                <a:lnTo>
                  <a:pt x="41827" y="54472"/>
                </a:lnTo>
                <a:lnTo>
                  <a:pt x="59988" y="54472"/>
                </a:lnTo>
                <a:lnTo>
                  <a:pt x="59988" y="50230"/>
                </a:lnTo>
                <a:lnTo>
                  <a:pt x="59403" y="33073"/>
                </a:lnTo>
                <a:close/>
              </a:path>
              <a:path w="62223" h="66283">
                <a:moveTo>
                  <a:pt x="37475" y="0"/>
                </a:moveTo>
                <a:lnTo>
                  <a:pt x="18422" y="210"/>
                </a:lnTo>
                <a:lnTo>
                  <a:pt x="6826" y="6884"/>
                </a:lnTo>
                <a:lnTo>
                  <a:pt x="1517" y="20017"/>
                </a:lnTo>
                <a:lnTo>
                  <a:pt x="19183" y="20017"/>
                </a:lnTo>
                <a:lnTo>
                  <a:pt x="19805" y="13045"/>
                </a:lnTo>
                <a:lnTo>
                  <a:pt x="24034" y="10314"/>
                </a:lnTo>
                <a:lnTo>
                  <a:pt x="58627" y="10314"/>
                </a:lnTo>
                <a:lnTo>
                  <a:pt x="58610" y="9825"/>
                </a:lnTo>
                <a:lnTo>
                  <a:pt x="51068" y="2872"/>
                </a:lnTo>
                <a:lnTo>
                  <a:pt x="37475" y="0"/>
                </a:lnTo>
                <a:close/>
              </a:path>
            </a:pathLst>
          </a:custGeom>
          <a:solidFill>
            <a:srgbClr val="FFFFFF"/>
          </a:solidFill>
        </p:spPr>
        <p:txBody>
          <a:bodyPr wrap="square" lIns="0" tIns="0" rIns="0" bIns="0" rtlCol="0">
            <a:noAutofit/>
          </a:bodyPr>
          <a:lstStyle/>
          <a:p>
            <a:endParaRPr/>
          </a:p>
        </p:txBody>
      </p:sp>
      <p:sp>
        <p:nvSpPr>
          <p:cNvPr id="14" name="object 14"/>
          <p:cNvSpPr/>
          <p:nvPr/>
        </p:nvSpPr>
        <p:spPr>
          <a:xfrm>
            <a:off x="837793" y="261396"/>
            <a:ext cx="41414" cy="66052"/>
          </a:xfrm>
          <a:custGeom>
            <a:avLst/>
            <a:gdLst/>
            <a:ahLst/>
            <a:cxnLst/>
            <a:rect l="l" t="t" r="r" b="b"/>
            <a:pathLst>
              <a:path w="41414" h="66052">
                <a:moveTo>
                  <a:pt x="16789" y="1739"/>
                </a:moveTo>
                <a:lnTo>
                  <a:pt x="0" y="1739"/>
                </a:lnTo>
                <a:lnTo>
                  <a:pt x="0" y="66052"/>
                </a:lnTo>
                <a:lnTo>
                  <a:pt x="17665" y="66052"/>
                </a:lnTo>
                <a:lnTo>
                  <a:pt x="17712" y="35047"/>
                </a:lnTo>
                <a:lnTo>
                  <a:pt x="21975" y="21798"/>
                </a:lnTo>
                <a:lnTo>
                  <a:pt x="35077" y="16421"/>
                </a:lnTo>
                <a:lnTo>
                  <a:pt x="41414" y="16421"/>
                </a:lnTo>
                <a:lnTo>
                  <a:pt x="41414" y="13677"/>
                </a:lnTo>
                <a:lnTo>
                  <a:pt x="16789" y="13677"/>
                </a:lnTo>
                <a:lnTo>
                  <a:pt x="16789" y="1739"/>
                </a:lnTo>
                <a:close/>
              </a:path>
              <a:path w="41414" h="66052">
                <a:moveTo>
                  <a:pt x="41414" y="16421"/>
                </a:moveTo>
                <a:lnTo>
                  <a:pt x="37185" y="16421"/>
                </a:lnTo>
                <a:lnTo>
                  <a:pt x="39801" y="16662"/>
                </a:lnTo>
                <a:lnTo>
                  <a:pt x="41414" y="17043"/>
                </a:lnTo>
                <a:lnTo>
                  <a:pt x="41414" y="16421"/>
                </a:lnTo>
                <a:close/>
              </a:path>
              <a:path w="41414" h="66052">
                <a:moveTo>
                  <a:pt x="38925" y="0"/>
                </a:moveTo>
                <a:lnTo>
                  <a:pt x="28727" y="0"/>
                </a:lnTo>
                <a:lnTo>
                  <a:pt x="20396" y="5600"/>
                </a:lnTo>
                <a:lnTo>
                  <a:pt x="17043" y="13677"/>
                </a:lnTo>
                <a:lnTo>
                  <a:pt x="41414" y="13677"/>
                </a:lnTo>
                <a:lnTo>
                  <a:pt x="41414" y="622"/>
                </a:lnTo>
                <a:lnTo>
                  <a:pt x="40170" y="253"/>
                </a:lnTo>
                <a:lnTo>
                  <a:pt x="38925" y="0"/>
                </a:lnTo>
                <a:close/>
              </a:path>
            </a:pathLst>
          </a:custGeom>
          <a:solidFill>
            <a:srgbClr val="FFFFFF"/>
          </a:solidFill>
        </p:spPr>
        <p:txBody>
          <a:bodyPr wrap="square" lIns="0" tIns="0" rIns="0" bIns="0" rtlCol="0">
            <a:noAutofit/>
          </a:bodyPr>
          <a:lstStyle/>
          <a:p>
            <a:endParaRPr/>
          </a:p>
        </p:txBody>
      </p:sp>
      <p:sp>
        <p:nvSpPr>
          <p:cNvPr id="15" name="object 15"/>
          <p:cNvSpPr/>
          <p:nvPr/>
        </p:nvSpPr>
        <p:spPr>
          <a:xfrm>
            <a:off x="885054" y="243857"/>
            <a:ext cx="41300" cy="84327"/>
          </a:xfrm>
          <a:custGeom>
            <a:avLst/>
            <a:gdLst/>
            <a:ahLst/>
            <a:cxnLst/>
            <a:rect l="l" t="t" r="r" b="b"/>
            <a:pathLst>
              <a:path w="41300" h="84327">
                <a:moveTo>
                  <a:pt x="28359" y="31102"/>
                </a:moveTo>
                <a:lnTo>
                  <a:pt x="10693" y="31102"/>
                </a:lnTo>
                <a:lnTo>
                  <a:pt x="10693" y="69036"/>
                </a:lnTo>
                <a:lnTo>
                  <a:pt x="16732" y="81531"/>
                </a:lnTo>
                <a:lnTo>
                  <a:pt x="30975" y="84328"/>
                </a:lnTo>
                <a:lnTo>
                  <a:pt x="38315" y="84213"/>
                </a:lnTo>
                <a:lnTo>
                  <a:pt x="41300" y="83705"/>
                </a:lnTo>
                <a:lnTo>
                  <a:pt x="41300" y="70396"/>
                </a:lnTo>
                <a:lnTo>
                  <a:pt x="29857" y="70396"/>
                </a:lnTo>
                <a:lnTo>
                  <a:pt x="28359" y="68910"/>
                </a:lnTo>
                <a:lnTo>
                  <a:pt x="28359" y="31102"/>
                </a:lnTo>
                <a:close/>
              </a:path>
              <a:path w="41300" h="84327">
                <a:moveTo>
                  <a:pt x="41300" y="69900"/>
                </a:moveTo>
                <a:lnTo>
                  <a:pt x="39674" y="70281"/>
                </a:lnTo>
                <a:lnTo>
                  <a:pt x="29857" y="70396"/>
                </a:lnTo>
                <a:lnTo>
                  <a:pt x="41300" y="70396"/>
                </a:lnTo>
                <a:lnTo>
                  <a:pt x="41300" y="69900"/>
                </a:lnTo>
                <a:close/>
              </a:path>
              <a:path w="41300" h="84327">
                <a:moveTo>
                  <a:pt x="41300" y="19278"/>
                </a:moveTo>
                <a:lnTo>
                  <a:pt x="0" y="19278"/>
                </a:lnTo>
                <a:lnTo>
                  <a:pt x="0" y="31102"/>
                </a:lnTo>
                <a:lnTo>
                  <a:pt x="41300" y="31102"/>
                </a:lnTo>
                <a:lnTo>
                  <a:pt x="41300" y="19278"/>
                </a:lnTo>
                <a:close/>
              </a:path>
              <a:path w="41300" h="84327">
                <a:moveTo>
                  <a:pt x="28359" y="0"/>
                </a:moveTo>
                <a:lnTo>
                  <a:pt x="10693" y="0"/>
                </a:lnTo>
                <a:lnTo>
                  <a:pt x="10693" y="19278"/>
                </a:lnTo>
                <a:lnTo>
                  <a:pt x="28359" y="19278"/>
                </a:lnTo>
                <a:lnTo>
                  <a:pt x="28359" y="0"/>
                </a:lnTo>
                <a:close/>
              </a:path>
            </a:pathLst>
          </a:custGeom>
          <a:solidFill>
            <a:srgbClr val="FFFFFF"/>
          </a:solidFill>
        </p:spPr>
        <p:txBody>
          <a:bodyPr wrap="square" lIns="0" tIns="0" rIns="0" bIns="0" rtlCol="0">
            <a:noAutofit/>
          </a:bodyPr>
          <a:lstStyle/>
          <a:p>
            <a:endParaRPr/>
          </a:p>
        </p:txBody>
      </p:sp>
      <p:sp>
        <p:nvSpPr>
          <p:cNvPr id="16" name="object 16"/>
          <p:cNvSpPr/>
          <p:nvPr/>
        </p:nvSpPr>
        <p:spPr>
          <a:xfrm>
            <a:off x="935177" y="261396"/>
            <a:ext cx="60325" cy="66052"/>
          </a:xfrm>
          <a:custGeom>
            <a:avLst/>
            <a:gdLst/>
            <a:ahLst/>
            <a:cxnLst/>
            <a:rect l="l" t="t" r="r" b="b"/>
            <a:pathLst>
              <a:path w="60325" h="66052">
                <a:moveTo>
                  <a:pt x="16789" y="1739"/>
                </a:moveTo>
                <a:lnTo>
                  <a:pt x="0" y="1739"/>
                </a:lnTo>
                <a:lnTo>
                  <a:pt x="0" y="66052"/>
                </a:lnTo>
                <a:lnTo>
                  <a:pt x="17665" y="66052"/>
                </a:lnTo>
                <a:lnTo>
                  <a:pt x="17763" y="19151"/>
                </a:lnTo>
                <a:lnTo>
                  <a:pt x="21767" y="13931"/>
                </a:lnTo>
                <a:lnTo>
                  <a:pt x="58682" y="13931"/>
                </a:lnTo>
                <a:lnTo>
                  <a:pt x="56549" y="10693"/>
                </a:lnTo>
                <a:lnTo>
                  <a:pt x="16789" y="10693"/>
                </a:lnTo>
                <a:lnTo>
                  <a:pt x="16789" y="1739"/>
                </a:lnTo>
                <a:close/>
              </a:path>
              <a:path w="60325" h="66052">
                <a:moveTo>
                  <a:pt x="58682" y="13931"/>
                </a:moveTo>
                <a:lnTo>
                  <a:pt x="39674" y="13931"/>
                </a:lnTo>
                <a:lnTo>
                  <a:pt x="42659" y="19151"/>
                </a:lnTo>
                <a:lnTo>
                  <a:pt x="42659" y="66052"/>
                </a:lnTo>
                <a:lnTo>
                  <a:pt x="60325" y="66052"/>
                </a:lnTo>
                <a:lnTo>
                  <a:pt x="58979" y="14382"/>
                </a:lnTo>
                <a:lnTo>
                  <a:pt x="58682" y="13931"/>
                </a:lnTo>
                <a:close/>
              </a:path>
              <a:path w="60325" h="66052">
                <a:moveTo>
                  <a:pt x="36817" y="0"/>
                </a:moveTo>
                <a:lnTo>
                  <a:pt x="29362" y="0"/>
                </a:lnTo>
                <a:lnTo>
                  <a:pt x="21640" y="3352"/>
                </a:lnTo>
                <a:lnTo>
                  <a:pt x="17157" y="10693"/>
                </a:lnTo>
                <a:lnTo>
                  <a:pt x="56549" y="10693"/>
                </a:lnTo>
                <a:lnTo>
                  <a:pt x="52030" y="3835"/>
                </a:lnTo>
                <a:lnTo>
                  <a:pt x="36817" y="0"/>
                </a:lnTo>
                <a:close/>
              </a:path>
            </a:pathLst>
          </a:custGeom>
          <a:solidFill>
            <a:srgbClr val="FFFFFF"/>
          </a:solidFill>
        </p:spPr>
        <p:txBody>
          <a:bodyPr wrap="square" lIns="0" tIns="0" rIns="0" bIns="0" rtlCol="0">
            <a:noAutofit/>
          </a:bodyPr>
          <a:lstStyle/>
          <a:p>
            <a:endParaRPr/>
          </a:p>
        </p:txBody>
      </p:sp>
      <p:sp>
        <p:nvSpPr>
          <p:cNvPr id="17" name="object 17"/>
          <p:cNvSpPr/>
          <p:nvPr/>
        </p:nvSpPr>
        <p:spPr>
          <a:xfrm>
            <a:off x="1003773" y="261461"/>
            <a:ext cx="63596" cy="65753"/>
          </a:xfrm>
          <a:custGeom>
            <a:avLst/>
            <a:gdLst/>
            <a:ahLst/>
            <a:cxnLst/>
            <a:rect l="l" t="t" r="r" b="b"/>
            <a:pathLst>
              <a:path w="63596" h="65753">
                <a:moveTo>
                  <a:pt x="30099" y="0"/>
                </a:moveTo>
                <a:lnTo>
                  <a:pt x="17585" y="3279"/>
                </a:lnTo>
                <a:lnTo>
                  <a:pt x="7972" y="11351"/>
                </a:lnTo>
                <a:lnTo>
                  <a:pt x="1897" y="23951"/>
                </a:lnTo>
                <a:lnTo>
                  <a:pt x="0" y="40815"/>
                </a:lnTo>
                <a:lnTo>
                  <a:pt x="4107" y="51750"/>
                </a:lnTo>
                <a:lnTo>
                  <a:pt x="12614" y="59972"/>
                </a:lnTo>
                <a:lnTo>
                  <a:pt x="26009" y="64850"/>
                </a:lnTo>
                <a:lnTo>
                  <a:pt x="44781" y="65753"/>
                </a:lnTo>
                <a:lnTo>
                  <a:pt x="55355" y="58759"/>
                </a:lnTo>
                <a:lnTo>
                  <a:pt x="57768" y="54407"/>
                </a:lnTo>
                <a:lnTo>
                  <a:pt x="22946" y="54407"/>
                </a:lnTo>
                <a:lnTo>
                  <a:pt x="17600" y="49442"/>
                </a:lnTo>
                <a:lnTo>
                  <a:pt x="17104" y="38113"/>
                </a:lnTo>
                <a:lnTo>
                  <a:pt x="63596" y="36072"/>
                </a:lnTo>
                <a:lnTo>
                  <a:pt x="62425" y="26925"/>
                </a:lnTo>
                <a:lnTo>
                  <a:pt x="17104" y="26925"/>
                </a:lnTo>
                <a:lnTo>
                  <a:pt x="17473" y="21946"/>
                </a:lnTo>
                <a:lnTo>
                  <a:pt x="20330" y="13247"/>
                </a:lnTo>
                <a:lnTo>
                  <a:pt x="56998" y="13247"/>
                </a:lnTo>
                <a:lnTo>
                  <a:pt x="55755" y="10895"/>
                </a:lnTo>
                <a:lnTo>
                  <a:pt x="45208" y="2941"/>
                </a:lnTo>
                <a:lnTo>
                  <a:pt x="30099" y="0"/>
                </a:lnTo>
                <a:close/>
              </a:path>
              <a:path w="63596" h="65753">
                <a:moveTo>
                  <a:pt x="62380" y="46089"/>
                </a:moveTo>
                <a:lnTo>
                  <a:pt x="46822" y="46089"/>
                </a:lnTo>
                <a:lnTo>
                  <a:pt x="45705" y="50064"/>
                </a:lnTo>
                <a:lnTo>
                  <a:pt x="39990" y="54407"/>
                </a:lnTo>
                <a:lnTo>
                  <a:pt x="57768" y="54407"/>
                </a:lnTo>
                <a:lnTo>
                  <a:pt x="62380" y="46089"/>
                </a:lnTo>
                <a:close/>
              </a:path>
              <a:path w="63596" h="65753">
                <a:moveTo>
                  <a:pt x="56998" y="13247"/>
                </a:moveTo>
                <a:lnTo>
                  <a:pt x="40358" y="13247"/>
                </a:lnTo>
                <a:lnTo>
                  <a:pt x="44219" y="17971"/>
                </a:lnTo>
                <a:lnTo>
                  <a:pt x="45832" y="26925"/>
                </a:lnTo>
                <a:lnTo>
                  <a:pt x="62425" y="26925"/>
                </a:lnTo>
                <a:lnTo>
                  <a:pt x="61848" y="22420"/>
                </a:lnTo>
                <a:lnTo>
                  <a:pt x="56998" y="13247"/>
                </a:lnTo>
                <a:close/>
              </a:path>
            </a:pathLst>
          </a:custGeom>
          <a:solidFill>
            <a:srgbClr val="FFFFFF"/>
          </a:solidFill>
        </p:spPr>
        <p:txBody>
          <a:bodyPr wrap="square" lIns="0" tIns="0" rIns="0" bIns="0" rtlCol="0">
            <a:noAutofit/>
          </a:bodyPr>
          <a:lstStyle/>
          <a:p>
            <a:endParaRPr/>
          </a:p>
        </p:txBody>
      </p:sp>
      <p:sp>
        <p:nvSpPr>
          <p:cNvPr id="18" name="object 18"/>
          <p:cNvSpPr/>
          <p:nvPr/>
        </p:nvSpPr>
        <p:spPr>
          <a:xfrm>
            <a:off x="1075349" y="261396"/>
            <a:ext cx="41414" cy="66052"/>
          </a:xfrm>
          <a:custGeom>
            <a:avLst/>
            <a:gdLst/>
            <a:ahLst/>
            <a:cxnLst/>
            <a:rect l="l" t="t" r="r" b="b"/>
            <a:pathLst>
              <a:path w="41414" h="66052">
                <a:moveTo>
                  <a:pt x="16789" y="1739"/>
                </a:moveTo>
                <a:lnTo>
                  <a:pt x="0" y="1739"/>
                </a:lnTo>
                <a:lnTo>
                  <a:pt x="0" y="66052"/>
                </a:lnTo>
                <a:lnTo>
                  <a:pt x="17665" y="66052"/>
                </a:lnTo>
                <a:lnTo>
                  <a:pt x="17712" y="35047"/>
                </a:lnTo>
                <a:lnTo>
                  <a:pt x="21975" y="21798"/>
                </a:lnTo>
                <a:lnTo>
                  <a:pt x="35077" y="16421"/>
                </a:lnTo>
                <a:lnTo>
                  <a:pt x="41414" y="16421"/>
                </a:lnTo>
                <a:lnTo>
                  <a:pt x="41414" y="13677"/>
                </a:lnTo>
                <a:lnTo>
                  <a:pt x="16789" y="13677"/>
                </a:lnTo>
                <a:lnTo>
                  <a:pt x="16789" y="1739"/>
                </a:lnTo>
                <a:close/>
              </a:path>
              <a:path w="41414" h="66052">
                <a:moveTo>
                  <a:pt x="41414" y="16421"/>
                </a:moveTo>
                <a:lnTo>
                  <a:pt x="37185" y="16421"/>
                </a:lnTo>
                <a:lnTo>
                  <a:pt x="39801" y="16662"/>
                </a:lnTo>
                <a:lnTo>
                  <a:pt x="41414" y="17043"/>
                </a:lnTo>
                <a:lnTo>
                  <a:pt x="41414" y="16421"/>
                </a:lnTo>
                <a:close/>
              </a:path>
              <a:path w="41414" h="66052">
                <a:moveTo>
                  <a:pt x="38925" y="0"/>
                </a:moveTo>
                <a:lnTo>
                  <a:pt x="28727" y="0"/>
                </a:lnTo>
                <a:lnTo>
                  <a:pt x="20396" y="5600"/>
                </a:lnTo>
                <a:lnTo>
                  <a:pt x="17030" y="13677"/>
                </a:lnTo>
                <a:lnTo>
                  <a:pt x="41414" y="13677"/>
                </a:lnTo>
                <a:lnTo>
                  <a:pt x="41414" y="622"/>
                </a:lnTo>
                <a:lnTo>
                  <a:pt x="40170" y="253"/>
                </a:lnTo>
                <a:lnTo>
                  <a:pt x="38925" y="0"/>
                </a:lnTo>
                <a:close/>
              </a:path>
            </a:pathLst>
          </a:custGeom>
          <a:solidFill>
            <a:srgbClr val="FFFFFF"/>
          </a:solidFill>
        </p:spPr>
        <p:txBody>
          <a:bodyPr wrap="square" lIns="0" tIns="0" rIns="0" bIns="0" rtlCol="0">
            <a:noAutofit/>
          </a:bodyPr>
          <a:lstStyle/>
          <a:p>
            <a:endParaRPr/>
          </a:p>
        </p:txBody>
      </p:sp>
      <p:sp>
        <p:nvSpPr>
          <p:cNvPr id="19" name="object 19"/>
          <p:cNvSpPr/>
          <p:nvPr/>
        </p:nvSpPr>
        <p:spPr>
          <a:xfrm>
            <a:off x="1118882" y="238633"/>
            <a:ext cx="116662" cy="88811"/>
          </a:xfrm>
          <a:custGeom>
            <a:avLst/>
            <a:gdLst/>
            <a:ahLst/>
            <a:cxnLst/>
            <a:rect l="l" t="t" r="r" b="b"/>
            <a:pathLst>
              <a:path w="116662" h="88811">
                <a:moveTo>
                  <a:pt x="19532" y="0"/>
                </a:moveTo>
                <a:lnTo>
                  <a:pt x="0" y="0"/>
                </a:lnTo>
                <a:lnTo>
                  <a:pt x="23507" y="88811"/>
                </a:lnTo>
                <a:lnTo>
                  <a:pt x="43281" y="88811"/>
                </a:lnTo>
                <a:lnTo>
                  <a:pt x="50222" y="60452"/>
                </a:lnTo>
                <a:lnTo>
                  <a:pt x="33578" y="60452"/>
                </a:lnTo>
                <a:lnTo>
                  <a:pt x="19532" y="0"/>
                </a:lnTo>
                <a:close/>
              </a:path>
              <a:path w="116662" h="88811">
                <a:moveTo>
                  <a:pt x="74570" y="28359"/>
                </a:moveTo>
                <a:lnTo>
                  <a:pt x="58331" y="28359"/>
                </a:lnTo>
                <a:lnTo>
                  <a:pt x="73393" y="88811"/>
                </a:lnTo>
                <a:lnTo>
                  <a:pt x="92786" y="88811"/>
                </a:lnTo>
                <a:lnTo>
                  <a:pt x="100208" y="61201"/>
                </a:lnTo>
                <a:lnTo>
                  <a:pt x="82715" y="61201"/>
                </a:lnTo>
                <a:lnTo>
                  <a:pt x="74570" y="28359"/>
                </a:lnTo>
                <a:close/>
              </a:path>
              <a:path w="116662" h="88811">
                <a:moveTo>
                  <a:pt x="116662" y="0"/>
                </a:moveTo>
                <a:lnTo>
                  <a:pt x="97523" y="0"/>
                </a:lnTo>
                <a:lnTo>
                  <a:pt x="82969" y="61201"/>
                </a:lnTo>
                <a:lnTo>
                  <a:pt x="100208" y="61201"/>
                </a:lnTo>
                <a:lnTo>
                  <a:pt x="116662" y="0"/>
                </a:lnTo>
                <a:close/>
              </a:path>
              <a:path w="116662" h="88811">
                <a:moveTo>
                  <a:pt x="67538" y="0"/>
                </a:moveTo>
                <a:lnTo>
                  <a:pt x="49250" y="0"/>
                </a:lnTo>
                <a:lnTo>
                  <a:pt x="33832" y="60452"/>
                </a:lnTo>
                <a:lnTo>
                  <a:pt x="50222" y="60452"/>
                </a:lnTo>
                <a:lnTo>
                  <a:pt x="58077" y="28359"/>
                </a:lnTo>
                <a:lnTo>
                  <a:pt x="74570" y="28359"/>
                </a:lnTo>
                <a:lnTo>
                  <a:pt x="67538" y="0"/>
                </a:lnTo>
                <a:close/>
              </a:path>
            </a:pathLst>
          </a:custGeom>
          <a:solidFill>
            <a:srgbClr val="FFFFFF"/>
          </a:solidFill>
        </p:spPr>
        <p:txBody>
          <a:bodyPr wrap="square" lIns="0" tIns="0" rIns="0" bIns="0" rtlCol="0">
            <a:noAutofit/>
          </a:bodyPr>
          <a:lstStyle/>
          <a:p>
            <a:endParaRPr/>
          </a:p>
        </p:txBody>
      </p:sp>
      <p:sp>
        <p:nvSpPr>
          <p:cNvPr id="20" name="object 20"/>
          <p:cNvSpPr/>
          <p:nvPr/>
        </p:nvSpPr>
        <p:spPr>
          <a:xfrm>
            <a:off x="1230114" y="261392"/>
            <a:ext cx="64997" cy="67297"/>
          </a:xfrm>
          <a:custGeom>
            <a:avLst/>
            <a:gdLst/>
            <a:ahLst/>
            <a:cxnLst/>
            <a:rect l="l" t="t" r="r" b="b"/>
            <a:pathLst>
              <a:path w="64997" h="67297">
                <a:moveTo>
                  <a:pt x="33172" y="0"/>
                </a:moveTo>
                <a:lnTo>
                  <a:pt x="20933" y="1915"/>
                </a:lnTo>
                <a:lnTo>
                  <a:pt x="9707" y="8810"/>
                </a:lnTo>
                <a:lnTo>
                  <a:pt x="2517" y="20277"/>
                </a:lnTo>
                <a:lnTo>
                  <a:pt x="0" y="35845"/>
                </a:lnTo>
                <a:lnTo>
                  <a:pt x="2900" y="48983"/>
                </a:lnTo>
                <a:lnTo>
                  <a:pt x="10442" y="59001"/>
                </a:lnTo>
                <a:lnTo>
                  <a:pt x="22661" y="65304"/>
                </a:lnTo>
                <a:lnTo>
                  <a:pt x="39595" y="67297"/>
                </a:lnTo>
                <a:lnTo>
                  <a:pt x="50734" y="63153"/>
                </a:lnTo>
                <a:lnTo>
                  <a:pt x="59006" y="54535"/>
                </a:lnTo>
                <a:lnTo>
                  <a:pt x="33172" y="54482"/>
                </a:lnTo>
                <a:lnTo>
                  <a:pt x="31220" y="54386"/>
                </a:lnTo>
                <a:lnTo>
                  <a:pt x="20533" y="47213"/>
                </a:lnTo>
                <a:lnTo>
                  <a:pt x="17651" y="32512"/>
                </a:lnTo>
                <a:lnTo>
                  <a:pt x="21447" y="19233"/>
                </a:lnTo>
                <a:lnTo>
                  <a:pt x="34420" y="13347"/>
                </a:lnTo>
                <a:lnTo>
                  <a:pt x="60087" y="13347"/>
                </a:lnTo>
                <a:lnTo>
                  <a:pt x="58581" y="10517"/>
                </a:lnTo>
                <a:lnTo>
                  <a:pt x="47750" y="2750"/>
                </a:lnTo>
                <a:lnTo>
                  <a:pt x="33172" y="0"/>
                </a:lnTo>
                <a:close/>
              </a:path>
              <a:path w="64997" h="67297">
                <a:moveTo>
                  <a:pt x="60087" y="13347"/>
                </a:moveTo>
                <a:lnTo>
                  <a:pt x="34420" y="13347"/>
                </a:lnTo>
                <a:lnTo>
                  <a:pt x="45782" y="20248"/>
                </a:lnTo>
                <a:lnTo>
                  <a:pt x="48841" y="34466"/>
                </a:lnTo>
                <a:lnTo>
                  <a:pt x="45413" y="48280"/>
                </a:lnTo>
                <a:lnTo>
                  <a:pt x="33172" y="54482"/>
                </a:lnTo>
                <a:lnTo>
                  <a:pt x="59025" y="54482"/>
                </a:lnTo>
                <a:lnTo>
                  <a:pt x="63923" y="41118"/>
                </a:lnTo>
                <a:lnTo>
                  <a:pt x="64997" y="22579"/>
                </a:lnTo>
                <a:lnTo>
                  <a:pt x="60087" y="13347"/>
                </a:lnTo>
                <a:close/>
              </a:path>
            </a:pathLst>
          </a:custGeom>
          <a:solidFill>
            <a:srgbClr val="FFFFFF"/>
          </a:solidFill>
        </p:spPr>
        <p:txBody>
          <a:bodyPr wrap="square" lIns="0" tIns="0" rIns="0" bIns="0" rtlCol="0">
            <a:noAutofit/>
          </a:bodyPr>
          <a:lstStyle/>
          <a:p>
            <a:endParaRPr/>
          </a:p>
        </p:txBody>
      </p:sp>
      <p:sp>
        <p:nvSpPr>
          <p:cNvPr id="21" name="object 21"/>
          <p:cNvSpPr/>
          <p:nvPr/>
        </p:nvSpPr>
        <p:spPr>
          <a:xfrm>
            <a:off x="1305198" y="261396"/>
            <a:ext cx="41427" cy="66052"/>
          </a:xfrm>
          <a:custGeom>
            <a:avLst/>
            <a:gdLst/>
            <a:ahLst/>
            <a:cxnLst/>
            <a:rect l="l" t="t" r="r" b="b"/>
            <a:pathLst>
              <a:path w="41427" h="66052">
                <a:moveTo>
                  <a:pt x="16802" y="1739"/>
                </a:moveTo>
                <a:lnTo>
                  <a:pt x="0" y="1739"/>
                </a:lnTo>
                <a:lnTo>
                  <a:pt x="0" y="66052"/>
                </a:lnTo>
                <a:lnTo>
                  <a:pt x="17665" y="66052"/>
                </a:lnTo>
                <a:lnTo>
                  <a:pt x="17713" y="35047"/>
                </a:lnTo>
                <a:lnTo>
                  <a:pt x="21980" y="21798"/>
                </a:lnTo>
                <a:lnTo>
                  <a:pt x="35077" y="16421"/>
                </a:lnTo>
                <a:lnTo>
                  <a:pt x="41427" y="16421"/>
                </a:lnTo>
                <a:lnTo>
                  <a:pt x="41427" y="13677"/>
                </a:lnTo>
                <a:lnTo>
                  <a:pt x="16802" y="13677"/>
                </a:lnTo>
                <a:lnTo>
                  <a:pt x="16802" y="1739"/>
                </a:lnTo>
                <a:close/>
              </a:path>
              <a:path w="41427" h="66052">
                <a:moveTo>
                  <a:pt x="41427" y="16421"/>
                </a:moveTo>
                <a:lnTo>
                  <a:pt x="37185" y="16421"/>
                </a:lnTo>
                <a:lnTo>
                  <a:pt x="39801" y="16662"/>
                </a:lnTo>
                <a:lnTo>
                  <a:pt x="41427" y="17043"/>
                </a:lnTo>
                <a:lnTo>
                  <a:pt x="41427" y="16421"/>
                </a:lnTo>
                <a:close/>
              </a:path>
              <a:path w="41427" h="66052">
                <a:moveTo>
                  <a:pt x="38938" y="0"/>
                </a:moveTo>
                <a:lnTo>
                  <a:pt x="28727" y="0"/>
                </a:lnTo>
                <a:lnTo>
                  <a:pt x="20396" y="5600"/>
                </a:lnTo>
                <a:lnTo>
                  <a:pt x="17043" y="13677"/>
                </a:lnTo>
                <a:lnTo>
                  <a:pt x="41427" y="13677"/>
                </a:lnTo>
                <a:lnTo>
                  <a:pt x="41427" y="622"/>
                </a:lnTo>
                <a:lnTo>
                  <a:pt x="40182" y="253"/>
                </a:lnTo>
                <a:lnTo>
                  <a:pt x="38938" y="0"/>
                </a:lnTo>
                <a:close/>
              </a:path>
            </a:pathLst>
          </a:custGeom>
          <a:solidFill>
            <a:srgbClr val="FFFFFF"/>
          </a:solidFill>
        </p:spPr>
        <p:txBody>
          <a:bodyPr wrap="square" lIns="0" tIns="0" rIns="0" bIns="0" rtlCol="0">
            <a:noAutofit/>
          </a:bodyPr>
          <a:lstStyle/>
          <a:p>
            <a:endParaRPr/>
          </a:p>
        </p:txBody>
      </p:sp>
      <p:sp>
        <p:nvSpPr>
          <p:cNvPr id="22" name="object 22"/>
          <p:cNvSpPr/>
          <p:nvPr/>
        </p:nvSpPr>
        <p:spPr>
          <a:xfrm>
            <a:off x="1362792" y="238633"/>
            <a:ext cx="0" cy="88811"/>
          </a:xfrm>
          <a:custGeom>
            <a:avLst/>
            <a:gdLst/>
            <a:ahLst/>
            <a:cxnLst/>
            <a:rect l="l" t="t" r="r" b="b"/>
            <a:pathLst>
              <a:path h="88811">
                <a:moveTo>
                  <a:pt x="0" y="0"/>
                </a:moveTo>
                <a:lnTo>
                  <a:pt x="0" y="88811"/>
                </a:lnTo>
              </a:path>
            </a:pathLst>
          </a:custGeom>
          <a:ln w="18935">
            <a:solidFill>
              <a:srgbClr val="FFFFFF"/>
            </a:solidFill>
          </a:ln>
        </p:spPr>
        <p:txBody>
          <a:bodyPr wrap="square" lIns="0" tIns="0" rIns="0" bIns="0" rtlCol="0">
            <a:noAutofit/>
          </a:bodyPr>
          <a:lstStyle/>
          <a:p>
            <a:endParaRPr/>
          </a:p>
        </p:txBody>
      </p:sp>
      <p:sp>
        <p:nvSpPr>
          <p:cNvPr id="23" name="object 23"/>
          <p:cNvSpPr/>
          <p:nvPr/>
        </p:nvSpPr>
        <p:spPr>
          <a:xfrm>
            <a:off x="1379985" y="238638"/>
            <a:ext cx="64771" cy="90550"/>
          </a:xfrm>
          <a:custGeom>
            <a:avLst/>
            <a:gdLst/>
            <a:ahLst/>
            <a:cxnLst/>
            <a:rect l="l" t="t" r="r" b="b"/>
            <a:pathLst>
              <a:path w="64771" h="90550">
                <a:moveTo>
                  <a:pt x="33199" y="24817"/>
                </a:moveTo>
                <a:lnTo>
                  <a:pt x="15533" y="25594"/>
                </a:lnTo>
                <a:lnTo>
                  <a:pt x="6630" y="33860"/>
                </a:lnTo>
                <a:lnTo>
                  <a:pt x="1423" y="46918"/>
                </a:lnTo>
                <a:lnTo>
                  <a:pt x="0" y="64125"/>
                </a:lnTo>
                <a:lnTo>
                  <a:pt x="4742" y="77435"/>
                </a:lnTo>
                <a:lnTo>
                  <a:pt x="14118" y="86929"/>
                </a:lnTo>
                <a:lnTo>
                  <a:pt x="28195" y="90551"/>
                </a:lnTo>
                <a:lnTo>
                  <a:pt x="36526" y="90551"/>
                </a:lnTo>
                <a:lnTo>
                  <a:pt x="43626" y="87566"/>
                </a:lnTo>
                <a:lnTo>
                  <a:pt x="47728" y="80594"/>
                </a:lnTo>
                <a:lnTo>
                  <a:pt x="64771" y="80594"/>
                </a:lnTo>
                <a:lnTo>
                  <a:pt x="64771" y="77213"/>
                </a:lnTo>
                <a:lnTo>
                  <a:pt x="31583" y="77213"/>
                </a:lnTo>
                <a:lnTo>
                  <a:pt x="20451" y="70280"/>
                </a:lnTo>
                <a:lnTo>
                  <a:pt x="17009" y="56170"/>
                </a:lnTo>
                <a:lnTo>
                  <a:pt x="20539" y="42256"/>
                </a:lnTo>
                <a:lnTo>
                  <a:pt x="32551" y="36068"/>
                </a:lnTo>
                <a:lnTo>
                  <a:pt x="64771" y="36068"/>
                </a:lnTo>
                <a:lnTo>
                  <a:pt x="64771" y="32334"/>
                </a:lnTo>
                <a:lnTo>
                  <a:pt x="47106" y="32334"/>
                </a:lnTo>
                <a:lnTo>
                  <a:pt x="43151" y="28263"/>
                </a:lnTo>
                <a:lnTo>
                  <a:pt x="33199" y="24817"/>
                </a:lnTo>
                <a:close/>
              </a:path>
              <a:path w="64771" h="90550">
                <a:moveTo>
                  <a:pt x="64771" y="80594"/>
                </a:moveTo>
                <a:lnTo>
                  <a:pt x="47969" y="80594"/>
                </a:lnTo>
                <a:lnTo>
                  <a:pt x="47969" y="88811"/>
                </a:lnTo>
                <a:lnTo>
                  <a:pt x="64771" y="88811"/>
                </a:lnTo>
                <a:lnTo>
                  <a:pt x="64771" y="80594"/>
                </a:lnTo>
                <a:close/>
              </a:path>
              <a:path w="64771" h="90550">
                <a:moveTo>
                  <a:pt x="64771" y="36068"/>
                </a:moveTo>
                <a:lnTo>
                  <a:pt x="32551" y="36068"/>
                </a:lnTo>
                <a:lnTo>
                  <a:pt x="33750" y="36105"/>
                </a:lnTo>
                <a:lnTo>
                  <a:pt x="44677" y="42914"/>
                </a:lnTo>
                <a:lnTo>
                  <a:pt x="47714" y="57589"/>
                </a:lnTo>
                <a:lnTo>
                  <a:pt x="44088" y="71223"/>
                </a:lnTo>
                <a:lnTo>
                  <a:pt x="31583" y="77213"/>
                </a:lnTo>
                <a:lnTo>
                  <a:pt x="64771" y="77213"/>
                </a:lnTo>
                <a:lnTo>
                  <a:pt x="64771" y="36068"/>
                </a:lnTo>
                <a:close/>
              </a:path>
              <a:path w="64771" h="90550">
                <a:moveTo>
                  <a:pt x="64771" y="0"/>
                </a:moveTo>
                <a:lnTo>
                  <a:pt x="47106" y="0"/>
                </a:lnTo>
                <a:lnTo>
                  <a:pt x="47106" y="32334"/>
                </a:lnTo>
                <a:lnTo>
                  <a:pt x="64771" y="32334"/>
                </a:lnTo>
                <a:lnTo>
                  <a:pt x="64771" y="0"/>
                </a:lnTo>
                <a:close/>
              </a:path>
            </a:pathLst>
          </a:custGeom>
          <a:solidFill>
            <a:srgbClr val="FFFFFF"/>
          </a:solidFill>
        </p:spPr>
        <p:txBody>
          <a:bodyPr wrap="square" lIns="0" tIns="0" rIns="0" bIns="0" rtlCol="0">
            <a:noAutofit/>
          </a:bodyPr>
          <a:lstStyle/>
          <a:p>
            <a:endParaRPr/>
          </a:p>
        </p:txBody>
      </p:sp>
      <p:sp>
        <p:nvSpPr>
          <p:cNvPr id="38" name="object 38"/>
          <p:cNvSpPr txBox="1">
            <a:spLocks noGrp="1"/>
          </p:cNvSpPr>
          <p:nvPr>
            <p:ph type="ftr" sz="quarter" idx="5"/>
          </p:nvPr>
        </p:nvSpPr>
        <p:spPr>
          <a:prstGeom prst="rect">
            <a:avLst/>
          </a:prstGeom>
        </p:spPr>
        <p:txBody>
          <a:bodyPr vert="horz" wrap="square" lIns="0" tIns="0" rIns="0" bIns="0" rtlCol="0">
            <a:noAutofit/>
          </a:bodyPr>
          <a:lstStyle/>
          <a:p>
            <a:pPr marL="12700">
              <a:lnSpc>
                <a:spcPct val="100000"/>
              </a:lnSpc>
            </a:pPr>
            <a:r>
              <a:rPr sz="800" spc="-15" dirty="0" smtClean="0">
                <a:latin typeface="Arial"/>
                <a:cs typeface="Arial"/>
              </a:rPr>
              <a:t>Se</a:t>
            </a:r>
            <a:r>
              <a:rPr sz="800" spc="-25" dirty="0" smtClean="0">
                <a:latin typeface="Arial"/>
                <a:cs typeface="Arial"/>
              </a:rPr>
              <a:t>p</a:t>
            </a:r>
            <a:r>
              <a:rPr sz="800" spc="-15" dirty="0" smtClean="0">
                <a:latin typeface="Arial"/>
                <a:cs typeface="Arial"/>
              </a:rPr>
              <a:t>t</a:t>
            </a:r>
            <a:r>
              <a:rPr sz="800" spc="-5" dirty="0" smtClean="0">
                <a:latin typeface="Arial"/>
                <a:cs typeface="Arial"/>
              </a:rPr>
              <a:t>ember</a:t>
            </a:r>
            <a:r>
              <a:rPr sz="800" spc="-35" dirty="0" smtClean="0">
                <a:latin typeface="Arial"/>
                <a:cs typeface="Arial"/>
              </a:rPr>
              <a:t> </a:t>
            </a:r>
            <a:r>
              <a:rPr sz="800" spc="-125" dirty="0" smtClean="0">
                <a:latin typeface="Arial"/>
                <a:cs typeface="Arial"/>
              </a:rPr>
              <a:t>1</a:t>
            </a:r>
            <a:r>
              <a:rPr sz="800" spc="-30" dirty="0" smtClean="0">
                <a:latin typeface="Arial"/>
                <a:cs typeface="Arial"/>
              </a:rPr>
              <a:t>5,</a:t>
            </a:r>
            <a:r>
              <a:rPr sz="800" spc="-35" dirty="0" smtClean="0">
                <a:latin typeface="Arial"/>
                <a:cs typeface="Arial"/>
              </a:rPr>
              <a:t> </a:t>
            </a:r>
            <a:r>
              <a:rPr sz="800" spc="-15" dirty="0" smtClean="0">
                <a:latin typeface="Arial"/>
                <a:cs typeface="Arial"/>
              </a:rPr>
              <a:t>2</a:t>
            </a:r>
            <a:r>
              <a:rPr sz="800" spc="-10" dirty="0" smtClean="0">
                <a:latin typeface="Arial"/>
                <a:cs typeface="Arial"/>
              </a:rPr>
              <a:t>0</a:t>
            </a:r>
            <a:r>
              <a:rPr sz="800" spc="-55" dirty="0" smtClean="0">
                <a:latin typeface="Arial"/>
                <a:cs typeface="Arial"/>
              </a:rPr>
              <a:t>16</a:t>
            </a:r>
            <a:endParaRPr sz="800">
              <a:latin typeface="Arial"/>
              <a:cs typeface="Arial"/>
            </a:endParaRPr>
          </a:p>
        </p:txBody>
      </p:sp>
      <p:sp>
        <p:nvSpPr>
          <p:cNvPr id="2" name="Rectangle 1"/>
          <p:cNvSpPr/>
          <p:nvPr/>
        </p:nvSpPr>
        <p:spPr>
          <a:xfrm>
            <a:off x="384849" y="1074663"/>
            <a:ext cx="5029200" cy="3277820"/>
          </a:xfrm>
          <a:prstGeom prst="rect">
            <a:avLst/>
          </a:prstGeom>
        </p:spPr>
        <p:txBody>
          <a:bodyPr>
            <a:spAutoFit/>
          </a:bodyPr>
          <a:lstStyle/>
          <a:p>
            <a:r>
              <a:rPr lang="en-US" sz="1400" b="1" dirty="0" smtClean="0">
                <a:solidFill>
                  <a:schemeClr val="accent1"/>
                </a:solidFill>
                <a:latin typeface="Helvetica Neue" charset="0"/>
                <a:ea typeface="Helvetica Neue" charset="0"/>
                <a:cs typeface="Helvetica Neue" charset="0"/>
              </a:rPr>
              <a:t>Pre-event</a:t>
            </a:r>
            <a:endParaRPr lang="en-US" sz="1400" b="1" dirty="0">
              <a:solidFill>
                <a:schemeClr val="accent1"/>
              </a:solidFill>
              <a:latin typeface="Helvetica Neue" charset="0"/>
              <a:ea typeface="Helvetica Neue" charset="0"/>
              <a:cs typeface="Helvetica Neue" charset="0"/>
            </a:endParaRPr>
          </a:p>
          <a:p>
            <a:pPr marL="171450" indent="-171450">
              <a:buFont typeface="Arial" charset="0"/>
              <a:buChar char="•"/>
            </a:pPr>
            <a:r>
              <a:rPr lang="en-US" sz="1200" dirty="0" smtClean="0">
                <a:latin typeface="Helvetica Neue" charset="0"/>
                <a:ea typeface="Helvetica Neue" charset="0"/>
                <a:cs typeface="Helvetica Neue" charset="0"/>
              </a:rPr>
              <a:t>Influencer / panel questionnaire </a:t>
            </a:r>
            <a:endParaRPr lang="en-US" sz="1200" dirty="0">
              <a:latin typeface="Helvetica Neue" charset="0"/>
              <a:ea typeface="Helvetica Neue" charset="0"/>
              <a:cs typeface="Helvetica Neue" charset="0"/>
            </a:endParaRPr>
          </a:p>
          <a:p>
            <a:pPr marL="171450" indent="-171450">
              <a:buFont typeface="Arial" charset="0"/>
              <a:buChar char="•"/>
            </a:pPr>
            <a:r>
              <a:rPr lang="en-US" sz="1200" dirty="0" smtClean="0">
                <a:latin typeface="Helvetica Neue" charset="0"/>
                <a:ea typeface="Helvetica Neue" charset="0"/>
                <a:cs typeface="Helvetica Neue" charset="0"/>
              </a:rPr>
              <a:t>Invitation </a:t>
            </a:r>
          </a:p>
          <a:p>
            <a:pPr marL="171450" indent="-171450">
              <a:buFont typeface="Arial" charset="0"/>
              <a:buChar char="•"/>
            </a:pPr>
            <a:r>
              <a:rPr lang="en-US" sz="1200" dirty="0" smtClean="0">
                <a:latin typeface="Helvetica Neue" charset="0"/>
                <a:ea typeface="Helvetica Neue" charset="0"/>
                <a:cs typeface="Helvetica Neue" charset="0"/>
              </a:rPr>
              <a:t>Drive to:  social tiles / tweet content</a:t>
            </a:r>
          </a:p>
          <a:p>
            <a:pPr marL="171450" indent="-171450">
              <a:buFont typeface="Arial" charset="0"/>
              <a:buChar char="•"/>
            </a:pPr>
            <a:r>
              <a:rPr lang="en-US" sz="1200" dirty="0" smtClean="0">
                <a:latin typeface="Helvetica Neue" charset="0"/>
                <a:ea typeface="Helvetica Neue" charset="0"/>
                <a:cs typeface="Helvetica Neue" charset="0"/>
              </a:rPr>
              <a:t>Influencer social amplification </a:t>
            </a:r>
          </a:p>
          <a:p>
            <a:pPr marL="171450" indent="-171450">
              <a:buFont typeface="Arial" charset="0"/>
              <a:buChar char="•"/>
            </a:pPr>
            <a:endParaRPr lang="en-US" sz="1200" dirty="0">
              <a:latin typeface="Helvetica Neue" charset="0"/>
              <a:ea typeface="Helvetica Neue" charset="0"/>
              <a:cs typeface="Helvetica Neue" charset="0"/>
            </a:endParaRPr>
          </a:p>
          <a:p>
            <a:r>
              <a:rPr lang="en-US" sz="1400" b="1" dirty="0" smtClean="0">
                <a:solidFill>
                  <a:schemeClr val="accent1"/>
                </a:solidFill>
                <a:latin typeface="Helvetica Neue" charset="0"/>
                <a:ea typeface="Helvetica Neue" charset="0"/>
                <a:cs typeface="Helvetica Neue" charset="0"/>
              </a:rPr>
              <a:t>Post-event </a:t>
            </a:r>
            <a:endParaRPr lang="en-US" sz="1400" b="1" dirty="0">
              <a:solidFill>
                <a:schemeClr val="accent1"/>
              </a:solidFill>
              <a:latin typeface="Helvetica Neue" charset="0"/>
              <a:ea typeface="Helvetica Neue" charset="0"/>
              <a:cs typeface="Helvetica Neue" charset="0"/>
            </a:endParaRPr>
          </a:p>
          <a:p>
            <a:pPr marL="171450" indent="-171450">
              <a:buFont typeface="Arial" charset="0"/>
              <a:buChar char="•"/>
            </a:pPr>
            <a:r>
              <a:rPr lang="en-US" sz="1200" dirty="0" smtClean="0">
                <a:latin typeface="Helvetica Neue" charset="0"/>
                <a:ea typeface="Helvetica Neue" charset="0"/>
                <a:cs typeface="Helvetica Neue" charset="0"/>
              </a:rPr>
              <a:t>Video replay / long form / short clips / transcript</a:t>
            </a:r>
          </a:p>
          <a:p>
            <a:pPr marL="171450" indent="-171450">
              <a:buFont typeface="Arial" charset="0"/>
              <a:buChar char="•"/>
            </a:pPr>
            <a:r>
              <a:rPr lang="en-US" sz="1200" dirty="0" smtClean="0">
                <a:latin typeface="Helvetica Neue" charset="0"/>
                <a:ea typeface="Helvetica Neue" charset="0"/>
                <a:cs typeface="Helvetica Neue" charset="0"/>
              </a:rPr>
              <a:t>Individual interview videos </a:t>
            </a:r>
          </a:p>
          <a:p>
            <a:pPr marL="171450" indent="-171450">
              <a:buFont typeface="Arial" charset="0"/>
              <a:buChar char="•"/>
            </a:pPr>
            <a:r>
              <a:rPr lang="en-US" sz="1200" dirty="0" smtClean="0">
                <a:latin typeface="Helvetica Neue" charset="0"/>
                <a:ea typeface="Helvetica Neue" charset="0"/>
                <a:cs typeface="Helvetica Neue" charset="0"/>
              </a:rPr>
              <a:t>Infographic</a:t>
            </a:r>
          </a:p>
          <a:p>
            <a:pPr marL="171450" indent="-171450">
              <a:buFont typeface="Arial" charset="0"/>
              <a:buChar char="•"/>
            </a:pPr>
            <a:r>
              <a:rPr lang="en-US" sz="1200" dirty="0" smtClean="0">
                <a:latin typeface="Helvetica Neue" charset="0"/>
                <a:ea typeface="Helvetica Neue" charset="0"/>
                <a:cs typeface="Helvetica Neue" charset="0"/>
              </a:rPr>
              <a:t>IBM social amplification tiles &amp; tweets  </a:t>
            </a:r>
          </a:p>
          <a:p>
            <a:pPr marL="171450" indent="-171450">
              <a:buFont typeface="Arial" charset="0"/>
              <a:buChar char="•"/>
            </a:pPr>
            <a:endParaRPr lang="en-US" sz="1200" dirty="0">
              <a:latin typeface="Helvetica Neue" charset="0"/>
              <a:ea typeface="Helvetica Neue" charset="0"/>
              <a:cs typeface="Helvetica Neue" charset="0"/>
            </a:endParaRPr>
          </a:p>
          <a:p>
            <a:r>
              <a:rPr lang="en-US" sz="1400" b="1" dirty="0" smtClean="0">
                <a:solidFill>
                  <a:schemeClr val="accent1"/>
                </a:solidFill>
                <a:latin typeface="Helvetica Neue" charset="0"/>
                <a:ea typeface="Helvetica Neue" charset="0"/>
                <a:cs typeface="Helvetica Neue" charset="0"/>
              </a:rPr>
              <a:t>Distribution Plan  </a:t>
            </a:r>
            <a:endParaRPr lang="en-US" sz="1400" b="1" dirty="0">
              <a:solidFill>
                <a:schemeClr val="accent1"/>
              </a:solidFill>
              <a:latin typeface="Helvetica Neue" charset="0"/>
              <a:ea typeface="Helvetica Neue" charset="0"/>
              <a:cs typeface="Helvetica Neue" charset="0"/>
            </a:endParaRPr>
          </a:p>
          <a:p>
            <a:pPr marL="171450" indent="-171450">
              <a:buFont typeface="Arial" charset="0"/>
              <a:buChar char="•"/>
            </a:pPr>
            <a:r>
              <a:rPr lang="en-US" sz="1100" dirty="0" smtClean="0">
                <a:latin typeface="Helvetica Neue" charset="0"/>
                <a:ea typeface="Helvetica Neue" charset="0"/>
                <a:cs typeface="Helvetica Neue" charset="0"/>
              </a:rPr>
              <a:t>Leverage Global list of Industry SMEs</a:t>
            </a:r>
          </a:p>
          <a:p>
            <a:pPr marL="171450" indent="-171450">
              <a:buFont typeface="Arial" charset="0"/>
              <a:buChar char="•"/>
            </a:pPr>
            <a:r>
              <a:rPr lang="en-US" sz="1100" dirty="0" smtClean="0">
                <a:latin typeface="Helvetica Neue" charset="0"/>
                <a:ea typeface="Helvetica Neue" charset="0"/>
                <a:cs typeface="Helvetica Neue" charset="0"/>
              </a:rPr>
              <a:t>Leverage IBM BU social media channels </a:t>
            </a:r>
          </a:p>
          <a:p>
            <a:pPr marL="171450" indent="-171450">
              <a:buFont typeface="Arial" charset="0"/>
              <a:buChar char="•"/>
            </a:pPr>
            <a:r>
              <a:rPr lang="en-US" sz="1100" dirty="0" smtClean="0">
                <a:latin typeface="Helvetica Neue" charset="0"/>
                <a:ea typeface="Helvetica Neue" charset="0"/>
                <a:cs typeface="Helvetica Neue" charset="0"/>
              </a:rPr>
              <a:t>Leverage Influencers’ reach</a:t>
            </a:r>
          </a:p>
          <a:p>
            <a:pPr marL="171450" indent="-171450">
              <a:buFont typeface="Arial" charset="0"/>
              <a:buChar char="•"/>
            </a:pPr>
            <a:endParaRPr lang="en-US" sz="1200" dirty="0" smtClean="0">
              <a:latin typeface="Helvetica Neue" charset="0"/>
              <a:ea typeface="Helvetica Neue" charset="0"/>
              <a:cs typeface="Helvetica Neue" charset="0"/>
            </a:endParaRPr>
          </a:p>
        </p:txBody>
      </p:sp>
      <p:pic>
        <p:nvPicPr>
          <p:cNvPr id="26" name="Picture 8"/>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724400" y="5668035"/>
            <a:ext cx="2570008" cy="1266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Picture 26"/>
          <p:cNvPicPr>
            <a:picLocks noChangeAspect="1"/>
          </p:cNvPicPr>
          <p:nvPr/>
        </p:nvPicPr>
        <p:blipFill>
          <a:blip r:embed="rId4"/>
          <a:stretch>
            <a:fillRect/>
          </a:stretch>
        </p:blipFill>
        <p:spPr>
          <a:xfrm>
            <a:off x="7848600" y="1499043"/>
            <a:ext cx="1916223" cy="2390777"/>
          </a:xfrm>
          <a:prstGeom prst="rect">
            <a:avLst/>
          </a:prstGeom>
          <a:ln>
            <a:solidFill>
              <a:schemeClr val="bg1">
                <a:lumMod val="85000"/>
              </a:schemeClr>
            </a:solidFill>
          </a:ln>
        </p:spPr>
      </p:pic>
      <p:pic>
        <p:nvPicPr>
          <p:cNvPr id="28" name="Picture 2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009404" y="1946291"/>
            <a:ext cx="1735939" cy="1934516"/>
          </a:xfrm>
          <a:prstGeom prst="rect">
            <a:avLst/>
          </a:prstGeom>
          <a:ln>
            <a:solidFill>
              <a:srgbClr val="FFFFFF"/>
            </a:solidFill>
          </a:ln>
          <a:effectLst>
            <a:outerShdw blurRad="50800" dist="38100" dir="2700000" algn="tl" rotWithShape="0">
              <a:srgbClr val="000000">
                <a:alpha val="43000"/>
              </a:srgbClr>
            </a:outerShdw>
          </a:effectLst>
        </p:spPr>
      </p:pic>
      <p:pic>
        <p:nvPicPr>
          <p:cNvPr id="29" name="Picture 6"/>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7367455" y="5636877"/>
            <a:ext cx="2599738" cy="1272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p:cNvSpPr txBox="1"/>
          <p:nvPr/>
        </p:nvSpPr>
        <p:spPr>
          <a:xfrm>
            <a:off x="444460" y="4441348"/>
            <a:ext cx="2289409" cy="307777"/>
          </a:xfrm>
          <a:prstGeom prst="rect">
            <a:avLst/>
          </a:prstGeom>
          <a:solidFill>
            <a:schemeClr val="accent1">
              <a:lumMod val="40000"/>
              <a:lumOff val="60000"/>
            </a:schemeClr>
          </a:solidFill>
          <a:ln>
            <a:solidFill>
              <a:schemeClr val="accent1"/>
            </a:solidFill>
          </a:ln>
        </p:spPr>
        <p:txBody>
          <a:bodyPr wrap="none" rtlCol="0">
            <a:spAutoFit/>
          </a:bodyPr>
          <a:lstStyle/>
          <a:p>
            <a:r>
              <a:rPr lang="en-US" sz="1400" b="1" smtClean="0">
                <a:latin typeface="Helvetica Neue" charset="0"/>
                <a:ea typeface="Helvetica Neue" charset="0"/>
                <a:cs typeface="Helvetica Neue" charset="0"/>
                <a:hlinkClick r:id="rId7"/>
              </a:rPr>
              <a:t>LINK </a:t>
            </a:r>
            <a:r>
              <a:rPr lang="en-US" sz="1400" b="1" dirty="0" smtClean="0">
                <a:latin typeface="Helvetica Neue" charset="0"/>
                <a:ea typeface="Helvetica Neue" charset="0"/>
                <a:cs typeface="Helvetica Neue" charset="0"/>
                <a:hlinkClick r:id="rId7"/>
              </a:rPr>
              <a:t>TO THIS CONTENT</a:t>
            </a:r>
            <a:endParaRPr lang="en-US" sz="1400" b="1" dirty="0">
              <a:latin typeface="Helvetica Neue" charset="0"/>
              <a:ea typeface="Helvetica Neue" charset="0"/>
              <a:cs typeface="Helvetica Neue" charset="0"/>
            </a:endParaRPr>
          </a:p>
        </p:txBody>
      </p:sp>
      <p:sp>
        <p:nvSpPr>
          <p:cNvPr id="31" name="object 43"/>
          <p:cNvSpPr txBox="1"/>
          <p:nvPr/>
        </p:nvSpPr>
        <p:spPr>
          <a:xfrm>
            <a:off x="444460" y="716280"/>
            <a:ext cx="8094337" cy="269483"/>
          </a:xfrm>
          <a:prstGeom prst="rect">
            <a:avLst/>
          </a:prstGeom>
        </p:spPr>
        <p:txBody>
          <a:bodyPr vert="horz" wrap="square" lIns="0" tIns="0" rIns="0" bIns="0" rtlCol="0">
            <a:noAutofit/>
          </a:bodyPr>
          <a:lstStyle/>
          <a:p>
            <a:pPr marL="12700">
              <a:lnSpc>
                <a:spcPct val="100000"/>
              </a:lnSpc>
            </a:pPr>
            <a:r>
              <a:rPr lang="en-US" sz="2000" b="1" spc="15" dirty="0" smtClean="0">
                <a:solidFill>
                  <a:srgbClr val="1D3649"/>
                </a:solidFill>
                <a:latin typeface="Arial"/>
                <a:cs typeface="Arial"/>
              </a:rPr>
              <a:t>Digital Health Town Hall Content and Distribution Plan </a:t>
            </a:r>
            <a:endParaRPr sz="2000" dirty="0">
              <a:latin typeface="Arial"/>
              <a:cs typeface="Arial"/>
            </a:endParaRPr>
          </a:p>
        </p:txBody>
      </p:sp>
      <p:pic>
        <p:nvPicPr>
          <p:cNvPr id="4" name="Picture 3"/>
          <p:cNvPicPr>
            <a:picLocks noChangeAspect="1"/>
          </p:cNvPicPr>
          <p:nvPr/>
        </p:nvPicPr>
        <p:blipFill>
          <a:blip r:embed="rId8"/>
          <a:stretch>
            <a:fillRect/>
          </a:stretch>
        </p:blipFill>
        <p:spPr>
          <a:xfrm>
            <a:off x="6705599" y="4017808"/>
            <a:ext cx="2874237" cy="1491081"/>
          </a:xfrm>
          <a:prstGeom prst="rect">
            <a:avLst/>
          </a:prstGeom>
        </p:spPr>
      </p:pic>
      <p:pic>
        <p:nvPicPr>
          <p:cNvPr id="5" name="Picture 4"/>
          <p:cNvPicPr>
            <a:picLocks noChangeAspect="1"/>
          </p:cNvPicPr>
          <p:nvPr/>
        </p:nvPicPr>
        <p:blipFill>
          <a:blip r:embed="rId9"/>
          <a:stretch>
            <a:fillRect/>
          </a:stretch>
        </p:blipFill>
        <p:spPr>
          <a:xfrm>
            <a:off x="4025421" y="4021723"/>
            <a:ext cx="2718280" cy="1487166"/>
          </a:xfrm>
          <a:prstGeom prst="rect">
            <a:avLst/>
          </a:prstGeom>
        </p:spPr>
      </p:pic>
      <p:sp>
        <p:nvSpPr>
          <p:cNvPr id="30" name="Rectangle 29"/>
          <p:cNvSpPr/>
          <p:nvPr/>
        </p:nvSpPr>
        <p:spPr bwMode="auto">
          <a:xfrm>
            <a:off x="4347249" y="1646434"/>
            <a:ext cx="2133599" cy="281422"/>
          </a:xfrm>
          <a:prstGeom prst="rect">
            <a:avLst/>
          </a:prstGeom>
          <a:solidFill>
            <a:srgbClr val="549BC0"/>
          </a:solidFill>
          <a:ln w="9525" cap="flat" cmpd="sng" algn="ctr">
            <a:solidFill>
              <a:srgbClr val="549BC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r>
              <a:rPr lang="en-US" sz="1400" b="1" dirty="0">
                <a:solidFill>
                  <a:schemeClr val="bg1"/>
                </a:solidFill>
                <a:latin typeface="Helvetica"/>
                <a:cs typeface="Helvetica"/>
              </a:rPr>
              <a:t>Influencer Promotion</a:t>
            </a:r>
            <a:endParaRPr lang="en-US" sz="1050" dirty="0">
              <a:solidFill>
                <a:schemeClr val="bg1"/>
              </a:solidFill>
            </a:endParaRPr>
          </a:p>
        </p:txBody>
      </p:sp>
      <p:pic>
        <p:nvPicPr>
          <p:cNvPr id="32" name="Picture 31"/>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239245" y="1946291"/>
            <a:ext cx="1761308" cy="1335277"/>
          </a:xfrm>
          <a:prstGeom prst="rect">
            <a:avLst/>
          </a:prstGeom>
          <a:ln>
            <a:solidFill>
              <a:schemeClr val="bg1"/>
            </a:solidFill>
          </a:ln>
          <a:effectLst>
            <a:outerShdw blurRad="50800" dist="38100" dir="2700000" algn="tl" rotWithShape="0">
              <a:srgbClr val="000000">
                <a:alpha val="43000"/>
              </a:srgbClr>
            </a:outerShdw>
          </a:effectLst>
        </p:spPr>
      </p:pic>
      <p:sp>
        <p:nvSpPr>
          <p:cNvPr id="33" name="Rectangle 32"/>
          <p:cNvSpPr/>
          <p:nvPr/>
        </p:nvSpPr>
        <p:spPr bwMode="auto">
          <a:xfrm>
            <a:off x="7850618" y="1211844"/>
            <a:ext cx="2133599" cy="281422"/>
          </a:xfrm>
          <a:prstGeom prst="rect">
            <a:avLst/>
          </a:prstGeom>
          <a:solidFill>
            <a:srgbClr val="549BC0"/>
          </a:solidFill>
          <a:ln w="9525" cap="flat" cmpd="sng" algn="ctr">
            <a:solidFill>
              <a:srgbClr val="549BC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r>
              <a:rPr lang="en-US" sz="1400" b="1" dirty="0" smtClean="0">
                <a:solidFill>
                  <a:schemeClr val="bg1"/>
                </a:solidFill>
                <a:latin typeface="Helvetica"/>
                <a:cs typeface="Helvetica"/>
              </a:rPr>
              <a:t>Infographic </a:t>
            </a:r>
            <a:endParaRPr lang="en-US" sz="1050" dirty="0">
              <a:solidFill>
                <a:schemeClr val="bg1"/>
              </a:solidFill>
            </a:endParaRPr>
          </a:p>
        </p:txBody>
      </p:sp>
      <p:sp>
        <p:nvSpPr>
          <p:cNvPr id="34" name="Rectangle 33"/>
          <p:cNvSpPr/>
          <p:nvPr/>
        </p:nvSpPr>
        <p:spPr bwMode="auto">
          <a:xfrm>
            <a:off x="4053099" y="4007300"/>
            <a:ext cx="2133599" cy="281422"/>
          </a:xfrm>
          <a:prstGeom prst="rect">
            <a:avLst/>
          </a:prstGeom>
          <a:solidFill>
            <a:srgbClr val="549BC0"/>
          </a:solidFill>
          <a:ln w="9525" cap="flat" cmpd="sng" algn="ctr">
            <a:solidFill>
              <a:srgbClr val="549BC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r>
              <a:rPr lang="en-US" sz="1400" b="1" dirty="0" smtClean="0">
                <a:solidFill>
                  <a:schemeClr val="bg1"/>
                </a:solidFill>
                <a:latin typeface="Helvetica"/>
                <a:cs typeface="Helvetica"/>
              </a:rPr>
              <a:t>Long form video replay</a:t>
            </a:r>
            <a:endParaRPr lang="en-US" sz="1050" dirty="0">
              <a:solidFill>
                <a:schemeClr val="bg1"/>
              </a:solidFill>
            </a:endParaRPr>
          </a:p>
        </p:txBody>
      </p:sp>
      <p:sp>
        <p:nvSpPr>
          <p:cNvPr id="35" name="Rectangle 34"/>
          <p:cNvSpPr/>
          <p:nvPr/>
        </p:nvSpPr>
        <p:spPr bwMode="auto">
          <a:xfrm>
            <a:off x="4724400" y="5645890"/>
            <a:ext cx="2133599" cy="281422"/>
          </a:xfrm>
          <a:prstGeom prst="rect">
            <a:avLst/>
          </a:prstGeom>
          <a:solidFill>
            <a:srgbClr val="549BC0"/>
          </a:solidFill>
          <a:ln w="9525" cap="flat" cmpd="sng" algn="ctr">
            <a:solidFill>
              <a:srgbClr val="549BC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r>
              <a:rPr lang="en-US" sz="1400" b="1" dirty="0" smtClean="0">
                <a:solidFill>
                  <a:schemeClr val="bg1"/>
                </a:solidFill>
                <a:latin typeface="Helvetica"/>
                <a:cs typeface="Helvetica"/>
              </a:rPr>
              <a:t>IBM social amplification</a:t>
            </a:r>
            <a:endParaRPr lang="en-US" sz="1050" dirty="0">
              <a:solidFill>
                <a:schemeClr val="bg1"/>
              </a:solidFill>
            </a:endParaRPr>
          </a:p>
        </p:txBody>
      </p:sp>
    </p:spTree>
    <p:extLst>
      <p:ext uri="{BB962C8B-B14F-4D97-AF65-F5344CB8AC3E}">
        <p14:creationId xmlns:p14="http://schemas.microsoft.com/office/powerpoint/2010/main" val="166436078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object 8"/>
          <p:cNvSpPr/>
          <p:nvPr/>
        </p:nvSpPr>
        <p:spPr>
          <a:xfrm>
            <a:off x="0" y="0"/>
            <a:ext cx="10058400" cy="457200"/>
          </a:xfrm>
          <a:custGeom>
            <a:avLst/>
            <a:gdLst/>
            <a:ahLst/>
            <a:cxnLst/>
            <a:rect l="l" t="t" r="r" b="b"/>
            <a:pathLst>
              <a:path w="10058400" h="457200">
                <a:moveTo>
                  <a:pt x="0" y="457200"/>
                </a:moveTo>
                <a:lnTo>
                  <a:pt x="10058400" y="457200"/>
                </a:lnTo>
                <a:lnTo>
                  <a:pt x="10058400" y="0"/>
                </a:lnTo>
                <a:lnTo>
                  <a:pt x="0" y="0"/>
                </a:lnTo>
                <a:lnTo>
                  <a:pt x="0" y="457200"/>
                </a:lnTo>
                <a:close/>
              </a:path>
            </a:pathLst>
          </a:custGeom>
          <a:solidFill>
            <a:srgbClr val="1D3649"/>
          </a:solidFill>
        </p:spPr>
        <p:txBody>
          <a:bodyPr wrap="square" lIns="0" tIns="0" rIns="0" bIns="0" rtlCol="0">
            <a:noAutofit/>
          </a:bodyPr>
          <a:lstStyle/>
          <a:p>
            <a:endParaRPr/>
          </a:p>
        </p:txBody>
      </p:sp>
      <p:sp>
        <p:nvSpPr>
          <p:cNvPr id="9" name="object 9"/>
          <p:cNvSpPr/>
          <p:nvPr/>
        </p:nvSpPr>
        <p:spPr>
          <a:xfrm>
            <a:off x="461429" y="238633"/>
            <a:ext cx="0" cy="88811"/>
          </a:xfrm>
          <a:custGeom>
            <a:avLst/>
            <a:gdLst/>
            <a:ahLst/>
            <a:cxnLst/>
            <a:rect l="l" t="t" r="r" b="b"/>
            <a:pathLst>
              <a:path h="88811">
                <a:moveTo>
                  <a:pt x="0" y="0"/>
                </a:moveTo>
                <a:lnTo>
                  <a:pt x="0" y="88811"/>
                </a:lnTo>
              </a:path>
            </a:pathLst>
          </a:custGeom>
          <a:ln w="9728">
            <a:solidFill>
              <a:srgbClr val="FFFFFF"/>
            </a:solidFill>
          </a:ln>
        </p:spPr>
        <p:txBody>
          <a:bodyPr wrap="square" lIns="0" tIns="0" rIns="0" bIns="0" rtlCol="0">
            <a:noAutofit/>
          </a:bodyPr>
          <a:lstStyle/>
          <a:p>
            <a:endParaRPr/>
          </a:p>
        </p:txBody>
      </p:sp>
      <p:sp>
        <p:nvSpPr>
          <p:cNvPr id="10" name="object 10"/>
          <p:cNvSpPr/>
          <p:nvPr/>
        </p:nvSpPr>
        <p:spPr>
          <a:xfrm>
            <a:off x="481700" y="238633"/>
            <a:ext cx="69126" cy="88811"/>
          </a:xfrm>
          <a:custGeom>
            <a:avLst/>
            <a:gdLst/>
            <a:ahLst/>
            <a:cxnLst/>
            <a:rect l="l" t="t" r="r" b="b"/>
            <a:pathLst>
              <a:path w="69126" h="88811">
                <a:moveTo>
                  <a:pt x="37566" y="0"/>
                </a:moveTo>
                <a:lnTo>
                  <a:pt x="0" y="0"/>
                </a:lnTo>
                <a:lnTo>
                  <a:pt x="0" y="88811"/>
                </a:lnTo>
                <a:lnTo>
                  <a:pt x="46909" y="88117"/>
                </a:lnTo>
                <a:lnTo>
                  <a:pt x="61694" y="81699"/>
                </a:lnTo>
                <a:lnTo>
                  <a:pt x="8458" y="81597"/>
                </a:lnTo>
                <a:lnTo>
                  <a:pt x="8458" y="46151"/>
                </a:lnTo>
                <a:lnTo>
                  <a:pt x="59746" y="46151"/>
                </a:lnTo>
                <a:lnTo>
                  <a:pt x="50622" y="41922"/>
                </a:lnTo>
                <a:lnTo>
                  <a:pt x="56009" y="38938"/>
                </a:lnTo>
                <a:lnTo>
                  <a:pt x="8458" y="38938"/>
                </a:lnTo>
                <a:lnTo>
                  <a:pt x="8458" y="7213"/>
                </a:lnTo>
                <a:lnTo>
                  <a:pt x="59090" y="7213"/>
                </a:lnTo>
                <a:lnTo>
                  <a:pt x="52371" y="2236"/>
                </a:lnTo>
                <a:lnTo>
                  <a:pt x="37566" y="0"/>
                </a:lnTo>
                <a:close/>
              </a:path>
              <a:path w="69126" h="88811">
                <a:moveTo>
                  <a:pt x="59746" y="46151"/>
                </a:moveTo>
                <a:lnTo>
                  <a:pt x="8458" y="46151"/>
                </a:lnTo>
                <a:lnTo>
                  <a:pt x="46897" y="47150"/>
                </a:lnTo>
                <a:lnTo>
                  <a:pt x="57172" y="53979"/>
                </a:lnTo>
                <a:lnTo>
                  <a:pt x="60298" y="68915"/>
                </a:lnTo>
                <a:lnTo>
                  <a:pt x="52021" y="78952"/>
                </a:lnTo>
                <a:lnTo>
                  <a:pt x="37566" y="81597"/>
                </a:lnTo>
                <a:lnTo>
                  <a:pt x="61755" y="81597"/>
                </a:lnTo>
                <a:lnTo>
                  <a:pt x="67960" y="71168"/>
                </a:lnTo>
                <a:lnTo>
                  <a:pt x="69126" y="59741"/>
                </a:lnTo>
                <a:lnTo>
                  <a:pt x="63137" y="47723"/>
                </a:lnTo>
                <a:lnTo>
                  <a:pt x="59746" y="46151"/>
                </a:lnTo>
                <a:close/>
              </a:path>
              <a:path w="69126" h="88811">
                <a:moveTo>
                  <a:pt x="59090" y="7213"/>
                </a:moveTo>
                <a:lnTo>
                  <a:pt x="8458" y="7213"/>
                </a:lnTo>
                <a:lnTo>
                  <a:pt x="38566" y="7224"/>
                </a:lnTo>
                <a:lnTo>
                  <a:pt x="52822" y="11612"/>
                </a:lnTo>
                <a:lnTo>
                  <a:pt x="57594" y="23888"/>
                </a:lnTo>
                <a:lnTo>
                  <a:pt x="57594" y="32219"/>
                </a:lnTo>
                <a:lnTo>
                  <a:pt x="51003" y="38938"/>
                </a:lnTo>
                <a:lnTo>
                  <a:pt x="56009" y="38938"/>
                </a:lnTo>
                <a:lnTo>
                  <a:pt x="58088" y="37786"/>
                </a:lnTo>
                <a:lnTo>
                  <a:pt x="63068" y="27664"/>
                </a:lnTo>
                <a:lnTo>
                  <a:pt x="62897" y="10032"/>
                </a:lnTo>
                <a:lnTo>
                  <a:pt x="59090" y="7213"/>
                </a:lnTo>
                <a:close/>
              </a:path>
            </a:pathLst>
          </a:custGeom>
          <a:solidFill>
            <a:srgbClr val="FFFFFF"/>
          </a:solidFill>
        </p:spPr>
        <p:txBody>
          <a:bodyPr wrap="square" lIns="0" tIns="0" rIns="0" bIns="0" rtlCol="0">
            <a:noAutofit/>
          </a:bodyPr>
          <a:lstStyle/>
          <a:p>
            <a:endParaRPr/>
          </a:p>
        </p:txBody>
      </p:sp>
      <p:sp>
        <p:nvSpPr>
          <p:cNvPr id="11" name="object 11"/>
          <p:cNvSpPr/>
          <p:nvPr/>
        </p:nvSpPr>
        <p:spPr>
          <a:xfrm>
            <a:off x="561924" y="238634"/>
            <a:ext cx="86194" cy="88811"/>
          </a:xfrm>
          <a:custGeom>
            <a:avLst/>
            <a:gdLst/>
            <a:ahLst/>
            <a:cxnLst/>
            <a:rect l="l" t="t" r="r" b="b"/>
            <a:pathLst>
              <a:path w="86194" h="88811">
                <a:moveTo>
                  <a:pt x="12433" y="0"/>
                </a:moveTo>
                <a:lnTo>
                  <a:pt x="0" y="0"/>
                </a:lnTo>
                <a:lnTo>
                  <a:pt x="0" y="88811"/>
                </a:lnTo>
                <a:lnTo>
                  <a:pt x="8458" y="88811"/>
                </a:lnTo>
                <a:lnTo>
                  <a:pt x="8458" y="12065"/>
                </a:lnTo>
                <a:lnTo>
                  <a:pt x="17193" y="12065"/>
                </a:lnTo>
                <a:lnTo>
                  <a:pt x="12433" y="0"/>
                </a:lnTo>
                <a:close/>
              </a:path>
              <a:path w="86194" h="88811">
                <a:moveTo>
                  <a:pt x="17193" y="12065"/>
                </a:moveTo>
                <a:lnTo>
                  <a:pt x="8712" y="12065"/>
                </a:lnTo>
                <a:lnTo>
                  <a:pt x="39179" y="88811"/>
                </a:lnTo>
                <a:lnTo>
                  <a:pt x="47142" y="88811"/>
                </a:lnTo>
                <a:lnTo>
                  <a:pt x="51472" y="77863"/>
                </a:lnTo>
                <a:lnTo>
                  <a:pt x="43154" y="77863"/>
                </a:lnTo>
                <a:lnTo>
                  <a:pt x="17193" y="12065"/>
                </a:lnTo>
                <a:close/>
              </a:path>
              <a:path w="86194" h="88811">
                <a:moveTo>
                  <a:pt x="86194" y="12065"/>
                </a:moveTo>
                <a:lnTo>
                  <a:pt x="77736" y="12065"/>
                </a:lnTo>
                <a:lnTo>
                  <a:pt x="77736" y="88811"/>
                </a:lnTo>
                <a:lnTo>
                  <a:pt x="86194" y="88811"/>
                </a:lnTo>
                <a:lnTo>
                  <a:pt x="86194" y="12065"/>
                </a:lnTo>
                <a:close/>
              </a:path>
              <a:path w="86194" h="88811">
                <a:moveTo>
                  <a:pt x="86194" y="0"/>
                </a:moveTo>
                <a:lnTo>
                  <a:pt x="73761" y="0"/>
                </a:lnTo>
                <a:lnTo>
                  <a:pt x="43154" y="77863"/>
                </a:lnTo>
                <a:lnTo>
                  <a:pt x="51472" y="77863"/>
                </a:lnTo>
                <a:lnTo>
                  <a:pt x="77495" y="12065"/>
                </a:lnTo>
                <a:lnTo>
                  <a:pt x="86194" y="12065"/>
                </a:lnTo>
                <a:lnTo>
                  <a:pt x="86194" y="0"/>
                </a:lnTo>
                <a:close/>
              </a:path>
            </a:pathLst>
          </a:custGeom>
          <a:solidFill>
            <a:srgbClr val="FFFFFF"/>
          </a:solidFill>
        </p:spPr>
        <p:txBody>
          <a:bodyPr wrap="square" lIns="0" tIns="0" rIns="0" bIns="0" rtlCol="0">
            <a:noAutofit/>
          </a:bodyPr>
          <a:lstStyle/>
          <a:p>
            <a:endParaRPr/>
          </a:p>
        </p:txBody>
      </p:sp>
      <p:sp>
        <p:nvSpPr>
          <p:cNvPr id="12" name="object 12"/>
          <p:cNvSpPr/>
          <p:nvPr/>
        </p:nvSpPr>
        <p:spPr>
          <a:xfrm>
            <a:off x="693635" y="238630"/>
            <a:ext cx="70564" cy="88811"/>
          </a:xfrm>
          <a:custGeom>
            <a:avLst/>
            <a:gdLst/>
            <a:ahLst/>
            <a:cxnLst/>
            <a:rect l="l" t="t" r="r" b="b"/>
            <a:pathLst>
              <a:path w="70564" h="88811">
                <a:moveTo>
                  <a:pt x="40055" y="0"/>
                </a:moveTo>
                <a:lnTo>
                  <a:pt x="0" y="0"/>
                </a:lnTo>
                <a:lnTo>
                  <a:pt x="0" y="88811"/>
                </a:lnTo>
                <a:lnTo>
                  <a:pt x="19532" y="88811"/>
                </a:lnTo>
                <a:lnTo>
                  <a:pt x="19532" y="56972"/>
                </a:lnTo>
                <a:lnTo>
                  <a:pt x="49121" y="56064"/>
                </a:lnTo>
                <a:lnTo>
                  <a:pt x="61623" y="49863"/>
                </a:lnTo>
                <a:lnTo>
                  <a:pt x="66721" y="41795"/>
                </a:lnTo>
                <a:lnTo>
                  <a:pt x="19532" y="41795"/>
                </a:lnTo>
                <a:lnTo>
                  <a:pt x="19532" y="15176"/>
                </a:lnTo>
                <a:lnTo>
                  <a:pt x="67426" y="15176"/>
                </a:lnTo>
                <a:lnTo>
                  <a:pt x="66517" y="12451"/>
                </a:lnTo>
                <a:lnTo>
                  <a:pt x="56645" y="3494"/>
                </a:lnTo>
                <a:lnTo>
                  <a:pt x="40055" y="0"/>
                </a:lnTo>
                <a:close/>
              </a:path>
              <a:path w="70564" h="88811">
                <a:moveTo>
                  <a:pt x="67426" y="15176"/>
                </a:moveTo>
                <a:lnTo>
                  <a:pt x="43662" y="15176"/>
                </a:lnTo>
                <a:lnTo>
                  <a:pt x="51866" y="17170"/>
                </a:lnTo>
                <a:lnTo>
                  <a:pt x="51866" y="39801"/>
                </a:lnTo>
                <a:lnTo>
                  <a:pt x="43662" y="41795"/>
                </a:lnTo>
                <a:lnTo>
                  <a:pt x="66721" y="41795"/>
                </a:lnTo>
                <a:lnTo>
                  <a:pt x="68536" y="38923"/>
                </a:lnTo>
                <a:lnTo>
                  <a:pt x="70564" y="24584"/>
                </a:lnTo>
                <a:lnTo>
                  <a:pt x="67426" y="15176"/>
                </a:lnTo>
                <a:close/>
              </a:path>
            </a:pathLst>
          </a:custGeom>
          <a:solidFill>
            <a:srgbClr val="FFFFFF"/>
          </a:solidFill>
        </p:spPr>
        <p:txBody>
          <a:bodyPr wrap="square" lIns="0" tIns="0" rIns="0" bIns="0" rtlCol="0">
            <a:noAutofit/>
          </a:bodyPr>
          <a:lstStyle/>
          <a:p>
            <a:endParaRPr/>
          </a:p>
        </p:txBody>
      </p:sp>
      <p:sp>
        <p:nvSpPr>
          <p:cNvPr id="13" name="object 13"/>
          <p:cNvSpPr/>
          <p:nvPr/>
        </p:nvSpPr>
        <p:spPr>
          <a:xfrm>
            <a:off x="767238" y="262903"/>
            <a:ext cx="62223" cy="66283"/>
          </a:xfrm>
          <a:custGeom>
            <a:avLst/>
            <a:gdLst/>
            <a:ahLst/>
            <a:cxnLst/>
            <a:rect l="l" t="t" r="r" b="b"/>
            <a:pathLst>
              <a:path w="62223" h="66283">
                <a:moveTo>
                  <a:pt x="58627" y="10314"/>
                </a:moveTo>
                <a:lnTo>
                  <a:pt x="37090" y="10314"/>
                </a:lnTo>
                <a:lnTo>
                  <a:pt x="42322" y="11559"/>
                </a:lnTo>
                <a:lnTo>
                  <a:pt x="42226" y="20017"/>
                </a:lnTo>
                <a:lnTo>
                  <a:pt x="38781" y="24430"/>
                </a:lnTo>
                <a:lnTo>
                  <a:pt x="30806" y="26500"/>
                </a:lnTo>
                <a:lnTo>
                  <a:pt x="20663" y="28192"/>
                </a:lnTo>
                <a:lnTo>
                  <a:pt x="10629" y="31583"/>
                </a:lnTo>
                <a:lnTo>
                  <a:pt x="2982" y="38746"/>
                </a:lnTo>
                <a:lnTo>
                  <a:pt x="0" y="51756"/>
                </a:lnTo>
                <a:lnTo>
                  <a:pt x="7459" y="62733"/>
                </a:lnTo>
                <a:lnTo>
                  <a:pt x="21418" y="66283"/>
                </a:lnTo>
                <a:lnTo>
                  <a:pt x="29381" y="66283"/>
                </a:lnTo>
                <a:lnTo>
                  <a:pt x="37471" y="64162"/>
                </a:lnTo>
                <a:lnTo>
                  <a:pt x="43071" y="58320"/>
                </a:lnTo>
                <a:lnTo>
                  <a:pt x="60226" y="58320"/>
                </a:lnTo>
                <a:lnTo>
                  <a:pt x="59988" y="56085"/>
                </a:lnTo>
                <a:lnTo>
                  <a:pt x="59988" y="54472"/>
                </a:lnTo>
                <a:lnTo>
                  <a:pt x="22294" y="54472"/>
                </a:lnTo>
                <a:lnTo>
                  <a:pt x="17189" y="52719"/>
                </a:lnTo>
                <a:lnTo>
                  <a:pt x="17189" y="39791"/>
                </a:lnTo>
                <a:lnTo>
                  <a:pt x="22167" y="37797"/>
                </a:lnTo>
                <a:lnTo>
                  <a:pt x="33115" y="35803"/>
                </a:lnTo>
                <a:lnTo>
                  <a:pt x="39338" y="35689"/>
                </a:lnTo>
                <a:lnTo>
                  <a:pt x="42322" y="33073"/>
                </a:lnTo>
                <a:lnTo>
                  <a:pt x="59403" y="33073"/>
                </a:lnTo>
                <a:lnTo>
                  <a:pt x="58627" y="10314"/>
                </a:lnTo>
                <a:close/>
              </a:path>
              <a:path w="62223" h="66283">
                <a:moveTo>
                  <a:pt x="60226" y="58320"/>
                </a:moveTo>
                <a:lnTo>
                  <a:pt x="43071" y="58320"/>
                </a:lnTo>
                <a:lnTo>
                  <a:pt x="43186" y="60441"/>
                </a:lnTo>
                <a:lnTo>
                  <a:pt x="43751" y="62733"/>
                </a:lnTo>
                <a:lnTo>
                  <a:pt x="44316" y="64543"/>
                </a:lnTo>
                <a:lnTo>
                  <a:pt x="62223" y="64543"/>
                </a:lnTo>
                <a:lnTo>
                  <a:pt x="60610" y="61927"/>
                </a:lnTo>
                <a:lnTo>
                  <a:pt x="60226" y="58320"/>
                </a:lnTo>
                <a:close/>
              </a:path>
              <a:path w="62223" h="66283">
                <a:moveTo>
                  <a:pt x="59403" y="33073"/>
                </a:moveTo>
                <a:lnTo>
                  <a:pt x="42322" y="33073"/>
                </a:lnTo>
                <a:lnTo>
                  <a:pt x="42322" y="43639"/>
                </a:lnTo>
                <a:lnTo>
                  <a:pt x="41827" y="54472"/>
                </a:lnTo>
                <a:lnTo>
                  <a:pt x="59988" y="54472"/>
                </a:lnTo>
                <a:lnTo>
                  <a:pt x="59988" y="50230"/>
                </a:lnTo>
                <a:lnTo>
                  <a:pt x="59403" y="33073"/>
                </a:lnTo>
                <a:close/>
              </a:path>
              <a:path w="62223" h="66283">
                <a:moveTo>
                  <a:pt x="37475" y="0"/>
                </a:moveTo>
                <a:lnTo>
                  <a:pt x="18422" y="210"/>
                </a:lnTo>
                <a:lnTo>
                  <a:pt x="6826" y="6884"/>
                </a:lnTo>
                <a:lnTo>
                  <a:pt x="1517" y="20017"/>
                </a:lnTo>
                <a:lnTo>
                  <a:pt x="19183" y="20017"/>
                </a:lnTo>
                <a:lnTo>
                  <a:pt x="19805" y="13045"/>
                </a:lnTo>
                <a:lnTo>
                  <a:pt x="24034" y="10314"/>
                </a:lnTo>
                <a:lnTo>
                  <a:pt x="58627" y="10314"/>
                </a:lnTo>
                <a:lnTo>
                  <a:pt x="58610" y="9825"/>
                </a:lnTo>
                <a:lnTo>
                  <a:pt x="51068" y="2872"/>
                </a:lnTo>
                <a:lnTo>
                  <a:pt x="37475" y="0"/>
                </a:lnTo>
                <a:close/>
              </a:path>
            </a:pathLst>
          </a:custGeom>
          <a:solidFill>
            <a:srgbClr val="FFFFFF"/>
          </a:solidFill>
        </p:spPr>
        <p:txBody>
          <a:bodyPr wrap="square" lIns="0" tIns="0" rIns="0" bIns="0" rtlCol="0">
            <a:noAutofit/>
          </a:bodyPr>
          <a:lstStyle/>
          <a:p>
            <a:endParaRPr/>
          </a:p>
        </p:txBody>
      </p:sp>
      <p:sp>
        <p:nvSpPr>
          <p:cNvPr id="14" name="object 14"/>
          <p:cNvSpPr/>
          <p:nvPr/>
        </p:nvSpPr>
        <p:spPr>
          <a:xfrm>
            <a:off x="837793" y="261396"/>
            <a:ext cx="41414" cy="66052"/>
          </a:xfrm>
          <a:custGeom>
            <a:avLst/>
            <a:gdLst/>
            <a:ahLst/>
            <a:cxnLst/>
            <a:rect l="l" t="t" r="r" b="b"/>
            <a:pathLst>
              <a:path w="41414" h="66052">
                <a:moveTo>
                  <a:pt x="16789" y="1739"/>
                </a:moveTo>
                <a:lnTo>
                  <a:pt x="0" y="1739"/>
                </a:lnTo>
                <a:lnTo>
                  <a:pt x="0" y="66052"/>
                </a:lnTo>
                <a:lnTo>
                  <a:pt x="17665" y="66052"/>
                </a:lnTo>
                <a:lnTo>
                  <a:pt x="17712" y="35047"/>
                </a:lnTo>
                <a:lnTo>
                  <a:pt x="21975" y="21798"/>
                </a:lnTo>
                <a:lnTo>
                  <a:pt x="35077" y="16421"/>
                </a:lnTo>
                <a:lnTo>
                  <a:pt x="41414" y="16421"/>
                </a:lnTo>
                <a:lnTo>
                  <a:pt x="41414" y="13677"/>
                </a:lnTo>
                <a:lnTo>
                  <a:pt x="16789" y="13677"/>
                </a:lnTo>
                <a:lnTo>
                  <a:pt x="16789" y="1739"/>
                </a:lnTo>
                <a:close/>
              </a:path>
              <a:path w="41414" h="66052">
                <a:moveTo>
                  <a:pt x="41414" y="16421"/>
                </a:moveTo>
                <a:lnTo>
                  <a:pt x="37185" y="16421"/>
                </a:lnTo>
                <a:lnTo>
                  <a:pt x="39801" y="16662"/>
                </a:lnTo>
                <a:lnTo>
                  <a:pt x="41414" y="17043"/>
                </a:lnTo>
                <a:lnTo>
                  <a:pt x="41414" y="16421"/>
                </a:lnTo>
                <a:close/>
              </a:path>
              <a:path w="41414" h="66052">
                <a:moveTo>
                  <a:pt x="38925" y="0"/>
                </a:moveTo>
                <a:lnTo>
                  <a:pt x="28727" y="0"/>
                </a:lnTo>
                <a:lnTo>
                  <a:pt x="20396" y="5600"/>
                </a:lnTo>
                <a:lnTo>
                  <a:pt x="17043" y="13677"/>
                </a:lnTo>
                <a:lnTo>
                  <a:pt x="41414" y="13677"/>
                </a:lnTo>
                <a:lnTo>
                  <a:pt x="41414" y="622"/>
                </a:lnTo>
                <a:lnTo>
                  <a:pt x="40170" y="253"/>
                </a:lnTo>
                <a:lnTo>
                  <a:pt x="38925" y="0"/>
                </a:lnTo>
                <a:close/>
              </a:path>
            </a:pathLst>
          </a:custGeom>
          <a:solidFill>
            <a:srgbClr val="FFFFFF"/>
          </a:solidFill>
        </p:spPr>
        <p:txBody>
          <a:bodyPr wrap="square" lIns="0" tIns="0" rIns="0" bIns="0" rtlCol="0">
            <a:noAutofit/>
          </a:bodyPr>
          <a:lstStyle/>
          <a:p>
            <a:endParaRPr/>
          </a:p>
        </p:txBody>
      </p:sp>
      <p:sp>
        <p:nvSpPr>
          <p:cNvPr id="15" name="object 15"/>
          <p:cNvSpPr/>
          <p:nvPr/>
        </p:nvSpPr>
        <p:spPr>
          <a:xfrm>
            <a:off x="885054" y="243857"/>
            <a:ext cx="41300" cy="84327"/>
          </a:xfrm>
          <a:custGeom>
            <a:avLst/>
            <a:gdLst/>
            <a:ahLst/>
            <a:cxnLst/>
            <a:rect l="l" t="t" r="r" b="b"/>
            <a:pathLst>
              <a:path w="41300" h="84327">
                <a:moveTo>
                  <a:pt x="28359" y="31102"/>
                </a:moveTo>
                <a:lnTo>
                  <a:pt x="10693" y="31102"/>
                </a:lnTo>
                <a:lnTo>
                  <a:pt x="10693" y="69036"/>
                </a:lnTo>
                <a:lnTo>
                  <a:pt x="16732" y="81531"/>
                </a:lnTo>
                <a:lnTo>
                  <a:pt x="30975" y="84328"/>
                </a:lnTo>
                <a:lnTo>
                  <a:pt x="38315" y="84213"/>
                </a:lnTo>
                <a:lnTo>
                  <a:pt x="41300" y="83705"/>
                </a:lnTo>
                <a:lnTo>
                  <a:pt x="41300" y="70396"/>
                </a:lnTo>
                <a:lnTo>
                  <a:pt x="29857" y="70396"/>
                </a:lnTo>
                <a:lnTo>
                  <a:pt x="28359" y="68910"/>
                </a:lnTo>
                <a:lnTo>
                  <a:pt x="28359" y="31102"/>
                </a:lnTo>
                <a:close/>
              </a:path>
              <a:path w="41300" h="84327">
                <a:moveTo>
                  <a:pt x="41300" y="69900"/>
                </a:moveTo>
                <a:lnTo>
                  <a:pt x="39674" y="70281"/>
                </a:lnTo>
                <a:lnTo>
                  <a:pt x="29857" y="70396"/>
                </a:lnTo>
                <a:lnTo>
                  <a:pt x="41300" y="70396"/>
                </a:lnTo>
                <a:lnTo>
                  <a:pt x="41300" y="69900"/>
                </a:lnTo>
                <a:close/>
              </a:path>
              <a:path w="41300" h="84327">
                <a:moveTo>
                  <a:pt x="41300" y="19278"/>
                </a:moveTo>
                <a:lnTo>
                  <a:pt x="0" y="19278"/>
                </a:lnTo>
                <a:lnTo>
                  <a:pt x="0" y="31102"/>
                </a:lnTo>
                <a:lnTo>
                  <a:pt x="41300" y="31102"/>
                </a:lnTo>
                <a:lnTo>
                  <a:pt x="41300" y="19278"/>
                </a:lnTo>
                <a:close/>
              </a:path>
              <a:path w="41300" h="84327">
                <a:moveTo>
                  <a:pt x="28359" y="0"/>
                </a:moveTo>
                <a:lnTo>
                  <a:pt x="10693" y="0"/>
                </a:lnTo>
                <a:lnTo>
                  <a:pt x="10693" y="19278"/>
                </a:lnTo>
                <a:lnTo>
                  <a:pt x="28359" y="19278"/>
                </a:lnTo>
                <a:lnTo>
                  <a:pt x="28359" y="0"/>
                </a:lnTo>
                <a:close/>
              </a:path>
            </a:pathLst>
          </a:custGeom>
          <a:solidFill>
            <a:srgbClr val="FFFFFF"/>
          </a:solidFill>
        </p:spPr>
        <p:txBody>
          <a:bodyPr wrap="square" lIns="0" tIns="0" rIns="0" bIns="0" rtlCol="0">
            <a:noAutofit/>
          </a:bodyPr>
          <a:lstStyle/>
          <a:p>
            <a:endParaRPr/>
          </a:p>
        </p:txBody>
      </p:sp>
      <p:sp>
        <p:nvSpPr>
          <p:cNvPr id="16" name="object 16"/>
          <p:cNvSpPr/>
          <p:nvPr/>
        </p:nvSpPr>
        <p:spPr>
          <a:xfrm>
            <a:off x="935177" y="261396"/>
            <a:ext cx="60325" cy="66052"/>
          </a:xfrm>
          <a:custGeom>
            <a:avLst/>
            <a:gdLst/>
            <a:ahLst/>
            <a:cxnLst/>
            <a:rect l="l" t="t" r="r" b="b"/>
            <a:pathLst>
              <a:path w="60325" h="66052">
                <a:moveTo>
                  <a:pt x="16789" y="1739"/>
                </a:moveTo>
                <a:lnTo>
                  <a:pt x="0" y="1739"/>
                </a:lnTo>
                <a:lnTo>
                  <a:pt x="0" y="66052"/>
                </a:lnTo>
                <a:lnTo>
                  <a:pt x="17665" y="66052"/>
                </a:lnTo>
                <a:lnTo>
                  <a:pt x="17763" y="19151"/>
                </a:lnTo>
                <a:lnTo>
                  <a:pt x="21767" y="13931"/>
                </a:lnTo>
                <a:lnTo>
                  <a:pt x="58682" y="13931"/>
                </a:lnTo>
                <a:lnTo>
                  <a:pt x="56549" y="10693"/>
                </a:lnTo>
                <a:lnTo>
                  <a:pt x="16789" y="10693"/>
                </a:lnTo>
                <a:lnTo>
                  <a:pt x="16789" y="1739"/>
                </a:lnTo>
                <a:close/>
              </a:path>
              <a:path w="60325" h="66052">
                <a:moveTo>
                  <a:pt x="58682" y="13931"/>
                </a:moveTo>
                <a:lnTo>
                  <a:pt x="39674" y="13931"/>
                </a:lnTo>
                <a:lnTo>
                  <a:pt x="42659" y="19151"/>
                </a:lnTo>
                <a:lnTo>
                  <a:pt x="42659" y="66052"/>
                </a:lnTo>
                <a:lnTo>
                  <a:pt x="60325" y="66052"/>
                </a:lnTo>
                <a:lnTo>
                  <a:pt x="58979" y="14382"/>
                </a:lnTo>
                <a:lnTo>
                  <a:pt x="58682" y="13931"/>
                </a:lnTo>
                <a:close/>
              </a:path>
              <a:path w="60325" h="66052">
                <a:moveTo>
                  <a:pt x="36817" y="0"/>
                </a:moveTo>
                <a:lnTo>
                  <a:pt x="29362" y="0"/>
                </a:lnTo>
                <a:lnTo>
                  <a:pt x="21640" y="3352"/>
                </a:lnTo>
                <a:lnTo>
                  <a:pt x="17157" y="10693"/>
                </a:lnTo>
                <a:lnTo>
                  <a:pt x="56549" y="10693"/>
                </a:lnTo>
                <a:lnTo>
                  <a:pt x="52030" y="3835"/>
                </a:lnTo>
                <a:lnTo>
                  <a:pt x="36817" y="0"/>
                </a:lnTo>
                <a:close/>
              </a:path>
            </a:pathLst>
          </a:custGeom>
          <a:solidFill>
            <a:srgbClr val="FFFFFF"/>
          </a:solidFill>
        </p:spPr>
        <p:txBody>
          <a:bodyPr wrap="square" lIns="0" tIns="0" rIns="0" bIns="0" rtlCol="0">
            <a:noAutofit/>
          </a:bodyPr>
          <a:lstStyle/>
          <a:p>
            <a:endParaRPr/>
          </a:p>
        </p:txBody>
      </p:sp>
      <p:sp>
        <p:nvSpPr>
          <p:cNvPr id="17" name="object 17"/>
          <p:cNvSpPr/>
          <p:nvPr/>
        </p:nvSpPr>
        <p:spPr>
          <a:xfrm>
            <a:off x="1003773" y="261461"/>
            <a:ext cx="63596" cy="65753"/>
          </a:xfrm>
          <a:custGeom>
            <a:avLst/>
            <a:gdLst/>
            <a:ahLst/>
            <a:cxnLst/>
            <a:rect l="l" t="t" r="r" b="b"/>
            <a:pathLst>
              <a:path w="63596" h="65753">
                <a:moveTo>
                  <a:pt x="30099" y="0"/>
                </a:moveTo>
                <a:lnTo>
                  <a:pt x="17585" y="3279"/>
                </a:lnTo>
                <a:lnTo>
                  <a:pt x="7972" y="11351"/>
                </a:lnTo>
                <a:lnTo>
                  <a:pt x="1897" y="23951"/>
                </a:lnTo>
                <a:lnTo>
                  <a:pt x="0" y="40815"/>
                </a:lnTo>
                <a:lnTo>
                  <a:pt x="4107" y="51750"/>
                </a:lnTo>
                <a:lnTo>
                  <a:pt x="12614" y="59972"/>
                </a:lnTo>
                <a:lnTo>
                  <a:pt x="26009" y="64850"/>
                </a:lnTo>
                <a:lnTo>
                  <a:pt x="44781" y="65753"/>
                </a:lnTo>
                <a:lnTo>
                  <a:pt x="55355" y="58759"/>
                </a:lnTo>
                <a:lnTo>
                  <a:pt x="57768" y="54407"/>
                </a:lnTo>
                <a:lnTo>
                  <a:pt x="22946" y="54407"/>
                </a:lnTo>
                <a:lnTo>
                  <a:pt x="17600" y="49442"/>
                </a:lnTo>
                <a:lnTo>
                  <a:pt x="17104" y="38113"/>
                </a:lnTo>
                <a:lnTo>
                  <a:pt x="63596" y="36072"/>
                </a:lnTo>
                <a:lnTo>
                  <a:pt x="62425" y="26925"/>
                </a:lnTo>
                <a:lnTo>
                  <a:pt x="17104" y="26925"/>
                </a:lnTo>
                <a:lnTo>
                  <a:pt x="17473" y="21946"/>
                </a:lnTo>
                <a:lnTo>
                  <a:pt x="20330" y="13247"/>
                </a:lnTo>
                <a:lnTo>
                  <a:pt x="56998" y="13247"/>
                </a:lnTo>
                <a:lnTo>
                  <a:pt x="55755" y="10895"/>
                </a:lnTo>
                <a:lnTo>
                  <a:pt x="45208" y="2941"/>
                </a:lnTo>
                <a:lnTo>
                  <a:pt x="30099" y="0"/>
                </a:lnTo>
                <a:close/>
              </a:path>
              <a:path w="63596" h="65753">
                <a:moveTo>
                  <a:pt x="62380" y="46089"/>
                </a:moveTo>
                <a:lnTo>
                  <a:pt x="46822" y="46089"/>
                </a:lnTo>
                <a:lnTo>
                  <a:pt x="45705" y="50064"/>
                </a:lnTo>
                <a:lnTo>
                  <a:pt x="39990" y="54407"/>
                </a:lnTo>
                <a:lnTo>
                  <a:pt x="57768" y="54407"/>
                </a:lnTo>
                <a:lnTo>
                  <a:pt x="62380" y="46089"/>
                </a:lnTo>
                <a:close/>
              </a:path>
              <a:path w="63596" h="65753">
                <a:moveTo>
                  <a:pt x="56998" y="13247"/>
                </a:moveTo>
                <a:lnTo>
                  <a:pt x="40358" y="13247"/>
                </a:lnTo>
                <a:lnTo>
                  <a:pt x="44219" y="17971"/>
                </a:lnTo>
                <a:lnTo>
                  <a:pt x="45832" y="26925"/>
                </a:lnTo>
                <a:lnTo>
                  <a:pt x="62425" y="26925"/>
                </a:lnTo>
                <a:lnTo>
                  <a:pt x="61848" y="22420"/>
                </a:lnTo>
                <a:lnTo>
                  <a:pt x="56998" y="13247"/>
                </a:lnTo>
                <a:close/>
              </a:path>
            </a:pathLst>
          </a:custGeom>
          <a:solidFill>
            <a:srgbClr val="FFFFFF"/>
          </a:solidFill>
        </p:spPr>
        <p:txBody>
          <a:bodyPr wrap="square" lIns="0" tIns="0" rIns="0" bIns="0" rtlCol="0">
            <a:noAutofit/>
          </a:bodyPr>
          <a:lstStyle/>
          <a:p>
            <a:endParaRPr/>
          </a:p>
        </p:txBody>
      </p:sp>
      <p:sp>
        <p:nvSpPr>
          <p:cNvPr id="18" name="object 18"/>
          <p:cNvSpPr/>
          <p:nvPr/>
        </p:nvSpPr>
        <p:spPr>
          <a:xfrm>
            <a:off x="1075349" y="261396"/>
            <a:ext cx="41414" cy="66052"/>
          </a:xfrm>
          <a:custGeom>
            <a:avLst/>
            <a:gdLst/>
            <a:ahLst/>
            <a:cxnLst/>
            <a:rect l="l" t="t" r="r" b="b"/>
            <a:pathLst>
              <a:path w="41414" h="66052">
                <a:moveTo>
                  <a:pt x="16789" y="1739"/>
                </a:moveTo>
                <a:lnTo>
                  <a:pt x="0" y="1739"/>
                </a:lnTo>
                <a:lnTo>
                  <a:pt x="0" y="66052"/>
                </a:lnTo>
                <a:lnTo>
                  <a:pt x="17665" y="66052"/>
                </a:lnTo>
                <a:lnTo>
                  <a:pt x="17712" y="35047"/>
                </a:lnTo>
                <a:lnTo>
                  <a:pt x="21975" y="21798"/>
                </a:lnTo>
                <a:lnTo>
                  <a:pt x="35077" y="16421"/>
                </a:lnTo>
                <a:lnTo>
                  <a:pt x="41414" y="16421"/>
                </a:lnTo>
                <a:lnTo>
                  <a:pt x="41414" y="13677"/>
                </a:lnTo>
                <a:lnTo>
                  <a:pt x="16789" y="13677"/>
                </a:lnTo>
                <a:lnTo>
                  <a:pt x="16789" y="1739"/>
                </a:lnTo>
                <a:close/>
              </a:path>
              <a:path w="41414" h="66052">
                <a:moveTo>
                  <a:pt x="41414" y="16421"/>
                </a:moveTo>
                <a:lnTo>
                  <a:pt x="37185" y="16421"/>
                </a:lnTo>
                <a:lnTo>
                  <a:pt x="39801" y="16662"/>
                </a:lnTo>
                <a:lnTo>
                  <a:pt x="41414" y="17043"/>
                </a:lnTo>
                <a:lnTo>
                  <a:pt x="41414" y="16421"/>
                </a:lnTo>
                <a:close/>
              </a:path>
              <a:path w="41414" h="66052">
                <a:moveTo>
                  <a:pt x="38925" y="0"/>
                </a:moveTo>
                <a:lnTo>
                  <a:pt x="28727" y="0"/>
                </a:lnTo>
                <a:lnTo>
                  <a:pt x="20396" y="5600"/>
                </a:lnTo>
                <a:lnTo>
                  <a:pt x="17030" y="13677"/>
                </a:lnTo>
                <a:lnTo>
                  <a:pt x="41414" y="13677"/>
                </a:lnTo>
                <a:lnTo>
                  <a:pt x="41414" y="622"/>
                </a:lnTo>
                <a:lnTo>
                  <a:pt x="40170" y="253"/>
                </a:lnTo>
                <a:lnTo>
                  <a:pt x="38925" y="0"/>
                </a:lnTo>
                <a:close/>
              </a:path>
            </a:pathLst>
          </a:custGeom>
          <a:solidFill>
            <a:srgbClr val="FFFFFF"/>
          </a:solidFill>
        </p:spPr>
        <p:txBody>
          <a:bodyPr wrap="square" lIns="0" tIns="0" rIns="0" bIns="0" rtlCol="0">
            <a:noAutofit/>
          </a:bodyPr>
          <a:lstStyle/>
          <a:p>
            <a:endParaRPr/>
          </a:p>
        </p:txBody>
      </p:sp>
      <p:sp>
        <p:nvSpPr>
          <p:cNvPr id="19" name="object 19"/>
          <p:cNvSpPr/>
          <p:nvPr/>
        </p:nvSpPr>
        <p:spPr>
          <a:xfrm>
            <a:off x="1118882" y="238633"/>
            <a:ext cx="116662" cy="88811"/>
          </a:xfrm>
          <a:custGeom>
            <a:avLst/>
            <a:gdLst/>
            <a:ahLst/>
            <a:cxnLst/>
            <a:rect l="l" t="t" r="r" b="b"/>
            <a:pathLst>
              <a:path w="116662" h="88811">
                <a:moveTo>
                  <a:pt x="19532" y="0"/>
                </a:moveTo>
                <a:lnTo>
                  <a:pt x="0" y="0"/>
                </a:lnTo>
                <a:lnTo>
                  <a:pt x="23507" y="88811"/>
                </a:lnTo>
                <a:lnTo>
                  <a:pt x="43281" y="88811"/>
                </a:lnTo>
                <a:lnTo>
                  <a:pt x="50222" y="60452"/>
                </a:lnTo>
                <a:lnTo>
                  <a:pt x="33578" y="60452"/>
                </a:lnTo>
                <a:lnTo>
                  <a:pt x="19532" y="0"/>
                </a:lnTo>
                <a:close/>
              </a:path>
              <a:path w="116662" h="88811">
                <a:moveTo>
                  <a:pt x="74570" y="28359"/>
                </a:moveTo>
                <a:lnTo>
                  <a:pt x="58331" y="28359"/>
                </a:lnTo>
                <a:lnTo>
                  <a:pt x="73393" y="88811"/>
                </a:lnTo>
                <a:lnTo>
                  <a:pt x="92786" y="88811"/>
                </a:lnTo>
                <a:lnTo>
                  <a:pt x="100208" y="61201"/>
                </a:lnTo>
                <a:lnTo>
                  <a:pt x="82715" y="61201"/>
                </a:lnTo>
                <a:lnTo>
                  <a:pt x="74570" y="28359"/>
                </a:lnTo>
                <a:close/>
              </a:path>
              <a:path w="116662" h="88811">
                <a:moveTo>
                  <a:pt x="116662" y="0"/>
                </a:moveTo>
                <a:lnTo>
                  <a:pt x="97523" y="0"/>
                </a:lnTo>
                <a:lnTo>
                  <a:pt x="82969" y="61201"/>
                </a:lnTo>
                <a:lnTo>
                  <a:pt x="100208" y="61201"/>
                </a:lnTo>
                <a:lnTo>
                  <a:pt x="116662" y="0"/>
                </a:lnTo>
                <a:close/>
              </a:path>
              <a:path w="116662" h="88811">
                <a:moveTo>
                  <a:pt x="67538" y="0"/>
                </a:moveTo>
                <a:lnTo>
                  <a:pt x="49250" y="0"/>
                </a:lnTo>
                <a:lnTo>
                  <a:pt x="33832" y="60452"/>
                </a:lnTo>
                <a:lnTo>
                  <a:pt x="50222" y="60452"/>
                </a:lnTo>
                <a:lnTo>
                  <a:pt x="58077" y="28359"/>
                </a:lnTo>
                <a:lnTo>
                  <a:pt x="74570" y="28359"/>
                </a:lnTo>
                <a:lnTo>
                  <a:pt x="67538" y="0"/>
                </a:lnTo>
                <a:close/>
              </a:path>
            </a:pathLst>
          </a:custGeom>
          <a:solidFill>
            <a:srgbClr val="FFFFFF"/>
          </a:solidFill>
        </p:spPr>
        <p:txBody>
          <a:bodyPr wrap="square" lIns="0" tIns="0" rIns="0" bIns="0" rtlCol="0">
            <a:noAutofit/>
          </a:bodyPr>
          <a:lstStyle/>
          <a:p>
            <a:endParaRPr/>
          </a:p>
        </p:txBody>
      </p:sp>
      <p:sp>
        <p:nvSpPr>
          <p:cNvPr id="20" name="object 20"/>
          <p:cNvSpPr/>
          <p:nvPr/>
        </p:nvSpPr>
        <p:spPr>
          <a:xfrm>
            <a:off x="1230114" y="261392"/>
            <a:ext cx="64997" cy="67297"/>
          </a:xfrm>
          <a:custGeom>
            <a:avLst/>
            <a:gdLst/>
            <a:ahLst/>
            <a:cxnLst/>
            <a:rect l="l" t="t" r="r" b="b"/>
            <a:pathLst>
              <a:path w="64997" h="67297">
                <a:moveTo>
                  <a:pt x="33172" y="0"/>
                </a:moveTo>
                <a:lnTo>
                  <a:pt x="20933" y="1915"/>
                </a:lnTo>
                <a:lnTo>
                  <a:pt x="9707" y="8810"/>
                </a:lnTo>
                <a:lnTo>
                  <a:pt x="2517" y="20277"/>
                </a:lnTo>
                <a:lnTo>
                  <a:pt x="0" y="35845"/>
                </a:lnTo>
                <a:lnTo>
                  <a:pt x="2900" y="48983"/>
                </a:lnTo>
                <a:lnTo>
                  <a:pt x="10442" y="59001"/>
                </a:lnTo>
                <a:lnTo>
                  <a:pt x="22661" y="65304"/>
                </a:lnTo>
                <a:lnTo>
                  <a:pt x="39595" y="67297"/>
                </a:lnTo>
                <a:lnTo>
                  <a:pt x="50734" y="63153"/>
                </a:lnTo>
                <a:lnTo>
                  <a:pt x="59006" y="54535"/>
                </a:lnTo>
                <a:lnTo>
                  <a:pt x="33172" y="54482"/>
                </a:lnTo>
                <a:lnTo>
                  <a:pt x="31220" y="54386"/>
                </a:lnTo>
                <a:lnTo>
                  <a:pt x="20533" y="47213"/>
                </a:lnTo>
                <a:lnTo>
                  <a:pt x="17651" y="32512"/>
                </a:lnTo>
                <a:lnTo>
                  <a:pt x="21447" y="19233"/>
                </a:lnTo>
                <a:lnTo>
                  <a:pt x="34420" y="13347"/>
                </a:lnTo>
                <a:lnTo>
                  <a:pt x="60087" y="13347"/>
                </a:lnTo>
                <a:lnTo>
                  <a:pt x="58581" y="10517"/>
                </a:lnTo>
                <a:lnTo>
                  <a:pt x="47750" y="2750"/>
                </a:lnTo>
                <a:lnTo>
                  <a:pt x="33172" y="0"/>
                </a:lnTo>
                <a:close/>
              </a:path>
              <a:path w="64997" h="67297">
                <a:moveTo>
                  <a:pt x="60087" y="13347"/>
                </a:moveTo>
                <a:lnTo>
                  <a:pt x="34420" y="13347"/>
                </a:lnTo>
                <a:lnTo>
                  <a:pt x="45782" y="20248"/>
                </a:lnTo>
                <a:lnTo>
                  <a:pt x="48841" y="34466"/>
                </a:lnTo>
                <a:lnTo>
                  <a:pt x="45413" y="48280"/>
                </a:lnTo>
                <a:lnTo>
                  <a:pt x="33172" y="54482"/>
                </a:lnTo>
                <a:lnTo>
                  <a:pt x="59025" y="54482"/>
                </a:lnTo>
                <a:lnTo>
                  <a:pt x="63923" y="41118"/>
                </a:lnTo>
                <a:lnTo>
                  <a:pt x="64997" y="22579"/>
                </a:lnTo>
                <a:lnTo>
                  <a:pt x="60087" y="13347"/>
                </a:lnTo>
                <a:close/>
              </a:path>
            </a:pathLst>
          </a:custGeom>
          <a:solidFill>
            <a:srgbClr val="FFFFFF"/>
          </a:solidFill>
        </p:spPr>
        <p:txBody>
          <a:bodyPr wrap="square" lIns="0" tIns="0" rIns="0" bIns="0" rtlCol="0">
            <a:noAutofit/>
          </a:bodyPr>
          <a:lstStyle/>
          <a:p>
            <a:endParaRPr/>
          </a:p>
        </p:txBody>
      </p:sp>
      <p:sp>
        <p:nvSpPr>
          <p:cNvPr id="21" name="object 21"/>
          <p:cNvSpPr/>
          <p:nvPr/>
        </p:nvSpPr>
        <p:spPr>
          <a:xfrm>
            <a:off x="1305198" y="261396"/>
            <a:ext cx="41427" cy="66052"/>
          </a:xfrm>
          <a:custGeom>
            <a:avLst/>
            <a:gdLst/>
            <a:ahLst/>
            <a:cxnLst/>
            <a:rect l="l" t="t" r="r" b="b"/>
            <a:pathLst>
              <a:path w="41427" h="66052">
                <a:moveTo>
                  <a:pt x="16802" y="1739"/>
                </a:moveTo>
                <a:lnTo>
                  <a:pt x="0" y="1739"/>
                </a:lnTo>
                <a:lnTo>
                  <a:pt x="0" y="66052"/>
                </a:lnTo>
                <a:lnTo>
                  <a:pt x="17665" y="66052"/>
                </a:lnTo>
                <a:lnTo>
                  <a:pt x="17713" y="35047"/>
                </a:lnTo>
                <a:lnTo>
                  <a:pt x="21980" y="21798"/>
                </a:lnTo>
                <a:lnTo>
                  <a:pt x="35077" y="16421"/>
                </a:lnTo>
                <a:lnTo>
                  <a:pt x="41427" y="16421"/>
                </a:lnTo>
                <a:lnTo>
                  <a:pt x="41427" y="13677"/>
                </a:lnTo>
                <a:lnTo>
                  <a:pt x="16802" y="13677"/>
                </a:lnTo>
                <a:lnTo>
                  <a:pt x="16802" y="1739"/>
                </a:lnTo>
                <a:close/>
              </a:path>
              <a:path w="41427" h="66052">
                <a:moveTo>
                  <a:pt x="41427" y="16421"/>
                </a:moveTo>
                <a:lnTo>
                  <a:pt x="37185" y="16421"/>
                </a:lnTo>
                <a:lnTo>
                  <a:pt x="39801" y="16662"/>
                </a:lnTo>
                <a:lnTo>
                  <a:pt x="41427" y="17043"/>
                </a:lnTo>
                <a:lnTo>
                  <a:pt x="41427" y="16421"/>
                </a:lnTo>
                <a:close/>
              </a:path>
              <a:path w="41427" h="66052">
                <a:moveTo>
                  <a:pt x="38938" y="0"/>
                </a:moveTo>
                <a:lnTo>
                  <a:pt x="28727" y="0"/>
                </a:lnTo>
                <a:lnTo>
                  <a:pt x="20396" y="5600"/>
                </a:lnTo>
                <a:lnTo>
                  <a:pt x="17043" y="13677"/>
                </a:lnTo>
                <a:lnTo>
                  <a:pt x="41427" y="13677"/>
                </a:lnTo>
                <a:lnTo>
                  <a:pt x="41427" y="622"/>
                </a:lnTo>
                <a:lnTo>
                  <a:pt x="40182" y="253"/>
                </a:lnTo>
                <a:lnTo>
                  <a:pt x="38938" y="0"/>
                </a:lnTo>
                <a:close/>
              </a:path>
            </a:pathLst>
          </a:custGeom>
          <a:solidFill>
            <a:srgbClr val="FFFFFF"/>
          </a:solidFill>
        </p:spPr>
        <p:txBody>
          <a:bodyPr wrap="square" lIns="0" tIns="0" rIns="0" bIns="0" rtlCol="0">
            <a:noAutofit/>
          </a:bodyPr>
          <a:lstStyle/>
          <a:p>
            <a:endParaRPr/>
          </a:p>
        </p:txBody>
      </p:sp>
      <p:sp>
        <p:nvSpPr>
          <p:cNvPr id="22" name="object 22"/>
          <p:cNvSpPr/>
          <p:nvPr/>
        </p:nvSpPr>
        <p:spPr>
          <a:xfrm>
            <a:off x="1362792" y="238633"/>
            <a:ext cx="0" cy="88811"/>
          </a:xfrm>
          <a:custGeom>
            <a:avLst/>
            <a:gdLst/>
            <a:ahLst/>
            <a:cxnLst/>
            <a:rect l="l" t="t" r="r" b="b"/>
            <a:pathLst>
              <a:path h="88811">
                <a:moveTo>
                  <a:pt x="0" y="0"/>
                </a:moveTo>
                <a:lnTo>
                  <a:pt x="0" y="88811"/>
                </a:lnTo>
              </a:path>
            </a:pathLst>
          </a:custGeom>
          <a:ln w="18935">
            <a:solidFill>
              <a:srgbClr val="FFFFFF"/>
            </a:solidFill>
          </a:ln>
        </p:spPr>
        <p:txBody>
          <a:bodyPr wrap="square" lIns="0" tIns="0" rIns="0" bIns="0" rtlCol="0">
            <a:noAutofit/>
          </a:bodyPr>
          <a:lstStyle/>
          <a:p>
            <a:endParaRPr/>
          </a:p>
        </p:txBody>
      </p:sp>
      <p:sp>
        <p:nvSpPr>
          <p:cNvPr id="23" name="object 23"/>
          <p:cNvSpPr/>
          <p:nvPr/>
        </p:nvSpPr>
        <p:spPr>
          <a:xfrm>
            <a:off x="1379985" y="238638"/>
            <a:ext cx="64771" cy="90550"/>
          </a:xfrm>
          <a:custGeom>
            <a:avLst/>
            <a:gdLst/>
            <a:ahLst/>
            <a:cxnLst/>
            <a:rect l="l" t="t" r="r" b="b"/>
            <a:pathLst>
              <a:path w="64771" h="90550">
                <a:moveTo>
                  <a:pt x="33199" y="24817"/>
                </a:moveTo>
                <a:lnTo>
                  <a:pt x="15533" y="25594"/>
                </a:lnTo>
                <a:lnTo>
                  <a:pt x="6630" y="33860"/>
                </a:lnTo>
                <a:lnTo>
                  <a:pt x="1423" y="46918"/>
                </a:lnTo>
                <a:lnTo>
                  <a:pt x="0" y="64125"/>
                </a:lnTo>
                <a:lnTo>
                  <a:pt x="4742" y="77435"/>
                </a:lnTo>
                <a:lnTo>
                  <a:pt x="14118" y="86929"/>
                </a:lnTo>
                <a:lnTo>
                  <a:pt x="28195" y="90551"/>
                </a:lnTo>
                <a:lnTo>
                  <a:pt x="36526" y="90551"/>
                </a:lnTo>
                <a:lnTo>
                  <a:pt x="43626" y="87566"/>
                </a:lnTo>
                <a:lnTo>
                  <a:pt x="47728" y="80594"/>
                </a:lnTo>
                <a:lnTo>
                  <a:pt x="64771" y="80594"/>
                </a:lnTo>
                <a:lnTo>
                  <a:pt x="64771" y="77213"/>
                </a:lnTo>
                <a:lnTo>
                  <a:pt x="31583" y="77213"/>
                </a:lnTo>
                <a:lnTo>
                  <a:pt x="20451" y="70280"/>
                </a:lnTo>
                <a:lnTo>
                  <a:pt x="17009" y="56170"/>
                </a:lnTo>
                <a:lnTo>
                  <a:pt x="20539" y="42256"/>
                </a:lnTo>
                <a:lnTo>
                  <a:pt x="32551" y="36068"/>
                </a:lnTo>
                <a:lnTo>
                  <a:pt x="64771" y="36068"/>
                </a:lnTo>
                <a:lnTo>
                  <a:pt x="64771" y="32334"/>
                </a:lnTo>
                <a:lnTo>
                  <a:pt x="47106" y="32334"/>
                </a:lnTo>
                <a:lnTo>
                  <a:pt x="43151" y="28263"/>
                </a:lnTo>
                <a:lnTo>
                  <a:pt x="33199" y="24817"/>
                </a:lnTo>
                <a:close/>
              </a:path>
              <a:path w="64771" h="90550">
                <a:moveTo>
                  <a:pt x="64771" y="80594"/>
                </a:moveTo>
                <a:lnTo>
                  <a:pt x="47969" y="80594"/>
                </a:lnTo>
                <a:lnTo>
                  <a:pt x="47969" y="88811"/>
                </a:lnTo>
                <a:lnTo>
                  <a:pt x="64771" y="88811"/>
                </a:lnTo>
                <a:lnTo>
                  <a:pt x="64771" y="80594"/>
                </a:lnTo>
                <a:close/>
              </a:path>
              <a:path w="64771" h="90550">
                <a:moveTo>
                  <a:pt x="64771" y="36068"/>
                </a:moveTo>
                <a:lnTo>
                  <a:pt x="32551" y="36068"/>
                </a:lnTo>
                <a:lnTo>
                  <a:pt x="33750" y="36105"/>
                </a:lnTo>
                <a:lnTo>
                  <a:pt x="44677" y="42914"/>
                </a:lnTo>
                <a:lnTo>
                  <a:pt x="47714" y="57589"/>
                </a:lnTo>
                <a:lnTo>
                  <a:pt x="44088" y="71223"/>
                </a:lnTo>
                <a:lnTo>
                  <a:pt x="31583" y="77213"/>
                </a:lnTo>
                <a:lnTo>
                  <a:pt x="64771" y="77213"/>
                </a:lnTo>
                <a:lnTo>
                  <a:pt x="64771" y="36068"/>
                </a:lnTo>
                <a:close/>
              </a:path>
              <a:path w="64771" h="90550">
                <a:moveTo>
                  <a:pt x="64771" y="0"/>
                </a:moveTo>
                <a:lnTo>
                  <a:pt x="47106" y="0"/>
                </a:lnTo>
                <a:lnTo>
                  <a:pt x="47106" y="32334"/>
                </a:lnTo>
                <a:lnTo>
                  <a:pt x="64771" y="32334"/>
                </a:lnTo>
                <a:lnTo>
                  <a:pt x="64771" y="0"/>
                </a:lnTo>
                <a:close/>
              </a:path>
            </a:pathLst>
          </a:custGeom>
          <a:solidFill>
            <a:srgbClr val="FFFFFF"/>
          </a:solidFill>
        </p:spPr>
        <p:txBody>
          <a:bodyPr wrap="square" lIns="0" tIns="0" rIns="0" bIns="0" rtlCol="0">
            <a:noAutofit/>
          </a:bodyPr>
          <a:lstStyle/>
          <a:p>
            <a:endParaRPr/>
          </a:p>
        </p:txBody>
      </p:sp>
      <p:sp>
        <p:nvSpPr>
          <p:cNvPr id="38" name="object 38"/>
          <p:cNvSpPr txBox="1">
            <a:spLocks noGrp="1"/>
          </p:cNvSpPr>
          <p:nvPr>
            <p:ph type="ftr" sz="quarter" idx="5"/>
          </p:nvPr>
        </p:nvSpPr>
        <p:spPr>
          <a:prstGeom prst="rect">
            <a:avLst/>
          </a:prstGeom>
        </p:spPr>
        <p:txBody>
          <a:bodyPr vert="horz" wrap="square" lIns="0" tIns="0" rIns="0" bIns="0" rtlCol="0">
            <a:noAutofit/>
          </a:bodyPr>
          <a:lstStyle/>
          <a:p>
            <a:pPr marL="12700">
              <a:lnSpc>
                <a:spcPct val="100000"/>
              </a:lnSpc>
            </a:pPr>
            <a:r>
              <a:rPr sz="800" spc="-15" dirty="0" smtClean="0">
                <a:latin typeface="Arial"/>
                <a:cs typeface="Arial"/>
              </a:rPr>
              <a:t>Se</a:t>
            </a:r>
            <a:r>
              <a:rPr sz="800" spc="-25" dirty="0" smtClean="0">
                <a:latin typeface="Arial"/>
                <a:cs typeface="Arial"/>
              </a:rPr>
              <a:t>p</a:t>
            </a:r>
            <a:r>
              <a:rPr sz="800" spc="-15" dirty="0" smtClean="0">
                <a:latin typeface="Arial"/>
                <a:cs typeface="Arial"/>
              </a:rPr>
              <a:t>t</a:t>
            </a:r>
            <a:r>
              <a:rPr sz="800" spc="-5" dirty="0" smtClean="0">
                <a:latin typeface="Arial"/>
                <a:cs typeface="Arial"/>
              </a:rPr>
              <a:t>ember</a:t>
            </a:r>
            <a:r>
              <a:rPr sz="800" spc="-35" dirty="0" smtClean="0">
                <a:latin typeface="Arial"/>
                <a:cs typeface="Arial"/>
              </a:rPr>
              <a:t> </a:t>
            </a:r>
            <a:r>
              <a:rPr sz="800" spc="-125" dirty="0" smtClean="0">
                <a:latin typeface="Arial"/>
                <a:cs typeface="Arial"/>
              </a:rPr>
              <a:t>1</a:t>
            </a:r>
            <a:r>
              <a:rPr sz="800" spc="-30" dirty="0" smtClean="0">
                <a:latin typeface="Arial"/>
                <a:cs typeface="Arial"/>
              </a:rPr>
              <a:t>5,</a:t>
            </a:r>
            <a:r>
              <a:rPr sz="800" spc="-35" dirty="0" smtClean="0">
                <a:latin typeface="Arial"/>
                <a:cs typeface="Arial"/>
              </a:rPr>
              <a:t> </a:t>
            </a:r>
            <a:r>
              <a:rPr sz="800" spc="-15" dirty="0" smtClean="0">
                <a:latin typeface="Arial"/>
                <a:cs typeface="Arial"/>
              </a:rPr>
              <a:t>2</a:t>
            </a:r>
            <a:r>
              <a:rPr sz="800" spc="-10" dirty="0" smtClean="0">
                <a:latin typeface="Arial"/>
                <a:cs typeface="Arial"/>
              </a:rPr>
              <a:t>0</a:t>
            </a:r>
            <a:r>
              <a:rPr sz="800" spc="-55" dirty="0" smtClean="0">
                <a:latin typeface="Arial"/>
                <a:cs typeface="Arial"/>
              </a:rPr>
              <a:t>16</a:t>
            </a:r>
            <a:endParaRPr sz="800">
              <a:latin typeface="Arial"/>
              <a:cs typeface="Arial"/>
            </a:endParaRPr>
          </a:p>
        </p:txBody>
      </p:sp>
      <p:sp>
        <p:nvSpPr>
          <p:cNvPr id="31" name="object 43"/>
          <p:cNvSpPr txBox="1"/>
          <p:nvPr/>
        </p:nvSpPr>
        <p:spPr>
          <a:xfrm>
            <a:off x="444460" y="716280"/>
            <a:ext cx="8094337" cy="269483"/>
          </a:xfrm>
          <a:prstGeom prst="rect">
            <a:avLst/>
          </a:prstGeom>
        </p:spPr>
        <p:txBody>
          <a:bodyPr vert="horz" wrap="square" lIns="0" tIns="0" rIns="0" bIns="0" rtlCol="0">
            <a:noAutofit/>
          </a:bodyPr>
          <a:lstStyle/>
          <a:p>
            <a:pPr marL="12700">
              <a:lnSpc>
                <a:spcPct val="100000"/>
              </a:lnSpc>
            </a:pPr>
            <a:r>
              <a:rPr lang="en-US" sz="2000" b="1" spc="15" dirty="0" smtClean="0">
                <a:solidFill>
                  <a:srgbClr val="1D3649"/>
                </a:solidFill>
                <a:latin typeface="Arial"/>
                <a:cs typeface="Arial"/>
              </a:rPr>
              <a:t>Digital Health Town Hall Distribution Plan </a:t>
            </a:r>
            <a:endParaRPr sz="2000" dirty="0">
              <a:latin typeface="Arial"/>
              <a:cs typeface="Arial"/>
            </a:endParaRPr>
          </a:p>
        </p:txBody>
      </p:sp>
      <p:graphicFrame>
        <p:nvGraphicFramePr>
          <p:cNvPr id="33" name="Table 32"/>
          <p:cNvGraphicFramePr>
            <a:graphicFrameLocks noGrp="1"/>
          </p:cNvGraphicFramePr>
          <p:nvPr>
            <p:extLst>
              <p:ext uri="{D42A27DB-BD31-4B8C-83A1-F6EECF244321}">
                <p14:modId xmlns:p14="http://schemas.microsoft.com/office/powerpoint/2010/main" val="1418348465"/>
              </p:ext>
            </p:extLst>
          </p:nvPr>
        </p:nvGraphicFramePr>
        <p:xfrm>
          <a:off x="481700" y="1586764"/>
          <a:ext cx="8814700" cy="3937396"/>
        </p:xfrm>
        <a:graphic>
          <a:graphicData uri="http://schemas.openxmlformats.org/drawingml/2006/table">
            <a:tbl>
              <a:tblPr firstRow="1" bandRow="1">
                <a:tableStyleId>{5C22544A-7EE6-4342-B048-85BDC9FD1C3A}</a:tableStyleId>
              </a:tblPr>
              <a:tblGrid>
                <a:gridCol w="2872217"/>
                <a:gridCol w="5942483"/>
              </a:tblGrid>
              <a:tr h="0">
                <a:tc>
                  <a:txBody>
                    <a:bodyPr/>
                    <a:lstStyle/>
                    <a:p>
                      <a:pPr algn="ctr"/>
                      <a:r>
                        <a:rPr lang="en-US" sz="1050" dirty="0" smtClean="0">
                          <a:latin typeface="+mn-lt"/>
                          <a:ea typeface="Helvetica Neue" charset="0"/>
                          <a:cs typeface="Helvetica Neue" charset="0"/>
                        </a:rPr>
                        <a:t>HEALTHCARE</a:t>
                      </a:r>
                      <a:r>
                        <a:rPr lang="en-US" sz="1050" baseline="0" dirty="0" smtClean="0">
                          <a:latin typeface="+mn-lt"/>
                          <a:ea typeface="Helvetica Neue" charset="0"/>
                          <a:cs typeface="Helvetica Neue" charset="0"/>
                        </a:rPr>
                        <a:t> INFLUENCERS LIST </a:t>
                      </a:r>
                      <a:endParaRPr lang="en-US" sz="1050" dirty="0">
                        <a:latin typeface="+mn-lt"/>
                        <a:ea typeface="Helvetica Neue" charset="0"/>
                        <a:cs typeface="Helvetica Neue" charset="0"/>
                      </a:endParaRPr>
                    </a:p>
                  </a:txBody>
                  <a:tcPr/>
                </a:tc>
                <a:tc>
                  <a:txBody>
                    <a:bodyPr/>
                    <a:lstStyle/>
                    <a:p>
                      <a:pPr algn="ctr"/>
                      <a:r>
                        <a:rPr lang="en-US" sz="1050" dirty="0" smtClean="0">
                          <a:latin typeface="+mn-lt"/>
                          <a:ea typeface="Helvetica Neue" charset="0"/>
                          <a:cs typeface="Helvetica Neue" charset="0"/>
                        </a:rPr>
                        <a:t>NAMES </a:t>
                      </a:r>
                      <a:endParaRPr lang="en-US" sz="1050" dirty="0">
                        <a:latin typeface="+mn-lt"/>
                        <a:ea typeface="Helvetica Neue" charset="0"/>
                        <a:cs typeface="Helvetica Neue" charset="0"/>
                      </a:endParaRPr>
                    </a:p>
                  </a:txBody>
                  <a:tcPr/>
                </a:tc>
              </a:tr>
              <a:tr h="450552">
                <a:tc>
                  <a:txBody>
                    <a:bodyPr/>
                    <a:lstStyle/>
                    <a:p>
                      <a:r>
                        <a:rPr lang="en-US" sz="1050" dirty="0" smtClean="0">
                          <a:latin typeface="+mn-lt"/>
                          <a:ea typeface="Helvetica Neue" charset="0"/>
                          <a:cs typeface="Helvetica Neue" charset="0"/>
                        </a:rPr>
                        <a:t>Healthcare</a:t>
                      </a:r>
                      <a:r>
                        <a:rPr lang="en-US" sz="1050" baseline="0" dirty="0" smtClean="0">
                          <a:latin typeface="+mn-lt"/>
                          <a:ea typeface="Helvetica Neue" charset="0"/>
                          <a:cs typeface="Helvetica Neue" charset="0"/>
                        </a:rPr>
                        <a:t> Forward Thinkers – External to IBM</a:t>
                      </a:r>
                      <a:endParaRPr lang="en-US" sz="1050" dirty="0">
                        <a:latin typeface="+mn-lt"/>
                        <a:ea typeface="Helvetica Neue" charset="0"/>
                        <a:cs typeface="Helvetica Neue" charset="0"/>
                      </a:endParaRPr>
                    </a:p>
                  </a:txBody>
                  <a:tcPr/>
                </a:tc>
                <a:tc>
                  <a:txBody>
                    <a:bodyPr/>
                    <a:lstStyle/>
                    <a:p>
                      <a:r>
                        <a:rPr lang="en-US" sz="1050" b="0" dirty="0" smtClean="0">
                          <a:solidFill>
                            <a:schemeClr val="tx1"/>
                          </a:solidFill>
                          <a:latin typeface="+mn-lt"/>
                          <a:ea typeface="Helvetica Neue" charset="0"/>
                          <a:cs typeface="Helvetica Neue" charset="0"/>
                          <a:hlinkClick r:id="rId2"/>
                        </a:rPr>
                        <a:t>RubiconMD ‏</a:t>
                      </a:r>
                      <a:r>
                        <a:rPr lang="en-US" sz="1050" b="0" strike="sngStrike" dirty="0" smtClean="0">
                          <a:solidFill>
                            <a:schemeClr val="tx1"/>
                          </a:solidFill>
                          <a:latin typeface="+mn-lt"/>
                          <a:ea typeface="Helvetica Neue" charset="0"/>
                          <a:cs typeface="Helvetica Neue" charset="0"/>
                          <a:hlinkClick r:id="rId2"/>
                        </a:rPr>
                        <a:t>@</a:t>
                      </a:r>
                      <a:r>
                        <a:rPr lang="en-US" sz="1050" b="0" dirty="0" smtClean="0">
                          <a:solidFill>
                            <a:schemeClr val="tx1"/>
                          </a:solidFill>
                          <a:latin typeface="+mn-lt"/>
                          <a:ea typeface="Helvetica Neue" charset="0"/>
                          <a:cs typeface="Helvetica Neue" charset="0"/>
                          <a:hlinkClick r:id="rId2"/>
                        </a:rPr>
                        <a:t>Rubicon_MD </a:t>
                      </a:r>
                      <a:r>
                        <a:rPr lang="en-US" sz="1050" b="0" dirty="0" smtClean="0">
                          <a:solidFill>
                            <a:schemeClr val="tx1"/>
                          </a:solidFill>
                          <a:latin typeface="+mn-lt"/>
                          <a:ea typeface="Helvetica Neue" charset="0"/>
                          <a:cs typeface="Helvetica Neue" charset="0"/>
                        </a:rPr>
                        <a:t>, </a:t>
                      </a:r>
                      <a:r>
                        <a:rPr lang="en-US" sz="1050" b="0" dirty="0" smtClean="0">
                          <a:solidFill>
                            <a:schemeClr val="tx1"/>
                          </a:solidFill>
                          <a:latin typeface="+mn-lt"/>
                          <a:ea typeface="Helvetica Neue" charset="0"/>
                          <a:cs typeface="Helvetica Neue" charset="0"/>
                          <a:hlinkClick r:id="rId3"/>
                        </a:rPr>
                        <a:t>StartUp Health ‏</a:t>
                      </a:r>
                      <a:r>
                        <a:rPr lang="en-US" sz="1050" b="0" strike="sngStrike" dirty="0" smtClean="0">
                          <a:solidFill>
                            <a:schemeClr val="tx1"/>
                          </a:solidFill>
                          <a:latin typeface="+mn-lt"/>
                          <a:ea typeface="Helvetica Neue" charset="0"/>
                          <a:cs typeface="Helvetica Neue" charset="0"/>
                          <a:hlinkClick r:id="rId3"/>
                        </a:rPr>
                        <a:t>@</a:t>
                      </a:r>
                      <a:r>
                        <a:rPr lang="en-US" sz="1050" b="0" dirty="0" smtClean="0">
                          <a:solidFill>
                            <a:schemeClr val="tx1"/>
                          </a:solidFill>
                          <a:latin typeface="+mn-lt"/>
                          <a:ea typeface="Helvetica Neue" charset="0"/>
                          <a:cs typeface="Helvetica Neue" charset="0"/>
                          <a:hlinkClick r:id="rId3"/>
                        </a:rPr>
                        <a:t>startuphealth </a:t>
                      </a:r>
                      <a:r>
                        <a:rPr lang="en-US" sz="1050" b="0" dirty="0" smtClean="0">
                          <a:solidFill>
                            <a:schemeClr val="tx1"/>
                          </a:solidFill>
                          <a:latin typeface="+mn-lt"/>
                          <a:ea typeface="Helvetica Neue" charset="0"/>
                          <a:cs typeface="Helvetica Neue" charset="0"/>
                        </a:rPr>
                        <a:t>, </a:t>
                      </a:r>
                      <a:r>
                        <a:rPr lang="en-US" sz="1050" b="0" dirty="0" smtClean="0">
                          <a:solidFill>
                            <a:schemeClr val="tx1"/>
                          </a:solidFill>
                          <a:latin typeface="+mn-lt"/>
                          <a:ea typeface="Helvetica Neue" charset="0"/>
                          <a:cs typeface="Helvetica Neue" charset="0"/>
                          <a:hlinkClick r:id="rId4"/>
                        </a:rPr>
                        <a:t>JOHN NOSTA ‏</a:t>
                      </a:r>
                      <a:r>
                        <a:rPr lang="en-US" sz="1050" b="0" strike="sngStrike" dirty="0" smtClean="0">
                          <a:solidFill>
                            <a:schemeClr val="tx1"/>
                          </a:solidFill>
                          <a:latin typeface="+mn-lt"/>
                          <a:ea typeface="Helvetica Neue" charset="0"/>
                          <a:cs typeface="Helvetica Neue" charset="0"/>
                          <a:hlinkClick r:id="rId4"/>
                        </a:rPr>
                        <a:t>@</a:t>
                      </a:r>
                      <a:r>
                        <a:rPr lang="en-US" sz="1050" b="0" dirty="0" smtClean="0">
                          <a:solidFill>
                            <a:schemeClr val="tx1"/>
                          </a:solidFill>
                          <a:latin typeface="+mn-lt"/>
                          <a:ea typeface="Helvetica Neue" charset="0"/>
                          <a:cs typeface="Helvetica Neue" charset="0"/>
                          <a:hlinkClick r:id="rId4"/>
                        </a:rPr>
                        <a:t>JohnNosta </a:t>
                      </a:r>
                      <a:r>
                        <a:rPr lang="en-US" sz="1050" b="0" dirty="0" smtClean="0">
                          <a:solidFill>
                            <a:schemeClr val="tx1"/>
                          </a:solidFill>
                          <a:latin typeface="+mn-lt"/>
                          <a:ea typeface="Helvetica Neue" charset="0"/>
                          <a:cs typeface="Helvetica Neue" charset="0"/>
                        </a:rPr>
                        <a:t>,</a:t>
                      </a:r>
                    </a:p>
                    <a:p>
                      <a:r>
                        <a:rPr lang="en-US" sz="1050" b="0" dirty="0" smtClean="0">
                          <a:solidFill>
                            <a:schemeClr val="tx1"/>
                          </a:solidFill>
                          <a:latin typeface="+mn-lt"/>
                          <a:ea typeface="Helvetica Neue" charset="0"/>
                          <a:cs typeface="Helvetica Neue" charset="0"/>
                          <a:hlinkClick r:id="rId5"/>
                        </a:rPr>
                        <a:t>HealthIT Policy ‏</a:t>
                      </a:r>
                      <a:r>
                        <a:rPr lang="en-US" sz="1050" b="0" strike="sngStrike" dirty="0" smtClean="0">
                          <a:solidFill>
                            <a:schemeClr val="tx1"/>
                          </a:solidFill>
                          <a:latin typeface="+mn-lt"/>
                          <a:ea typeface="Helvetica Neue" charset="0"/>
                          <a:cs typeface="Helvetica Neue" charset="0"/>
                          <a:hlinkClick r:id="rId5"/>
                        </a:rPr>
                        <a:t>@</a:t>
                      </a:r>
                      <a:r>
                        <a:rPr lang="en-US" sz="1050" b="0" dirty="0" smtClean="0">
                          <a:solidFill>
                            <a:schemeClr val="tx1"/>
                          </a:solidFill>
                          <a:latin typeface="+mn-lt"/>
                          <a:ea typeface="Helvetica Neue" charset="0"/>
                          <a:cs typeface="Helvetica Neue" charset="0"/>
                          <a:hlinkClick r:id="rId5"/>
                        </a:rPr>
                        <a:t>HITpol </a:t>
                      </a:r>
                      <a:r>
                        <a:rPr lang="en-US" sz="1050" b="0" dirty="0" smtClean="0">
                          <a:solidFill>
                            <a:schemeClr val="tx1"/>
                          </a:solidFill>
                          <a:latin typeface="+mn-lt"/>
                          <a:ea typeface="Helvetica Neue" charset="0"/>
                          <a:cs typeface="Helvetica Neue" charset="0"/>
                        </a:rPr>
                        <a:t>,</a:t>
                      </a:r>
                      <a:r>
                        <a:rPr lang="en-US" sz="1050" b="0" baseline="0" dirty="0" smtClean="0">
                          <a:solidFill>
                            <a:schemeClr val="tx1"/>
                          </a:solidFill>
                          <a:latin typeface="+mn-lt"/>
                          <a:ea typeface="Helvetica Neue" charset="0"/>
                          <a:cs typeface="Helvetica Neue" charset="0"/>
                        </a:rPr>
                        <a:t> </a:t>
                      </a:r>
                      <a:r>
                        <a:rPr lang="en-US" sz="1050" b="0" dirty="0" smtClean="0">
                          <a:solidFill>
                            <a:schemeClr val="tx1"/>
                          </a:solidFill>
                          <a:latin typeface="+mn-lt"/>
                          <a:ea typeface="Helvetica Neue" charset="0"/>
                          <a:cs typeface="Helvetica Neue" charset="0"/>
                          <a:hlinkClick r:id="rId6"/>
                        </a:rPr>
                        <a:t>Brian Ahier ‏</a:t>
                      </a:r>
                      <a:r>
                        <a:rPr lang="en-US" sz="1050" b="0" strike="sngStrike" dirty="0" smtClean="0">
                          <a:solidFill>
                            <a:schemeClr val="tx1"/>
                          </a:solidFill>
                          <a:latin typeface="+mn-lt"/>
                          <a:ea typeface="Helvetica Neue" charset="0"/>
                          <a:cs typeface="Helvetica Neue" charset="0"/>
                          <a:hlinkClick r:id="rId6"/>
                        </a:rPr>
                        <a:t>@</a:t>
                      </a:r>
                      <a:r>
                        <a:rPr lang="en-US" sz="1050" b="0" dirty="0" smtClean="0">
                          <a:solidFill>
                            <a:schemeClr val="tx1"/>
                          </a:solidFill>
                          <a:latin typeface="+mn-lt"/>
                          <a:ea typeface="Helvetica Neue" charset="0"/>
                          <a:cs typeface="Helvetica Neue" charset="0"/>
                          <a:hlinkClick r:id="rId6"/>
                        </a:rPr>
                        <a:t>ahier </a:t>
                      </a:r>
                      <a:endParaRPr lang="en-US" sz="1050" b="0" dirty="0">
                        <a:solidFill>
                          <a:schemeClr val="tx1"/>
                        </a:solidFill>
                        <a:latin typeface="+mn-lt"/>
                        <a:ea typeface="Helvetica Neue" charset="0"/>
                        <a:cs typeface="Helvetica Neue" charset="0"/>
                      </a:endParaRPr>
                    </a:p>
                  </a:txBody>
                  <a:tcPr anchor="ctr"/>
                </a:tc>
              </a:tr>
              <a:tr h="220206">
                <a:tc>
                  <a:txBody>
                    <a:bodyPr/>
                    <a:lstStyle/>
                    <a:p>
                      <a:r>
                        <a:rPr lang="en-US" sz="1050" baseline="0" dirty="0" smtClean="0">
                          <a:latin typeface="+mn-lt"/>
                          <a:ea typeface="Helvetica Neue" charset="0"/>
                          <a:cs typeface="Helvetica Neue" charset="0"/>
                        </a:rPr>
                        <a:t>IBM Healthcare Social Team </a:t>
                      </a:r>
                    </a:p>
                  </a:txBody>
                  <a:tcPr/>
                </a:tc>
                <a:tc>
                  <a:txBody>
                    <a:bodyPr/>
                    <a:lstStyle/>
                    <a:p>
                      <a:r>
                        <a:rPr lang="en-US" sz="1050" b="0" dirty="0" err="1" smtClean="0">
                          <a:solidFill>
                            <a:schemeClr val="tx1"/>
                          </a:solidFill>
                          <a:latin typeface="+mn-lt"/>
                          <a:ea typeface="Helvetica Neue" charset="0"/>
                          <a:cs typeface="Helvetica Neue" charset="0"/>
                        </a:rPr>
                        <a:t>Sumeet</a:t>
                      </a:r>
                      <a:r>
                        <a:rPr lang="en-US" sz="1050" b="0" dirty="0" smtClean="0">
                          <a:solidFill>
                            <a:schemeClr val="tx1"/>
                          </a:solidFill>
                          <a:latin typeface="+mn-lt"/>
                          <a:ea typeface="Helvetica Neue" charset="0"/>
                          <a:cs typeface="Helvetica Neue" charset="0"/>
                        </a:rPr>
                        <a:t> </a:t>
                      </a:r>
                      <a:r>
                        <a:rPr lang="en-US" sz="1050" b="0" dirty="0" err="1" smtClean="0">
                          <a:solidFill>
                            <a:schemeClr val="tx1"/>
                          </a:solidFill>
                          <a:latin typeface="+mn-lt"/>
                          <a:ea typeface="Helvetica Neue" charset="0"/>
                          <a:cs typeface="Helvetica Neue" charset="0"/>
                        </a:rPr>
                        <a:t>Kad</a:t>
                      </a:r>
                      <a:r>
                        <a:rPr lang="en-US" sz="1050" b="0" dirty="0" smtClean="0">
                          <a:solidFill>
                            <a:schemeClr val="tx1"/>
                          </a:solidFill>
                          <a:latin typeface="+mn-lt"/>
                          <a:ea typeface="Helvetica Neue" charset="0"/>
                          <a:cs typeface="Helvetica Neue" charset="0"/>
                        </a:rPr>
                        <a:t>/India/IBM, Adriana </a:t>
                      </a:r>
                      <a:r>
                        <a:rPr lang="en-US" sz="1050" b="0" dirty="0" err="1" smtClean="0">
                          <a:solidFill>
                            <a:schemeClr val="tx1"/>
                          </a:solidFill>
                          <a:latin typeface="+mn-lt"/>
                          <a:ea typeface="Helvetica Neue" charset="0"/>
                          <a:cs typeface="Helvetica Neue" charset="0"/>
                        </a:rPr>
                        <a:t>Garjoaba</a:t>
                      </a:r>
                      <a:r>
                        <a:rPr lang="en-US" sz="1050" b="0" dirty="0" smtClean="0">
                          <a:solidFill>
                            <a:schemeClr val="tx1"/>
                          </a:solidFill>
                          <a:latin typeface="+mn-lt"/>
                          <a:ea typeface="Helvetica Neue" charset="0"/>
                          <a:cs typeface="Helvetica Neue" charset="0"/>
                        </a:rPr>
                        <a:t>/Romania/</a:t>
                      </a:r>
                      <a:r>
                        <a:rPr lang="en-US" sz="1050" b="0" dirty="0" err="1" smtClean="0">
                          <a:solidFill>
                            <a:schemeClr val="tx1"/>
                          </a:solidFill>
                          <a:latin typeface="+mn-lt"/>
                          <a:ea typeface="Helvetica Neue" charset="0"/>
                          <a:cs typeface="Helvetica Neue" charset="0"/>
                        </a:rPr>
                        <a:t>Contr</a:t>
                      </a:r>
                      <a:r>
                        <a:rPr lang="en-US" sz="1050" b="0" dirty="0" smtClean="0">
                          <a:solidFill>
                            <a:schemeClr val="tx1"/>
                          </a:solidFill>
                          <a:latin typeface="+mn-lt"/>
                          <a:ea typeface="Helvetica Neue" charset="0"/>
                          <a:cs typeface="Helvetica Neue" charset="0"/>
                        </a:rPr>
                        <a:t>/IBM, </a:t>
                      </a:r>
                      <a:endParaRPr lang="en-US" sz="1050" b="0" dirty="0">
                        <a:solidFill>
                          <a:schemeClr val="tx1"/>
                        </a:solidFill>
                        <a:latin typeface="+mn-lt"/>
                        <a:ea typeface="Helvetica Neue" charset="0"/>
                        <a:cs typeface="Helvetica Neue" charset="0"/>
                      </a:endParaRPr>
                    </a:p>
                  </a:txBody>
                  <a:tcPr anchor="ctr"/>
                </a:tc>
              </a:tr>
              <a:tr h="220206">
                <a:tc>
                  <a:txBody>
                    <a:bodyPr/>
                    <a:lstStyle/>
                    <a:p>
                      <a:r>
                        <a:rPr lang="en-US" sz="1050" baseline="0" dirty="0" smtClean="0">
                          <a:latin typeface="+mn-lt"/>
                          <a:ea typeface="Helvetica Neue" charset="0"/>
                          <a:cs typeface="Helvetica Neue" charset="0"/>
                        </a:rPr>
                        <a:t>IBM Watson Social Team </a:t>
                      </a:r>
                    </a:p>
                  </a:txBody>
                  <a:tcPr/>
                </a:tc>
                <a:tc>
                  <a:txBody>
                    <a:bodyPr/>
                    <a:lstStyle/>
                    <a:p>
                      <a:r>
                        <a:rPr lang="en-US" sz="1050" b="0" dirty="0" smtClean="0">
                          <a:solidFill>
                            <a:schemeClr val="tx1"/>
                          </a:solidFill>
                          <a:latin typeface="+mn-lt"/>
                          <a:ea typeface="Helvetica Neue" charset="0"/>
                          <a:cs typeface="Helvetica Neue" charset="0"/>
                        </a:rPr>
                        <a:t>Heather Adamson/Piscataway/IBM@IBMUS, Keith Kaplan/Armonk/IBM@IBMUS</a:t>
                      </a:r>
                      <a:endParaRPr lang="en-US" sz="1050" b="0" dirty="0">
                        <a:solidFill>
                          <a:schemeClr val="tx1"/>
                        </a:solidFill>
                        <a:latin typeface="+mn-lt"/>
                        <a:ea typeface="Helvetica Neue" charset="0"/>
                        <a:cs typeface="Helvetica Neue" charset="0"/>
                      </a:endParaRPr>
                    </a:p>
                  </a:txBody>
                  <a:tcPr anchor="ctr"/>
                </a:tc>
              </a:tr>
              <a:tr h="220206">
                <a:tc>
                  <a:txBody>
                    <a:bodyPr/>
                    <a:lstStyle/>
                    <a:p>
                      <a:r>
                        <a:rPr lang="en-US" sz="1050" dirty="0" smtClean="0">
                          <a:latin typeface="+mn-lt"/>
                          <a:ea typeface="Helvetica Neue" charset="0"/>
                          <a:cs typeface="Helvetica Neue" charset="0"/>
                        </a:rPr>
                        <a:t>Internal IBM</a:t>
                      </a:r>
                      <a:r>
                        <a:rPr lang="en-US" sz="1050" baseline="0" dirty="0" smtClean="0">
                          <a:latin typeface="+mn-lt"/>
                          <a:ea typeface="Helvetica Neue" charset="0"/>
                          <a:cs typeface="Helvetica Neue" charset="0"/>
                        </a:rPr>
                        <a:t> Influencers / </a:t>
                      </a:r>
                      <a:r>
                        <a:rPr lang="en-US" sz="1050" dirty="0" smtClean="0">
                          <a:latin typeface="+mn-lt"/>
                          <a:ea typeface="Helvetica Neue" charset="0"/>
                          <a:cs typeface="Helvetica Neue" charset="0"/>
                        </a:rPr>
                        <a:t> Watson</a:t>
                      </a:r>
                      <a:r>
                        <a:rPr lang="en-US" sz="1050" baseline="0" dirty="0" smtClean="0">
                          <a:latin typeface="+mn-lt"/>
                          <a:ea typeface="Helvetica Neue" charset="0"/>
                          <a:cs typeface="Helvetica Neue" charset="0"/>
                        </a:rPr>
                        <a:t> SMEs</a:t>
                      </a:r>
                    </a:p>
                  </a:txBody>
                  <a:tcPr/>
                </a:tc>
                <a:tc>
                  <a:txBody>
                    <a:bodyPr/>
                    <a:lstStyle/>
                    <a:p>
                      <a:r>
                        <a:rPr lang="en-US" sz="1050" b="0" i="0" u="none" strike="noStrike" kern="1200" baseline="0" dirty="0" smtClean="0">
                          <a:solidFill>
                            <a:schemeClr val="tx1"/>
                          </a:solidFill>
                          <a:latin typeface="+mn-lt"/>
                          <a:ea typeface="Helvetica Neue" charset="0"/>
                          <a:cs typeface="Helvetica Neue" charset="0"/>
                        </a:rPr>
                        <a:t>Watson: Jacqueline Gallus/New York/IBM@IBMUS, Arthur Lewandowski/Mount Laurel/IBM@IBMUS, Thomas H Davis/Somers/IBM@IBMUS</a:t>
                      </a:r>
                      <a:endParaRPr lang="en-US" sz="1050" b="0" dirty="0">
                        <a:solidFill>
                          <a:schemeClr val="tx1"/>
                        </a:solidFill>
                        <a:latin typeface="+mn-lt"/>
                        <a:ea typeface="Helvetica Neue" charset="0"/>
                        <a:cs typeface="Helvetica Neue" charset="0"/>
                      </a:endParaRPr>
                    </a:p>
                  </a:txBody>
                  <a:tcPr anchor="ctr"/>
                </a:tc>
              </a:tr>
              <a:tr h="289640">
                <a:tc>
                  <a:txBody>
                    <a:bodyPr/>
                    <a:lstStyle/>
                    <a:p>
                      <a:r>
                        <a:rPr lang="en-US" sz="1050" dirty="0" smtClean="0">
                          <a:latin typeface="+mn-lt"/>
                          <a:ea typeface="Helvetica Neue" charset="0"/>
                          <a:cs typeface="Helvetica Neue" charset="0"/>
                        </a:rPr>
                        <a:t>External</a:t>
                      </a:r>
                      <a:r>
                        <a:rPr lang="en-US" sz="1050" baseline="0" dirty="0" smtClean="0">
                          <a:latin typeface="+mn-lt"/>
                          <a:ea typeface="Helvetica Neue" charset="0"/>
                          <a:cs typeface="Helvetica Neue" charset="0"/>
                        </a:rPr>
                        <a:t> Influencers </a:t>
                      </a:r>
                      <a:endParaRPr lang="en-US" sz="1050" dirty="0">
                        <a:latin typeface="+mn-lt"/>
                        <a:ea typeface="Helvetica Neue" charset="0"/>
                        <a:cs typeface="Helvetica Neue" charset="0"/>
                      </a:endParaRPr>
                    </a:p>
                  </a:txBody>
                  <a:tcPr/>
                </a:tc>
                <a:tc>
                  <a:txBody>
                    <a:bodyPr/>
                    <a:lstStyle/>
                    <a:p>
                      <a:r>
                        <a:rPr lang="en-US" sz="1050" b="0" dirty="0" err="1" smtClean="0">
                          <a:solidFill>
                            <a:schemeClr val="tx1"/>
                          </a:solidFill>
                          <a:latin typeface="+mn-lt"/>
                          <a:ea typeface="Helvetica Neue" charset="0"/>
                          <a:cs typeface="Helvetica Neue" charset="0"/>
                        </a:rPr>
                        <a:t>Racepoint</a:t>
                      </a:r>
                      <a:r>
                        <a:rPr lang="en-US" sz="1050" b="0" dirty="0" smtClean="0">
                          <a:solidFill>
                            <a:schemeClr val="tx1"/>
                          </a:solidFill>
                          <a:latin typeface="+mn-lt"/>
                          <a:ea typeface="Helvetica Neue" charset="0"/>
                          <a:cs typeface="Helvetica Neue" charset="0"/>
                        </a:rPr>
                        <a:t>:</a:t>
                      </a:r>
                      <a:r>
                        <a:rPr lang="en-US" sz="1050" b="0" baseline="0" dirty="0" smtClean="0">
                          <a:solidFill>
                            <a:schemeClr val="tx1"/>
                          </a:solidFill>
                          <a:latin typeface="+mn-lt"/>
                          <a:ea typeface="Helvetica Neue" charset="0"/>
                          <a:cs typeface="Helvetica Neue" charset="0"/>
                        </a:rPr>
                        <a:t>  </a:t>
                      </a:r>
                      <a:r>
                        <a:rPr lang="en-US" sz="1050" b="0" i="0" u="none" strike="noStrike" kern="1200" baseline="0" dirty="0" smtClean="0">
                          <a:solidFill>
                            <a:schemeClr val="dk1"/>
                          </a:solidFill>
                          <a:latin typeface="+mn-lt"/>
                          <a:ea typeface="Helvetica Neue" charset="0"/>
                          <a:cs typeface="Helvetica Neue" charset="0"/>
                        </a:rPr>
                        <a:t>Lewis Forman &lt;</a:t>
                      </a:r>
                      <a:r>
                        <a:rPr lang="en-US" sz="1050" b="0" i="0" u="none" strike="noStrike" kern="1200" baseline="0" dirty="0" err="1" smtClean="0">
                          <a:solidFill>
                            <a:schemeClr val="dk1"/>
                          </a:solidFill>
                          <a:latin typeface="+mn-lt"/>
                          <a:ea typeface="Helvetica Neue" charset="0"/>
                          <a:cs typeface="Helvetica Neue" charset="0"/>
                        </a:rPr>
                        <a:t>lforman@racepointglobal.com</a:t>
                      </a:r>
                      <a:r>
                        <a:rPr lang="en-US" sz="1050" b="0" i="0" u="none" strike="noStrike" kern="1200" baseline="0" dirty="0" smtClean="0">
                          <a:solidFill>
                            <a:schemeClr val="dk1"/>
                          </a:solidFill>
                          <a:latin typeface="+mn-lt"/>
                          <a:ea typeface="Helvetica Neue" charset="0"/>
                          <a:cs typeface="Helvetica Neue" charset="0"/>
                        </a:rPr>
                        <a:t>&gt;</a:t>
                      </a:r>
                      <a:endParaRPr lang="en-US" sz="1050" b="0" dirty="0">
                        <a:solidFill>
                          <a:schemeClr val="tx1"/>
                        </a:solidFill>
                        <a:latin typeface="+mn-lt"/>
                        <a:ea typeface="Helvetica Neue" charset="0"/>
                        <a:cs typeface="Helvetica Neue" charset="0"/>
                      </a:endParaRPr>
                    </a:p>
                  </a:txBody>
                  <a:tcPr anchor="ctr"/>
                </a:tc>
              </a:tr>
              <a:tr h="289640">
                <a:tc>
                  <a:txBody>
                    <a:bodyPr/>
                    <a:lstStyle/>
                    <a:p>
                      <a:r>
                        <a:rPr lang="en-US" sz="1050" dirty="0" smtClean="0">
                          <a:latin typeface="+mn-lt"/>
                          <a:ea typeface="Helvetica Neue" charset="0"/>
                          <a:cs typeface="Helvetica Neue" charset="0"/>
                        </a:rPr>
                        <a:t>Watson Social Media Channels </a:t>
                      </a:r>
                      <a:endParaRPr lang="en-US" sz="1050" dirty="0">
                        <a:latin typeface="+mn-lt"/>
                        <a:ea typeface="Helvetica Neue" charset="0"/>
                        <a:cs typeface="Helvetica Neue" charset="0"/>
                      </a:endParaRPr>
                    </a:p>
                  </a:txBody>
                  <a:tcPr/>
                </a:tc>
                <a:tc>
                  <a:txBody>
                    <a:bodyPr/>
                    <a:lstStyle/>
                    <a:p>
                      <a:pPr rtl="0"/>
                      <a:r>
                        <a:rPr lang="en-US" sz="1050" b="0" i="0" u="none" strike="noStrike" kern="1200" baseline="0" dirty="0" smtClean="0">
                          <a:solidFill>
                            <a:schemeClr val="tx1"/>
                          </a:solidFill>
                          <a:latin typeface="+mn-lt"/>
                          <a:ea typeface="Helvetica Neue" charset="0"/>
                          <a:cs typeface="Helvetica Neue" charset="0"/>
                          <a:hlinkClick r:id="rId7"/>
                        </a:rPr>
                        <a:t>https://twitter.com/ibmwatsonhealth</a:t>
                      </a:r>
                    </a:p>
                    <a:p>
                      <a:pPr rtl="0"/>
                      <a:r>
                        <a:rPr lang="en-US" sz="1050" b="0" i="0" u="none" strike="noStrike" kern="1200" baseline="0" dirty="0" smtClean="0">
                          <a:solidFill>
                            <a:schemeClr val="tx1"/>
                          </a:solidFill>
                          <a:latin typeface="+mn-lt"/>
                          <a:ea typeface="Helvetica Neue" charset="0"/>
                          <a:cs typeface="Helvetica Neue" charset="0"/>
                          <a:hlinkClick r:id="rId8"/>
                        </a:rPr>
                        <a:t>https://www.linkedin.com/company/ibmwatsonhealth</a:t>
                      </a:r>
                    </a:p>
                  </a:txBody>
                  <a:tcPr anchor="ctr"/>
                </a:tc>
              </a:tr>
              <a:tr h="209185">
                <a:tc>
                  <a:txBody>
                    <a:bodyPr/>
                    <a:lstStyle/>
                    <a:p>
                      <a:r>
                        <a:rPr lang="en-US" sz="1050" dirty="0" smtClean="0">
                          <a:latin typeface="+mn-lt"/>
                          <a:ea typeface="Helvetica Neue" charset="0"/>
                          <a:cs typeface="Helvetica Neue" charset="0"/>
                        </a:rPr>
                        <a:t>Geo</a:t>
                      </a:r>
                      <a:r>
                        <a:rPr lang="en-US" sz="1050" baseline="0" dirty="0" smtClean="0">
                          <a:latin typeface="+mn-lt"/>
                          <a:ea typeface="Helvetica Neue" charset="0"/>
                          <a:cs typeface="Helvetica Neue" charset="0"/>
                        </a:rPr>
                        <a:t> Marketing and </a:t>
                      </a:r>
                      <a:r>
                        <a:rPr lang="en-US" sz="1050" dirty="0" smtClean="0">
                          <a:latin typeface="+mn-lt"/>
                          <a:ea typeface="Helvetica Neue" charset="0"/>
                          <a:cs typeface="Helvetica Neue" charset="0"/>
                        </a:rPr>
                        <a:t>Digital Sellers </a:t>
                      </a:r>
                      <a:endParaRPr lang="en-US" sz="1050" dirty="0">
                        <a:latin typeface="+mn-lt"/>
                        <a:ea typeface="Helvetica Neue" charset="0"/>
                        <a:cs typeface="Helvetica Neue" charset="0"/>
                      </a:endParaRPr>
                    </a:p>
                  </a:txBody>
                  <a:tcPr/>
                </a:tc>
                <a:tc>
                  <a:txBody>
                    <a:bodyPr/>
                    <a:lstStyle/>
                    <a:p>
                      <a:r>
                        <a:rPr lang="en-US" sz="1050" b="0" dirty="0" smtClean="0">
                          <a:solidFill>
                            <a:schemeClr val="tx1"/>
                          </a:solidFill>
                          <a:latin typeface="+mn-lt"/>
                          <a:ea typeface="Helvetica Neue" charset="0"/>
                          <a:cs typeface="Helvetica Neue" charset="0"/>
                        </a:rPr>
                        <a:t>Dave Mitchell/Somers/IBM, Gina Gutierrez/Armonk/IBM, Petra Bernhardt/Germany/IBM, Sandra B </a:t>
                      </a:r>
                      <a:r>
                        <a:rPr lang="en-US" sz="1050" b="0" dirty="0" err="1" smtClean="0">
                          <a:solidFill>
                            <a:schemeClr val="tx1"/>
                          </a:solidFill>
                          <a:latin typeface="+mn-lt"/>
                          <a:ea typeface="Helvetica Neue" charset="0"/>
                          <a:cs typeface="Helvetica Neue" charset="0"/>
                        </a:rPr>
                        <a:t>Hulvat</a:t>
                      </a:r>
                      <a:r>
                        <a:rPr lang="en-US" sz="1050" b="0" dirty="0" smtClean="0">
                          <a:solidFill>
                            <a:schemeClr val="tx1"/>
                          </a:solidFill>
                          <a:latin typeface="+mn-lt"/>
                          <a:ea typeface="Helvetica Neue" charset="0"/>
                          <a:cs typeface="Helvetica Neue" charset="0"/>
                        </a:rPr>
                        <a:t>/Philadelphia/IBM, Caroline Tan/Rolling Meadows/IBM,</a:t>
                      </a:r>
                      <a:endParaRPr lang="en-US" sz="1050" b="0" dirty="0">
                        <a:solidFill>
                          <a:schemeClr val="tx1"/>
                        </a:solidFill>
                        <a:latin typeface="+mn-lt"/>
                        <a:ea typeface="Helvetica Neue" charset="0"/>
                        <a:cs typeface="Helvetica Neue" charset="0"/>
                      </a:endParaRPr>
                    </a:p>
                  </a:txBody>
                  <a:tcPr anchor="ctr"/>
                </a:tc>
              </a:tr>
              <a:tr h="209185">
                <a:tc>
                  <a:txBody>
                    <a:bodyPr/>
                    <a:lstStyle/>
                    <a:p>
                      <a:r>
                        <a:rPr lang="en-US" sz="1050" dirty="0" smtClean="0">
                          <a:latin typeface="+mn-lt"/>
                          <a:ea typeface="Helvetica Neue" charset="0"/>
                          <a:cs typeface="Helvetica Neue" charset="0"/>
                        </a:rPr>
                        <a:t>CSP</a:t>
                      </a:r>
                      <a:r>
                        <a:rPr lang="en-US" sz="1050" baseline="0" dirty="0" smtClean="0">
                          <a:latin typeface="+mn-lt"/>
                          <a:ea typeface="Helvetica Neue" charset="0"/>
                          <a:cs typeface="Helvetica Neue" charset="0"/>
                        </a:rPr>
                        <a:t> Portal Industry Expert </a:t>
                      </a:r>
                      <a:endParaRPr lang="en-US" sz="1050" dirty="0">
                        <a:latin typeface="+mn-lt"/>
                        <a:ea typeface="Helvetica Neue" charset="0"/>
                        <a:cs typeface="Helvetica Neue"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50" b="0" i="0" u="none" strike="noStrike" kern="1200" baseline="0" dirty="0" smtClean="0">
                          <a:solidFill>
                            <a:schemeClr val="tx1"/>
                          </a:solidFill>
                          <a:latin typeface="+mn-lt"/>
                          <a:ea typeface="Helvetica Neue" charset="0"/>
                          <a:cs typeface="Helvetica Neue" charset="0"/>
                        </a:rPr>
                        <a:t>Healthcare: Todd </a:t>
                      </a:r>
                      <a:r>
                        <a:rPr lang="en-US" sz="1050" b="0" i="0" u="none" strike="noStrike" kern="1200" baseline="0" dirty="0" err="1" smtClean="0">
                          <a:solidFill>
                            <a:schemeClr val="tx1"/>
                          </a:solidFill>
                          <a:latin typeface="+mn-lt"/>
                          <a:ea typeface="Helvetica Neue" charset="0"/>
                          <a:cs typeface="Helvetica Neue" charset="0"/>
                        </a:rPr>
                        <a:t>Kalyniuk</a:t>
                      </a:r>
                      <a:r>
                        <a:rPr lang="en-US" sz="1050" b="0" i="0" u="none" strike="noStrike" kern="1200" baseline="0" dirty="0" smtClean="0">
                          <a:solidFill>
                            <a:schemeClr val="tx1"/>
                          </a:solidFill>
                          <a:latin typeface="+mn-lt"/>
                          <a:ea typeface="Helvetica Neue" charset="0"/>
                          <a:cs typeface="Helvetica Neue" charset="0"/>
                        </a:rPr>
                        <a:t>, </a:t>
                      </a:r>
                      <a:r>
                        <a:rPr lang="en-US" sz="1050" b="0" i="0" u="sng" strike="noStrike" kern="1200" baseline="0" dirty="0" smtClean="0">
                          <a:solidFill>
                            <a:schemeClr val="tx1"/>
                          </a:solidFill>
                          <a:latin typeface="+mn-lt"/>
                          <a:ea typeface="Helvetica Neue" charset="0"/>
                          <a:cs typeface="Helvetica Neue" charset="0"/>
                          <a:hlinkClick r:id="rId9"/>
                        </a:rPr>
                        <a:t>kalyniuk@ca.ibm.com</a:t>
                      </a:r>
                      <a:r>
                        <a:rPr lang="en-US" sz="1050" b="0" i="0" u="none" strike="noStrike" kern="1200" baseline="0" dirty="0" smtClean="0">
                          <a:solidFill>
                            <a:schemeClr val="tx1"/>
                          </a:solidFill>
                          <a:latin typeface="+mn-lt"/>
                          <a:ea typeface="Helvetica Neue" charset="0"/>
                          <a:cs typeface="Helvetica Neue" charset="0"/>
                          <a:hlinkClick r:id="rId9"/>
                        </a:rPr>
                        <a:t> , twitter: </a:t>
                      </a:r>
                      <a:r>
                        <a:rPr lang="en-US" sz="1050" b="0" i="0" u="sng" strike="noStrike" kern="1200" baseline="0" dirty="0" smtClean="0">
                          <a:solidFill>
                            <a:schemeClr val="tx1"/>
                          </a:solidFill>
                          <a:latin typeface="+mn-lt"/>
                          <a:ea typeface="Helvetica Neue" charset="0"/>
                          <a:cs typeface="Helvetica Neue" charset="0"/>
                          <a:hlinkClick r:id="rId10"/>
                        </a:rPr>
                        <a:t>@ToddKalyniuk</a:t>
                      </a:r>
                      <a:r>
                        <a:rPr lang="en-US" sz="1050" b="0" i="0" u="none" strike="noStrike" kern="1200" baseline="0" dirty="0" smtClean="0">
                          <a:solidFill>
                            <a:schemeClr val="tx1"/>
                          </a:solidFill>
                          <a:latin typeface="+mn-lt"/>
                          <a:ea typeface="Helvetica Neue" charset="0"/>
                          <a:cs typeface="Helvetica Neue" charset="0"/>
                          <a:hlinkClick r:id="rId10"/>
                        </a:rPr>
                        <a:t> </a:t>
                      </a:r>
                      <a:endParaRPr lang="en-US" sz="1050" b="0" i="0" u="none" strike="noStrike" kern="1200" baseline="0" dirty="0" smtClean="0">
                        <a:solidFill>
                          <a:schemeClr val="tx1"/>
                        </a:solidFill>
                        <a:latin typeface="+mn-lt"/>
                        <a:ea typeface="Helvetica Neue" charset="0"/>
                        <a:cs typeface="Helvetica Neue" charset="0"/>
                      </a:endParaRPr>
                    </a:p>
                  </a:txBody>
                  <a:tcPr anchor="ctr"/>
                </a:tc>
              </a:tr>
              <a:tr h="272722">
                <a:tc>
                  <a:txBody>
                    <a:bodyPr/>
                    <a:lstStyle/>
                    <a:p>
                      <a:r>
                        <a:rPr lang="en-US" sz="1050" dirty="0" smtClean="0">
                          <a:latin typeface="+mn-lt"/>
                          <a:ea typeface="Helvetica Neue" charset="0"/>
                          <a:cs typeface="Helvetica Neue" charset="0"/>
                        </a:rPr>
                        <a:t>CS</a:t>
                      </a:r>
                      <a:r>
                        <a:rPr lang="en-US" sz="1050" baseline="0" dirty="0" smtClean="0">
                          <a:latin typeface="+mn-lt"/>
                          <a:ea typeface="Helvetica Neue" charset="0"/>
                          <a:cs typeface="Helvetica Neue" charset="0"/>
                        </a:rPr>
                        <a:t>P LDRs</a:t>
                      </a:r>
                      <a:endParaRPr lang="en-US" sz="1050" dirty="0">
                        <a:latin typeface="+mn-lt"/>
                        <a:ea typeface="Helvetica Neue" charset="0"/>
                        <a:cs typeface="Helvetica Neue" charset="0"/>
                      </a:endParaRPr>
                    </a:p>
                  </a:txBody>
                  <a:tcPr/>
                </a:tc>
                <a:tc>
                  <a:txBody>
                    <a:bodyPr/>
                    <a:lstStyle/>
                    <a:p>
                      <a:pPr algn="l" fontAlgn="b"/>
                      <a:r>
                        <a:rPr lang="en-US" sz="1050" b="0" i="0" u="none" strike="noStrike" dirty="0" smtClean="0">
                          <a:solidFill>
                            <a:srgbClr val="000000"/>
                          </a:solidFill>
                          <a:effectLst/>
                          <a:latin typeface="+mn-lt"/>
                          <a:ea typeface="Helvetica Neue" charset="0"/>
                          <a:cs typeface="Helvetica Neue" charset="0"/>
                        </a:rPr>
                        <a:t> </a:t>
                      </a:r>
                      <a:r>
                        <a:rPr lang="en-US" sz="1050" b="0" i="0" u="none" strike="noStrike" dirty="0" err="1" smtClean="0">
                          <a:solidFill>
                            <a:srgbClr val="000000"/>
                          </a:solidFill>
                          <a:effectLst/>
                          <a:latin typeface="+mn-lt"/>
                          <a:ea typeface="Helvetica Neue" charset="0"/>
                          <a:cs typeface="Helvetica Neue" charset="0"/>
                        </a:rPr>
                        <a:t>Mojy</a:t>
                      </a:r>
                      <a:r>
                        <a:rPr lang="en-US" sz="1050" b="0" i="0" u="none" strike="noStrike" dirty="0" smtClean="0">
                          <a:solidFill>
                            <a:srgbClr val="000000"/>
                          </a:solidFill>
                          <a:effectLst/>
                          <a:latin typeface="+mn-lt"/>
                          <a:ea typeface="Helvetica Neue" charset="0"/>
                          <a:cs typeface="Helvetica Neue" charset="0"/>
                        </a:rPr>
                        <a:t> </a:t>
                      </a:r>
                      <a:r>
                        <a:rPr lang="en-US" sz="1050" b="0" i="0" u="none" strike="noStrike" dirty="0" err="1" smtClean="0">
                          <a:solidFill>
                            <a:srgbClr val="000000"/>
                          </a:solidFill>
                          <a:effectLst/>
                          <a:latin typeface="+mn-lt"/>
                          <a:ea typeface="Helvetica Neue" charset="0"/>
                          <a:cs typeface="Helvetica Neue" charset="0"/>
                        </a:rPr>
                        <a:t>Asgari</a:t>
                      </a:r>
                      <a:r>
                        <a:rPr lang="en-US" sz="1050" b="0" i="0" u="none" strike="noStrike" dirty="0" smtClean="0">
                          <a:solidFill>
                            <a:srgbClr val="000000"/>
                          </a:solidFill>
                          <a:effectLst/>
                          <a:latin typeface="+mn-lt"/>
                          <a:ea typeface="Helvetica Neue" charset="0"/>
                          <a:cs typeface="Helvetica Neue" charset="0"/>
                        </a:rPr>
                        <a:t>/Dallas/IBM@IBMUS, Jenny Ng/Ontario/IBM@IBMCA, </a:t>
                      </a:r>
                      <a:endParaRPr lang="en-US" sz="1050" b="0" i="0" u="none" strike="noStrike" dirty="0">
                        <a:solidFill>
                          <a:srgbClr val="000000"/>
                        </a:solidFill>
                        <a:effectLst/>
                        <a:latin typeface="+mn-lt"/>
                        <a:ea typeface="Helvetica Neue" charset="0"/>
                        <a:cs typeface="Helvetica Neue" charset="0"/>
                      </a:endParaRPr>
                    </a:p>
                  </a:txBody>
                  <a:tcPr marL="12700" marR="12700" marT="12700" marB="0" anchor="ctr"/>
                </a:tc>
              </a:tr>
              <a:tr h="272722">
                <a:tc>
                  <a:txBody>
                    <a:bodyPr/>
                    <a:lstStyle/>
                    <a:p>
                      <a:r>
                        <a:rPr lang="en-US" sz="1050" dirty="0" smtClean="0">
                          <a:latin typeface="+mn-lt"/>
                          <a:ea typeface="Helvetica Neue" charset="0"/>
                          <a:cs typeface="Helvetica Neue" charset="0"/>
                        </a:rPr>
                        <a:t>IBM</a:t>
                      </a:r>
                      <a:r>
                        <a:rPr lang="en-US" sz="1050" baseline="0" dirty="0" smtClean="0">
                          <a:latin typeface="+mn-lt"/>
                          <a:ea typeface="Helvetica Neue" charset="0"/>
                          <a:cs typeface="Helvetica Neue" charset="0"/>
                        </a:rPr>
                        <a:t> PartnerWorld Digital Channel and Communications Tools  </a:t>
                      </a:r>
                      <a:endParaRPr lang="en-US" sz="1050" dirty="0">
                        <a:latin typeface="+mn-lt"/>
                        <a:ea typeface="Helvetica Neue" charset="0"/>
                        <a:cs typeface="Helvetica Neue" charset="0"/>
                      </a:endParaRPr>
                    </a:p>
                  </a:txBody>
                  <a:tcPr/>
                </a:tc>
                <a:tc>
                  <a:txBody>
                    <a:bodyPr/>
                    <a:lstStyle/>
                    <a:p>
                      <a:r>
                        <a:rPr lang="en-US" sz="1050" b="0" dirty="0" smtClean="0">
                          <a:solidFill>
                            <a:schemeClr val="tx1"/>
                          </a:solidFill>
                          <a:latin typeface="+mn-lt"/>
                          <a:ea typeface="Helvetica Neue" charset="0"/>
                          <a:cs typeface="Helvetica Neue" charset="0"/>
                        </a:rPr>
                        <a:t>CCDB Content</a:t>
                      </a:r>
                      <a:r>
                        <a:rPr lang="en-US" sz="1050" b="0" baseline="0" dirty="0" smtClean="0">
                          <a:solidFill>
                            <a:schemeClr val="tx1"/>
                          </a:solidFill>
                          <a:latin typeface="+mn-lt"/>
                          <a:ea typeface="Helvetica Neue" charset="0"/>
                          <a:cs typeface="Helvetica Neue" charset="0"/>
                        </a:rPr>
                        <a:t> Creator Database John Wood:  John Wood/Toronto/IBM, PW Twitter:   </a:t>
                      </a:r>
                      <a:r>
                        <a:rPr lang="en-US" sz="1050" u="none" strike="noStrike" dirty="0" smtClean="0">
                          <a:effectLst/>
                          <a:latin typeface="+mn-lt"/>
                          <a:ea typeface="Helvetica Neue" charset="0"/>
                          <a:cs typeface="Helvetica Neue" charset="0"/>
                        </a:rPr>
                        <a:t>Ana </a:t>
                      </a:r>
                      <a:r>
                        <a:rPr lang="en-US" sz="1050" u="none" strike="noStrike" dirty="0" err="1" smtClean="0">
                          <a:effectLst/>
                          <a:latin typeface="+mn-lt"/>
                          <a:ea typeface="Helvetica Neue" charset="0"/>
                          <a:cs typeface="Helvetica Neue" charset="0"/>
                        </a:rPr>
                        <a:t>Fernatt</a:t>
                      </a:r>
                      <a:r>
                        <a:rPr lang="en-US" sz="1050" u="none" strike="noStrike" dirty="0" smtClean="0">
                          <a:effectLst/>
                          <a:latin typeface="+mn-lt"/>
                          <a:ea typeface="Helvetica Neue" charset="0"/>
                          <a:cs typeface="Helvetica Neue" charset="0"/>
                        </a:rPr>
                        <a:t>/Chicago/</a:t>
                      </a:r>
                      <a:r>
                        <a:rPr lang="en-US" sz="1050" u="none" strike="noStrike" dirty="0" err="1" smtClean="0">
                          <a:effectLst/>
                          <a:latin typeface="+mn-lt"/>
                          <a:ea typeface="Helvetica Neue" charset="0"/>
                          <a:cs typeface="Helvetica Neue" charset="0"/>
                        </a:rPr>
                        <a:t>Contr</a:t>
                      </a:r>
                      <a:r>
                        <a:rPr lang="en-US" sz="1050" u="none" strike="noStrike" dirty="0" smtClean="0">
                          <a:effectLst/>
                          <a:latin typeface="+mn-lt"/>
                          <a:ea typeface="Helvetica Neue" charset="0"/>
                          <a:cs typeface="Helvetica Neue" charset="0"/>
                        </a:rPr>
                        <a:t>/IBM</a:t>
                      </a:r>
                      <a:endParaRPr lang="en-US" sz="1050" b="0" dirty="0">
                        <a:solidFill>
                          <a:schemeClr val="tx1"/>
                        </a:solidFill>
                        <a:latin typeface="+mn-lt"/>
                        <a:ea typeface="Helvetica Neue" charset="0"/>
                        <a:cs typeface="Helvetica Neue" charset="0"/>
                      </a:endParaRPr>
                    </a:p>
                  </a:txBody>
                  <a:tcPr anchor="ctr"/>
                </a:tc>
              </a:tr>
              <a:tr h="272722">
                <a:tc>
                  <a:txBody>
                    <a:bodyPr/>
                    <a:lstStyle/>
                    <a:p>
                      <a:r>
                        <a:rPr lang="en-US" sz="1050" dirty="0" smtClean="0">
                          <a:latin typeface="+mn-lt"/>
                          <a:ea typeface="Helvetica Neue" charset="0"/>
                          <a:cs typeface="Helvetica Neue" charset="0"/>
                        </a:rPr>
                        <a:t>CSP/ISV Weekly Social Digital Tip Sheet</a:t>
                      </a:r>
                      <a:endParaRPr lang="en-US" sz="1050" dirty="0">
                        <a:latin typeface="+mn-lt"/>
                        <a:ea typeface="Helvetica Neue" charset="0"/>
                        <a:cs typeface="Helvetica Neue" charset="0"/>
                      </a:endParaRPr>
                    </a:p>
                  </a:txBody>
                  <a:tcPr/>
                </a:tc>
                <a:tc>
                  <a:txBody>
                    <a:bodyPr/>
                    <a:lstStyle/>
                    <a:p>
                      <a:r>
                        <a:rPr lang="en-US" sz="1050" b="0" dirty="0" smtClean="0">
                          <a:solidFill>
                            <a:schemeClr val="tx1"/>
                          </a:solidFill>
                          <a:latin typeface="+mn-lt"/>
                          <a:ea typeface="Helvetica Neue" charset="0"/>
                          <a:cs typeface="Helvetica Neue" charset="0"/>
                        </a:rPr>
                        <a:t>Leigh</a:t>
                      </a:r>
                      <a:r>
                        <a:rPr lang="en-US" sz="1050" b="0" baseline="0" dirty="0" smtClean="0">
                          <a:solidFill>
                            <a:schemeClr val="tx1"/>
                          </a:solidFill>
                          <a:latin typeface="+mn-lt"/>
                          <a:ea typeface="Helvetica Neue" charset="0"/>
                          <a:cs typeface="Helvetica Neue" charset="0"/>
                        </a:rPr>
                        <a:t> Barrett: Leigh Barrett/White Plains/</a:t>
                      </a:r>
                      <a:r>
                        <a:rPr lang="en-US" sz="1050" b="0" baseline="0" dirty="0" err="1" smtClean="0">
                          <a:solidFill>
                            <a:schemeClr val="tx1"/>
                          </a:solidFill>
                          <a:latin typeface="+mn-lt"/>
                          <a:ea typeface="Helvetica Neue" charset="0"/>
                          <a:cs typeface="Helvetica Neue" charset="0"/>
                        </a:rPr>
                        <a:t>Contr</a:t>
                      </a:r>
                      <a:r>
                        <a:rPr lang="en-US" sz="1050" b="0" baseline="0" dirty="0" smtClean="0">
                          <a:solidFill>
                            <a:schemeClr val="tx1"/>
                          </a:solidFill>
                          <a:latin typeface="+mn-lt"/>
                          <a:ea typeface="Helvetica Neue" charset="0"/>
                          <a:cs typeface="Helvetica Neue" charset="0"/>
                        </a:rPr>
                        <a:t>/IBM, </a:t>
                      </a:r>
                      <a:endParaRPr lang="en-US" sz="1050" b="0" dirty="0">
                        <a:solidFill>
                          <a:schemeClr val="tx1"/>
                        </a:solidFill>
                        <a:latin typeface="+mn-lt"/>
                        <a:ea typeface="Helvetica Neue" charset="0"/>
                        <a:cs typeface="Helvetica Neue" charset="0"/>
                      </a:endParaRPr>
                    </a:p>
                  </a:txBody>
                  <a:tcPr anchor="ctr"/>
                </a:tc>
              </a:tr>
            </a:tbl>
          </a:graphicData>
        </a:graphic>
      </p:graphicFrame>
    </p:spTree>
    <p:extLst>
      <p:ext uri="{BB962C8B-B14F-4D97-AF65-F5344CB8AC3E}">
        <p14:creationId xmlns:p14="http://schemas.microsoft.com/office/powerpoint/2010/main" val="162595669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object 8"/>
          <p:cNvSpPr/>
          <p:nvPr/>
        </p:nvSpPr>
        <p:spPr>
          <a:xfrm>
            <a:off x="0" y="0"/>
            <a:ext cx="10058400" cy="457200"/>
          </a:xfrm>
          <a:custGeom>
            <a:avLst/>
            <a:gdLst/>
            <a:ahLst/>
            <a:cxnLst/>
            <a:rect l="l" t="t" r="r" b="b"/>
            <a:pathLst>
              <a:path w="10058400" h="457200">
                <a:moveTo>
                  <a:pt x="0" y="457200"/>
                </a:moveTo>
                <a:lnTo>
                  <a:pt x="10058400" y="457200"/>
                </a:lnTo>
                <a:lnTo>
                  <a:pt x="10058400" y="0"/>
                </a:lnTo>
                <a:lnTo>
                  <a:pt x="0" y="0"/>
                </a:lnTo>
                <a:lnTo>
                  <a:pt x="0" y="457200"/>
                </a:lnTo>
                <a:close/>
              </a:path>
            </a:pathLst>
          </a:custGeom>
          <a:solidFill>
            <a:srgbClr val="1D3649"/>
          </a:solidFill>
        </p:spPr>
        <p:txBody>
          <a:bodyPr wrap="square" lIns="0" tIns="0" rIns="0" bIns="0" rtlCol="0">
            <a:noAutofit/>
          </a:bodyPr>
          <a:lstStyle/>
          <a:p>
            <a:endParaRPr/>
          </a:p>
        </p:txBody>
      </p:sp>
      <p:sp>
        <p:nvSpPr>
          <p:cNvPr id="9" name="object 9"/>
          <p:cNvSpPr/>
          <p:nvPr/>
        </p:nvSpPr>
        <p:spPr>
          <a:xfrm>
            <a:off x="461429" y="238633"/>
            <a:ext cx="0" cy="88811"/>
          </a:xfrm>
          <a:custGeom>
            <a:avLst/>
            <a:gdLst/>
            <a:ahLst/>
            <a:cxnLst/>
            <a:rect l="l" t="t" r="r" b="b"/>
            <a:pathLst>
              <a:path h="88811">
                <a:moveTo>
                  <a:pt x="0" y="0"/>
                </a:moveTo>
                <a:lnTo>
                  <a:pt x="0" y="88811"/>
                </a:lnTo>
              </a:path>
            </a:pathLst>
          </a:custGeom>
          <a:ln w="9728">
            <a:solidFill>
              <a:srgbClr val="FFFFFF"/>
            </a:solidFill>
          </a:ln>
        </p:spPr>
        <p:txBody>
          <a:bodyPr wrap="square" lIns="0" tIns="0" rIns="0" bIns="0" rtlCol="0">
            <a:noAutofit/>
          </a:bodyPr>
          <a:lstStyle/>
          <a:p>
            <a:endParaRPr/>
          </a:p>
        </p:txBody>
      </p:sp>
      <p:sp>
        <p:nvSpPr>
          <p:cNvPr id="10" name="object 10"/>
          <p:cNvSpPr/>
          <p:nvPr/>
        </p:nvSpPr>
        <p:spPr>
          <a:xfrm>
            <a:off x="481700" y="238633"/>
            <a:ext cx="69126" cy="88811"/>
          </a:xfrm>
          <a:custGeom>
            <a:avLst/>
            <a:gdLst/>
            <a:ahLst/>
            <a:cxnLst/>
            <a:rect l="l" t="t" r="r" b="b"/>
            <a:pathLst>
              <a:path w="69126" h="88811">
                <a:moveTo>
                  <a:pt x="37566" y="0"/>
                </a:moveTo>
                <a:lnTo>
                  <a:pt x="0" y="0"/>
                </a:lnTo>
                <a:lnTo>
                  <a:pt x="0" y="88811"/>
                </a:lnTo>
                <a:lnTo>
                  <a:pt x="46909" y="88117"/>
                </a:lnTo>
                <a:lnTo>
                  <a:pt x="61694" y="81699"/>
                </a:lnTo>
                <a:lnTo>
                  <a:pt x="8458" y="81597"/>
                </a:lnTo>
                <a:lnTo>
                  <a:pt x="8458" y="46151"/>
                </a:lnTo>
                <a:lnTo>
                  <a:pt x="59746" y="46151"/>
                </a:lnTo>
                <a:lnTo>
                  <a:pt x="50622" y="41922"/>
                </a:lnTo>
                <a:lnTo>
                  <a:pt x="56009" y="38938"/>
                </a:lnTo>
                <a:lnTo>
                  <a:pt x="8458" y="38938"/>
                </a:lnTo>
                <a:lnTo>
                  <a:pt x="8458" y="7213"/>
                </a:lnTo>
                <a:lnTo>
                  <a:pt x="59090" y="7213"/>
                </a:lnTo>
                <a:lnTo>
                  <a:pt x="52371" y="2236"/>
                </a:lnTo>
                <a:lnTo>
                  <a:pt x="37566" y="0"/>
                </a:lnTo>
                <a:close/>
              </a:path>
              <a:path w="69126" h="88811">
                <a:moveTo>
                  <a:pt x="59746" y="46151"/>
                </a:moveTo>
                <a:lnTo>
                  <a:pt x="8458" y="46151"/>
                </a:lnTo>
                <a:lnTo>
                  <a:pt x="46897" y="47150"/>
                </a:lnTo>
                <a:lnTo>
                  <a:pt x="57172" y="53979"/>
                </a:lnTo>
                <a:lnTo>
                  <a:pt x="60298" y="68915"/>
                </a:lnTo>
                <a:lnTo>
                  <a:pt x="52021" y="78952"/>
                </a:lnTo>
                <a:lnTo>
                  <a:pt x="37566" y="81597"/>
                </a:lnTo>
                <a:lnTo>
                  <a:pt x="61755" y="81597"/>
                </a:lnTo>
                <a:lnTo>
                  <a:pt x="67960" y="71168"/>
                </a:lnTo>
                <a:lnTo>
                  <a:pt x="69126" y="59741"/>
                </a:lnTo>
                <a:lnTo>
                  <a:pt x="63137" y="47723"/>
                </a:lnTo>
                <a:lnTo>
                  <a:pt x="59746" y="46151"/>
                </a:lnTo>
                <a:close/>
              </a:path>
              <a:path w="69126" h="88811">
                <a:moveTo>
                  <a:pt x="59090" y="7213"/>
                </a:moveTo>
                <a:lnTo>
                  <a:pt x="8458" y="7213"/>
                </a:lnTo>
                <a:lnTo>
                  <a:pt x="38566" y="7224"/>
                </a:lnTo>
                <a:lnTo>
                  <a:pt x="52822" y="11612"/>
                </a:lnTo>
                <a:lnTo>
                  <a:pt x="57594" y="23888"/>
                </a:lnTo>
                <a:lnTo>
                  <a:pt x="57594" y="32219"/>
                </a:lnTo>
                <a:lnTo>
                  <a:pt x="51003" y="38938"/>
                </a:lnTo>
                <a:lnTo>
                  <a:pt x="56009" y="38938"/>
                </a:lnTo>
                <a:lnTo>
                  <a:pt x="58088" y="37786"/>
                </a:lnTo>
                <a:lnTo>
                  <a:pt x="63068" y="27664"/>
                </a:lnTo>
                <a:lnTo>
                  <a:pt x="62897" y="10032"/>
                </a:lnTo>
                <a:lnTo>
                  <a:pt x="59090" y="7213"/>
                </a:lnTo>
                <a:close/>
              </a:path>
            </a:pathLst>
          </a:custGeom>
          <a:solidFill>
            <a:srgbClr val="FFFFFF"/>
          </a:solidFill>
        </p:spPr>
        <p:txBody>
          <a:bodyPr wrap="square" lIns="0" tIns="0" rIns="0" bIns="0" rtlCol="0">
            <a:noAutofit/>
          </a:bodyPr>
          <a:lstStyle/>
          <a:p>
            <a:endParaRPr/>
          </a:p>
        </p:txBody>
      </p:sp>
      <p:sp>
        <p:nvSpPr>
          <p:cNvPr id="11" name="object 11"/>
          <p:cNvSpPr/>
          <p:nvPr/>
        </p:nvSpPr>
        <p:spPr>
          <a:xfrm>
            <a:off x="561924" y="238634"/>
            <a:ext cx="86194" cy="88811"/>
          </a:xfrm>
          <a:custGeom>
            <a:avLst/>
            <a:gdLst/>
            <a:ahLst/>
            <a:cxnLst/>
            <a:rect l="l" t="t" r="r" b="b"/>
            <a:pathLst>
              <a:path w="86194" h="88811">
                <a:moveTo>
                  <a:pt x="12433" y="0"/>
                </a:moveTo>
                <a:lnTo>
                  <a:pt x="0" y="0"/>
                </a:lnTo>
                <a:lnTo>
                  <a:pt x="0" y="88811"/>
                </a:lnTo>
                <a:lnTo>
                  <a:pt x="8458" y="88811"/>
                </a:lnTo>
                <a:lnTo>
                  <a:pt x="8458" y="12065"/>
                </a:lnTo>
                <a:lnTo>
                  <a:pt x="17193" y="12065"/>
                </a:lnTo>
                <a:lnTo>
                  <a:pt x="12433" y="0"/>
                </a:lnTo>
                <a:close/>
              </a:path>
              <a:path w="86194" h="88811">
                <a:moveTo>
                  <a:pt x="17193" y="12065"/>
                </a:moveTo>
                <a:lnTo>
                  <a:pt x="8712" y="12065"/>
                </a:lnTo>
                <a:lnTo>
                  <a:pt x="39179" y="88811"/>
                </a:lnTo>
                <a:lnTo>
                  <a:pt x="47142" y="88811"/>
                </a:lnTo>
                <a:lnTo>
                  <a:pt x="51472" y="77863"/>
                </a:lnTo>
                <a:lnTo>
                  <a:pt x="43154" y="77863"/>
                </a:lnTo>
                <a:lnTo>
                  <a:pt x="17193" y="12065"/>
                </a:lnTo>
                <a:close/>
              </a:path>
              <a:path w="86194" h="88811">
                <a:moveTo>
                  <a:pt x="86194" y="12065"/>
                </a:moveTo>
                <a:lnTo>
                  <a:pt x="77736" y="12065"/>
                </a:lnTo>
                <a:lnTo>
                  <a:pt x="77736" y="88811"/>
                </a:lnTo>
                <a:lnTo>
                  <a:pt x="86194" y="88811"/>
                </a:lnTo>
                <a:lnTo>
                  <a:pt x="86194" y="12065"/>
                </a:lnTo>
                <a:close/>
              </a:path>
              <a:path w="86194" h="88811">
                <a:moveTo>
                  <a:pt x="86194" y="0"/>
                </a:moveTo>
                <a:lnTo>
                  <a:pt x="73761" y="0"/>
                </a:lnTo>
                <a:lnTo>
                  <a:pt x="43154" y="77863"/>
                </a:lnTo>
                <a:lnTo>
                  <a:pt x="51472" y="77863"/>
                </a:lnTo>
                <a:lnTo>
                  <a:pt x="77495" y="12065"/>
                </a:lnTo>
                <a:lnTo>
                  <a:pt x="86194" y="12065"/>
                </a:lnTo>
                <a:lnTo>
                  <a:pt x="86194" y="0"/>
                </a:lnTo>
                <a:close/>
              </a:path>
            </a:pathLst>
          </a:custGeom>
          <a:solidFill>
            <a:srgbClr val="FFFFFF"/>
          </a:solidFill>
        </p:spPr>
        <p:txBody>
          <a:bodyPr wrap="square" lIns="0" tIns="0" rIns="0" bIns="0" rtlCol="0">
            <a:noAutofit/>
          </a:bodyPr>
          <a:lstStyle/>
          <a:p>
            <a:endParaRPr/>
          </a:p>
        </p:txBody>
      </p:sp>
      <p:sp>
        <p:nvSpPr>
          <p:cNvPr id="12" name="object 12"/>
          <p:cNvSpPr/>
          <p:nvPr/>
        </p:nvSpPr>
        <p:spPr>
          <a:xfrm>
            <a:off x="693635" y="238630"/>
            <a:ext cx="70564" cy="88811"/>
          </a:xfrm>
          <a:custGeom>
            <a:avLst/>
            <a:gdLst/>
            <a:ahLst/>
            <a:cxnLst/>
            <a:rect l="l" t="t" r="r" b="b"/>
            <a:pathLst>
              <a:path w="70564" h="88811">
                <a:moveTo>
                  <a:pt x="40055" y="0"/>
                </a:moveTo>
                <a:lnTo>
                  <a:pt x="0" y="0"/>
                </a:lnTo>
                <a:lnTo>
                  <a:pt x="0" y="88811"/>
                </a:lnTo>
                <a:lnTo>
                  <a:pt x="19532" y="88811"/>
                </a:lnTo>
                <a:lnTo>
                  <a:pt x="19532" y="56972"/>
                </a:lnTo>
                <a:lnTo>
                  <a:pt x="49121" y="56064"/>
                </a:lnTo>
                <a:lnTo>
                  <a:pt x="61623" y="49863"/>
                </a:lnTo>
                <a:lnTo>
                  <a:pt x="66721" y="41795"/>
                </a:lnTo>
                <a:lnTo>
                  <a:pt x="19532" y="41795"/>
                </a:lnTo>
                <a:lnTo>
                  <a:pt x="19532" y="15176"/>
                </a:lnTo>
                <a:lnTo>
                  <a:pt x="67426" y="15176"/>
                </a:lnTo>
                <a:lnTo>
                  <a:pt x="66517" y="12451"/>
                </a:lnTo>
                <a:lnTo>
                  <a:pt x="56645" y="3494"/>
                </a:lnTo>
                <a:lnTo>
                  <a:pt x="40055" y="0"/>
                </a:lnTo>
                <a:close/>
              </a:path>
              <a:path w="70564" h="88811">
                <a:moveTo>
                  <a:pt x="67426" y="15176"/>
                </a:moveTo>
                <a:lnTo>
                  <a:pt x="43662" y="15176"/>
                </a:lnTo>
                <a:lnTo>
                  <a:pt x="51866" y="17170"/>
                </a:lnTo>
                <a:lnTo>
                  <a:pt x="51866" y="39801"/>
                </a:lnTo>
                <a:lnTo>
                  <a:pt x="43662" y="41795"/>
                </a:lnTo>
                <a:lnTo>
                  <a:pt x="66721" y="41795"/>
                </a:lnTo>
                <a:lnTo>
                  <a:pt x="68536" y="38923"/>
                </a:lnTo>
                <a:lnTo>
                  <a:pt x="70564" y="24584"/>
                </a:lnTo>
                <a:lnTo>
                  <a:pt x="67426" y="15176"/>
                </a:lnTo>
                <a:close/>
              </a:path>
            </a:pathLst>
          </a:custGeom>
          <a:solidFill>
            <a:srgbClr val="FFFFFF"/>
          </a:solidFill>
        </p:spPr>
        <p:txBody>
          <a:bodyPr wrap="square" lIns="0" tIns="0" rIns="0" bIns="0" rtlCol="0">
            <a:noAutofit/>
          </a:bodyPr>
          <a:lstStyle/>
          <a:p>
            <a:endParaRPr/>
          </a:p>
        </p:txBody>
      </p:sp>
      <p:sp>
        <p:nvSpPr>
          <p:cNvPr id="13" name="object 13"/>
          <p:cNvSpPr/>
          <p:nvPr/>
        </p:nvSpPr>
        <p:spPr>
          <a:xfrm>
            <a:off x="767238" y="262903"/>
            <a:ext cx="62223" cy="66283"/>
          </a:xfrm>
          <a:custGeom>
            <a:avLst/>
            <a:gdLst/>
            <a:ahLst/>
            <a:cxnLst/>
            <a:rect l="l" t="t" r="r" b="b"/>
            <a:pathLst>
              <a:path w="62223" h="66283">
                <a:moveTo>
                  <a:pt x="58627" y="10314"/>
                </a:moveTo>
                <a:lnTo>
                  <a:pt x="37090" y="10314"/>
                </a:lnTo>
                <a:lnTo>
                  <a:pt x="42322" y="11559"/>
                </a:lnTo>
                <a:lnTo>
                  <a:pt x="42226" y="20017"/>
                </a:lnTo>
                <a:lnTo>
                  <a:pt x="38781" y="24430"/>
                </a:lnTo>
                <a:lnTo>
                  <a:pt x="30806" y="26500"/>
                </a:lnTo>
                <a:lnTo>
                  <a:pt x="20663" y="28192"/>
                </a:lnTo>
                <a:lnTo>
                  <a:pt x="10629" y="31583"/>
                </a:lnTo>
                <a:lnTo>
                  <a:pt x="2982" y="38746"/>
                </a:lnTo>
                <a:lnTo>
                  <a:pt x="0" y="51756"/>
                </a:lnTo>
                <a:lnTo>
                  <a:pt x="7459" y="62733"/>
                </a:lnTo>
                <a:lnTo>
                  <a:pt x="21418" y="66283"/>
                </a:lnTo>
                <a:lnTo>
                  <a:pt x="29381" y="66283"/>
                </a:lnTo>
                <a:lnTo>
                  <a:pt x="37471" y="64162"/>
                </a:lnTo>
                <a:lnTo>
                  <a:pt x="43071" y="58320"/>
                </a:lnTo>
                <a:lnTo>
                  <a:pt x="60226" y="58320"/>
                </a:lnTo>
                <a:lnTo>
                  <a:pt x="59988" y="56085"/>
                </a:lnTo>
                <a:lnTo>
                  <a:pt x="59988" y="54472"/>
                </a:lnTo>
                <a:lnTo>
                  <a:pt x="22294" y="54472"/>
                </a:lnTo>
                <a:lnTo>
                  <a:pt x="17189" y="52719"/>
                </a:lnTo>
                <a:lnTo>
                  <a:pt x="17189" y="39791"/>
                </a:lnTo>
                <a:lnTo>
                  <a:pt x="22167" y="37797"/>
                </a:lnTo>
                <a:lnTo>
                  <a:pt x="33115" y="35803"/>
                </a:lnTo>
                <a:lnTo>
                  <a:pt x="39338" y="35689"/>
                </a:lnTo>
                <a:lnTo>
                  <a:pt x="42322" y="33073"/>
                </a:lnTo>
                <a:lnTo>
                  <a:pt x="59403" y="33073"/>
                </a:lnTo>
                <a:lnTo>
                  <a:pt x="58627" y="10314"/>
                </a:lnTo>
                <a:close/>
              </a:path>
              <a:path w="62223" h="66283">
                <a:moveTo>
                  <a:pt x="60226" y="58320"/>
                </a:moveTo>
                <a:lnTo>
                  <a:pt x="43071" y="58320"/>
                </a:lnTo>
                <a:lnTo>
                  <a:pt x="43186" y="60441"/>
                </a:lnTo>
                <a:lnTo>
                  <a:pt x="43751" y="62733"/>
                </a:lnTo>
                <a:lnTo>
                  <a:pt x="44316" y="64543"/>
                </a:lnTo>
                <a:lnTo>
                  <a:pt x="62223" y="64543"/>
                </a:lnTo>
                <a:lnTo>
                  <a:pt x="60610" y="61927"/>
                </a:lnTo>
                <a:lnTo>
                  <a:pt x="60226" y="58320"/>
                </a:lnTo>
                <a:close/>
              </a:path>
              <a:path w="62223" h="66283">
                <a:moveTo>
                  <a:pt x="59403" y="33073"/>
                </a:moveTo>
                <a:lnTo>
                  <a:pt x="42322" y="33073"/>
                </a:lnTo>
                <a:lnTo>
                  <a:pt x="42322" y="43639"/>
                </a:lnTo>
                <a:lnTo>
                  <a:pt x="41827" y="54472"/>
                </a:lnTo>
                <a:lnTo>
                  <a:pt x="59988" y="54472"/>
                </a:lnTo>
                <a:lnTo>
                  <a:pt x="59988" y="50230"/>
                </a:lnTo>
                <a:lnTo>
                  <a:pt x="59403" y="33073"/>
                </a:lnTo>
                <a:close/>
              </a:path>
              <a:path w="62223" h="66283">
                <a:moveTo>
                  <a:pt x="37475" y="0"/>
                </a:moveTo>
                <a:lnTo>
                  <a:pt x="18422" y="210"/>
                </a:lnTo>
                <a:lnTo>
                  <a:pt x="6826" y="6884"/>
                </a:lnTo>
                <a:lnTo>
                  <a:pt x="1517" y="20017"/>
                </a:lnTo>
                <a:lnTo>
                  <a:pt x="19183" y="20017"/>
                </a:lnTo>
                <a:lnTo>
                  <a:pt x="19805" y="13045"/>
                </a:lnTo>
                <a:lnTo>
                  <a:pt x="24034" y="10314"/>
                </a:lnTo>
                <a:lnTo>
                  <a:pt x="58627" y="10314"/>
                </a:lnTo>
                <a:lnTo>
                  <a:pt x="58610" y="9825"/>
                </a:lnTo>
                <a:lnTo>
                  <a:pt x="51068" y="2872"/>
                </a:lnTo>
                <a:lnTo>
                  <a:pt x="37475" y="0"/>
                </a:lnTo>
                <a:close/>
              </a:path>
            </a:pathLst>
          </a:custGeom>
          <a:solidFill>
            <a:srgbClr val="FFFFFF"/>
          </a:solidFill>
        </p:spPr>
        <p:txBody>
          <a:bodyPr wrap="square" lIns="0" tIns="0" rIns="0" bIns="0" rtlCol="0">
            <a:noAutofit/>
          </a:bodyPr>
          <a:lstStyle/>
          <a:p>
            <a:endParaRPr/>
          </a:p>
        </p:txBody>
      </p:sp>
      <p:sp>
        <p:nvSpPr>
          <p:cNvPr id="14" name="object 14"/>
          <p:cNvSpPr/>
          <p:nvPr/>
        </p:nvSpPr>
        <p:spPr>
          <a:xfrm>
            <a:off x="837793" y="261396"/>
            <a:ext cx="41414" cy="66052"/>
          </a:xfrm>
          <a:custGeom>
            <a:avLst/>
            <a:gdLst/>
            <a:ahLst/>
            <a:cxnLst/>
            <a:rect l="l" t="t" r="r" b="b"/>
            <a:pathLst>
              <a:path w="41414" h="66052">
                <a:moveTo>
                  <a:pt x="16789" y="1739"/>
                </a:moveTo>
                <a:lnTo>
                  <a:pt x="0" y="1739"/>
                </a:lnTo>
                <a:lnTo>
                  <a:pt x="0" y="66052"/>
                </a:lnTo>
                <a:lnTo>
                  <a:pt x="17665" y="66052"/>
                </a:lnTo>
                <a:lnTo>
                  <a:pt x="17712" y="35047"/>
                </a:lnTo>
                <a:lnTo>
                  <a:pt x="21975" y="21798"/>
                </a:lnTo>
                <a:lnTo>
                  <a:pt x="35077" y="16421"/>
                </a:lnTo>
                <a:lnTo>
                  <a:pt x="41414" y="16421"/>
                </a:lnTo>
                <a:lnTo>
                  <a:pt x="41414" y="13677"/>
                </a:lnTo>
                <a:lnTo>
                  <a:pt x="16789" y="13677"/>
                </a:lnTo>
                <a:lnTo>
                  <a:pt x="16789" y="1739"/>
                </a:lnTo>
                <a:close/>
              </a:path>
              <a:path w="41414" h="66052">
                <a:moveTo>
                  <a:pt x="41414" y="16421"/>
                </a:moveTo>
                <a:lnTo>
                  <a:pt x="37185" y="16421"/>
                </a:lnTo>
                <a:lnTo>
                  <a:pt x="39801" y="16662"/>
                </a:lnTo>
                <a:lnTo>
                  <a:pt x="41414" y="17043"/>
                </a:lnTo>
                <a:lnTo>
                  <a:pt x="41414" y="16421"/>
                </a:lnTo>
                <a:close/>
              </a:path>
              <a:path w="41414" h="66052">
                <a:moveTo>
                  <a:pt x="38925" y="0"/>
                </a:moveTo>
                <a:lnTo>
                  <a:pt x="28727" y="0"/>
                </a:lnTo>
                <a:lnTo>
                  <a:pt x="20396" y="5600"/>
                </a:lnTo>
                <a:lnTo>
                  <a:pt x="17043" y="13677"/>
                </a:lnTo>
                <a:lnTo>
                  <a:pt x="41414" y="13677"/>
                </a:lnTo>
                <a:lnTo>
                  <a:pt x="41414" y="622"/>
                </a:lnTo>
                <a:lnTo>
                  <a:pt x="40170" y="253"/>
                </a:lnTo>
                <a:lnTo>
                  <a:pt x="38925" y="0"/>
                </a:lnTo>
                <a:close/>
              </a:path>
            </a:pathLst>
          </a:custGeom>
          <a:solidFill>
            <a:srgbClr val="FFFFFF"/>
          </a:solidFill>
        </p:spPr>
        <p:txBody>
          <a:bodyPr wrap="square" lIns="0" tIns="0" rIns="0" bIns="0" rtlCol="0">
            <a:noAutofit/>
          </a:bodyPr>
          <a:lstStyle/>
          <a:p>
            <a:endParaRPr/>
          </a:p>
        </p:txBody>
      </p:sp>
      <p:sp>
        <p:nvSpPr>
          <p:cNvPr id="15" name="object 15"/>
          <p:cNvSpPr/>
          <p:nvPr/>
        </p:nvSpPr>
        <p:spPr>
          <a:xfrm>
            <a:off x="885054" y="243857"/>
            <a:ext cx="41300" cy="84327"/>
          </a:xfrm>
          <a:custGeom>
            <a:avLst/>
            <a:gdLst/>
            <a:ahLst/>
            <a:cxnLst/>
            <a:rect l="l" t="t" r="r" b="b"/>
            <a:pathLst>
              <a:path w="41300" h="84327">
                <a:moveTo>
                  <a:pt x="28359" y="31102"/>
                </a:moveTo>
                <a:lnTo>
                  <a:pt x="10693" y="31102"/>
                </a:lnTo>
                <a:lnTo>
                  <a:pt x="10693" y="69036"/>
                </a:lnTo>
                <a:lnTo>
                  <a:pt x="16732" y="81531"/>
                </a:lnTo>
                <a:lnTo>
                  <a:pt x="30975" y="84328"/>
                </a:lnTo>
                <a:lnTo>
                  <a:pt x="38315" y="84213"/>
                </a:lnTo>
                <a:lnTo>
                  <a:pt x="41300" y="83705"/>
                </a:lnTo>
                <a:lnTo>
                  <a:pt x="41300" y="70396"/>
                </a:lnTo>
                <a:lnTo>
                  <a:pt x="29857" y="70396"/>
                </a:lnTo>
                <a:lnTo>
                  <a:pt x="28359" y="68910"/>
                </a:lnTo>
                <a:lnTo>
                  <a:pt x="28359" y="31102"/>
                </a:lnTo>
                <a:close/>
              </a:path>
              <a:path w="41300" h="84327">
                <a:moveTo>
                  <a:pt x="41300" y="69900"/>
                </a:moveTo>
                <a:lnTo>
                  <a:pt x="39674" y="70281"/>
                </a:lnTo>
                <a:lnTo>
                  <a:pt x="29857" y="70396"/>
                </a:lnTo>
                <a:lnTo>
                  <a:pt x="41300" y="70396"/>
                </a:lnTo>
                <a:lnTo>
                  <a:pt x="41300" y="69900"/>
                </a:lnTo>
                <a:close/>
              </a:path>
              <a:path w="41300" h="84327">
                <a:moveTo>
                  <a:pt x="41300" y="19278"/>
                </a:moveTo>
                <a:lnTo>
                  <a:pt x="0" y="19278"/>
                </a:lnTo>
                <a:lnTo>
                  <a:pt x="0" y="31102"/>
                </a:lnTo>
                <a:lnTo>
                  <a:pt x="41300" y="31102"/>
                </a:lnTo>
                <a:lnTo>
                  <a:pt x="41300" y="19278"/>
                </a:lnTo>
                <a:close/>
              </a:path>
              <a:path w="41300" h="84327">
                <a:moveTo>
                  <a:pt x="28359" y="0"/>
                </a:moveTo>
                <a:lnTo>
                  <a:pt x="10693" y="0"/>
                </a:lnTo>
                <a:lnTo>
                  <a:pt x="10693" y="19278"/>
                </a:lnTo>
                <a:lnTo>
                  <a:pt x="28359" y="19278"/>
                </a:lnTo>
                <a:lnTo>
                  <a:pt x="28359" y="0"/>
                </a:lnTo>
                <a:close/>
              </a:path>
            </a:pathLst>
          </a:custGeom>
          <a:solidFill>
            <a:srgbClr val="FFFFFF"/>
          </a:solidFill>
        </p:spPr>
        <p:txBody>
          <a:bodyPr wrap="square" lIns="0" tIns="0" rIns="0" bIns="0" rtlCol="0">
            <a:noAutofit/>
          </a:bodyPr>
          <a:lstStyle/>
          <a:p>
            <a:endParaRPr/>
          </a:p>
        </p:txBody>
      </p:sp>
      <p:sp>
        <p:nvSpPr>
          <p:cNvPr id="16" name="object 16"/>
          <p:cNvSpPr/>
          <p:nvPr/>
        </p:nvSpPr>
        <p:spPr>
          <a:xfrm>
            <a:off x="935177" y="261396"/>
            <a:ext cx="60325" cy="66052"/>
          </a:xfrm>
          <a:custGeom>
            <a:avLst/>
            <a:gdLst/>
            <a:ahLst/>
            <a:cxnLst/>
            <a:rect l="l" t="t" r="r" b="b"/>
            <a:pathLst>
              <a:path w="60325" h="66052">
                <a:moveTo>
                  <a:pt x="16789" y="1739"/>
                </a:moveTo>
                <a:lnTo>
                  <a:pt x="0" y="1739"/>
                </a:lnTo>
                <a:lnTo>
                  <a:pt x="0" y="66052"/>
                </a:lnTo>
                <a:lnTo>
                  <a:pt x="17665" y="66052"/>
                </a:lnTo>
                <a:lnTo>
                  <a:pt x="17763" y="19151"/>
                </a:lnTo>
                <a:lnTo>
                  <a:pt x="21767" y="13931"/>
                </a:lnTo>
                <a:lnTo>
                  <a:pt x="58682" y="13931"/>
                </a:lnTo>
                <a:lnTo>
                  <a:pt x="56549" y="10693"/>
                </a:lnTo>
                <a:lnTo>
                  <a:pt x="16789" y="10693"/>
                </a:lnTo>
                <a:lnTo>
                  <a:pt x="16789" y="1739"/>
                </a:lnTo>
                <a:close/>
              </a:path>
              <a:path w="60325" h="66052">
                <a:moveTo>
                  <a:pt x="58682" y="13931"/>
                </a:moveTo>
                <a:lnTo>
                  <a:pt x="39674" y="13931"/>
                </a:lnTo>
                <a:lnTo>
                  <a:pt x="42659" y="19151"/>
                </a:lnTo>
                <a:lnTo>
                  <a:pt x="42659" y="66052"/>
                </a:lnTo>
                <a:lnTo>
                  <a:pt x="60325" y="66052"/>
                </a:lnTo>
                <a:lnTo>
                  <a:pt x="58979" y="14382"/>
                </a:lnTo>
                <a:lnTo>
                  <a:pt x="58682" y="13931"/>
                </a:lnTo>
                <a:close/>
              </a:path>
              <a:path w="60325" h="66052">
                <a:moveTo>
                  <a:pt x="36817" y="0"/>
                </a:moveTo>
                <a:lnTo>
                  <a:pt x="29362" y="0"/>
                </a:lnTo>
                <a:lnTo>
                  <a:pt x="21640" y="3352"/>
                </a:lnTo>
                <a:lnTo>
                  <a:pt x="17157" y="10693"/>
                </a:lnTo>
                <a:lnTo>
                  <a:pt x="56549" y="10693"/>
                </a:lnTo>
                <a:lnTo>
                  <a:pt x="52030" y="3835"/>
                </a:lnTo>
                <a:lnTo>
                  <a:pt x="36817" y="0"/>
                </a:lnTo>
                <a:close/>
              </a:path>
            </a:pathLst>
          </a:custGeom>
          <a:solidFill>
            <a:srgbClr val="FFFFFF"/>
          </a:solidFill>
        </p:spPr>
        <p:txBody>
          <a:bodyPr wrap="square" lIns="0" tIns="0" rIns="0" bIns="0" rtlCol="0">
            <a:noAutofit/>
          </a:bodyPr>
          <a:lstStyle/>
          <a:p>
            <a:endParaRPr/>
          </a:p>
        </p:txBody>
      </p:sp>
      <p:sp>
        <p:nvSpPr>
          <p:cNvPr id="17" name="object 17"/>
          <p:cNvSpPr/>
          <p:nvPr/>
        </p:nvSpPr>
        <p:spPr>
          <a:xfrm>
            <a:off x="1003773" y="261461"/>
            <a:ext cx="63596" cy="65753"/>
          </a:xfrm>
          <a:custGeom>
            <a:avLst/>
            <a:gdLst/>
            <a:ahLst/>
            <a:cxnLst/>
            <a:rect l="l" t="t" r="r" b="b"/>
            <a:pathLst>
              <a:path w="63596" h="65753">
                <a:moveTo>
                  <a:pt x="30099" y="0"/>
                </a:moveTo>
                <a:lnTo>
                  <a:pt x="17585" y="3279"/>
                </a:lnTo>
                <a:lnTo>
                  <a:pt x="7972" y="11351"/>
                </a:lnTo>
                <a:lnTo>
                  <a:pt x="1897" y="23951"/>
                </a:lnTo>
                <a:lnTo>
                  <a:pt x="0" y="40815"/>
                </a:lnTo>
                <a:lnTo>
                  <a:pt x="4107" y="51750"/>
                </a:lnTo>
                <a:lnTo>
                  <a:pt x="12614" y="59972"/>
                </a:lnTo>
                <a:lnTo>
                  <a:pt x="26009" y="64850"/>
                </a:lnTo>
                <a:lnTo>
                  <a:pt x="44781" y="65753"/>
                </a:lnTo>
                <a:lnTo>
                  <a:pt x="55355" y="58759"/>
                </a:lnTo>
                <a:lnTo>
                  <a:pt x="57768" y="54407"/>
                </a:lnTo>
                <a:lnTo>
                  <a:pt x="22946" y="54407"/>
                </a:lnTo>
                <a:lnTo>
                  <a:pt x="17600" y="49442"/>
                </a:lnTo>
                <a:lnTo>
                  <a:pt x="17104" y="38113"/>
                </a:lnTo>
                <a:lnTo>
                  <a:pt x="63596" y="36072"/>
                </a:lnTo>
                <a:lnTo>
                  <a:pt x="62425" y="26925"/>
                </a:lnTo>
                <a:lnTo>
                  <a:pt x="17104" y="26925"/>
                </a:lnTo>
                <a:lnTo>
                  <a:pt x="17473" y="21946"/>
                </a:lnTo>
                <a:lnTo>
                  <a:pt x="20330" y="13247"/>
                </a:lnTo>
                <a:lnTo>
                  <a:pt x="56998" y="13247"/>
                </a:lnTo>
                <a:lnTo>
                  <a:pt x="55755" y="10895"/>
                </a:lnTo>
                <a:lnTo>
                  <a:pt x="45208" y="2941"/>
                </a:lnTo>
                <a:lnTo>
                  <a:pt x="30099" y="0"/>
                </a:lnTo>
                <a:close/>
              </a:path>
              <a:path w="63596" h="65753">
                <a:moveTo>
                  <a:pt x="62380" y="46089"/>
                </a:moveTo>
                <a:lnTo>
                  <a:pt x="46822" y="46089"/>
                </a:lnTo>
                <a:lnTo>
                  <a:pt x="45705" y="50064"/>
                </a:lnTo>
                <a:lnTo>
                  <a:pt x="39990" y="54407"/>
                </a:lnTo>
                <a:lnTo>
                  <a:pt x="57768" y="54407"/>
                </a:lnTo>
                <a:lnTo>
                  <a:pt x="62380" y="46089"/>
                </a:lnTo>
                <a:close/>
              </a:path>
              <a:path w="63596" h="65753">
                <a:moveTo>
                  <a:pt x="56998" y="13247"/>
                </a:moveTo>
                <a:lnTo>
                  <a:pt x="40358" y="13247"/>
                </a:lnTo>
                <a:lnTo>
                  <a:pt x="44219" y="17971"/>
                </a:lnTo>
                <a:lnTo>
                  <a:pt x="45832" y="26925"/>
                </a:lnTo>
                <a:lnTo>
                  <a:pt x="62425" y="26925"/>
                </a:lnTo>
                <a:lnTo>
                  <a:pt x="61848" y="22420"/>
                </a:lnTo>
                <a:lnTo>
                  <a:pt x="56998" y="13247"/>
                </a:lnTo>
                <a:close/>
              </a:path>
            </a:pathLst>
          </a:custGeom>
          <a:solidFill>
            <a:srgbClr val="FFFFFF"/>
          </a:solidFill>
        </p:spPr>
        <p:txBody>
          <a:bodyPr wrap="square" lIns="0" tIns="0" rIns="0" bIns="0" rtlCol="0">
            <a:noAutofit/>
          </a:bodyPr>
          <a:lstStyle/>
          <a:p>
            <a:endParaRPr/>
          </a:p>
        </p:txBody>
      </p:sp>
      <p:sp>
        <p:nvSpPr>
          <p:cNvPr id="18" name="object 18"/>
          <p:cNvSpPr/>
          <p:nvPr/>
        </p:nvSpPr>
        <p:spPr>
          <a:xfrm>
            <a:off x="1075349" y="261396"/>
            <a:ext cx="41414" cy="66052"/>
          </a:xfrm>
          <a:custGeom>
            <a:avLst/>
            <a:gdLst/>
            <a:ahLst/>
            <a:cxnLst/>
            <a:rect l="l" t="t" r="r" b="b"/>
            <a:pathLst>
              <a:path w="41414" h="66052">
                <a:moveTo>
                  <a:pt x="16789" y="1739"/>
                </a:moveTo>
                <a:lnTo>
                  <a:pt x="0" y="1739"/>
                </a:lnTo>
                <a:lnTo>
                  <a:pt x="0" y="66052"/>
                </a:lnTo>
                <a:lnTo>
                  <a:pt x="17665" y="66052"/>
                </a:lnTo>
                <a:lnTo>
                  <a:pt x="17712" y="35047"/>
                </a:lnTo>
                <a:lnTo>
                  <a:pt x="21975" y="21798"/>
                </a:lnTo>
                <a:lnTo>
                  <a:pt x="35077" y="16421"/>
                </a:lnTo>
                <a:lnTo>
                  <a:pt x="41414" y="16421"/>
                </a:lnTo>
                <a:lnTo>
                  <a:pt x="41414" y="13677"/>
                </a:lnTo>
                <a:lnTo>
                  <a:pt x="16789" y="13677"/>
                </a:lnTo>
                <a:lnTo>
                  <a:pt x="16789" y="1739"/>
                </a:lnTo>
                <a:close/>
              </a:path>
              <a:path w="41414" h="66052">
                <a:moveTo>
                  <a:pt x="41414" y="16421"/>
                </a:moveTo>
                <a:lnTo>
                  <a:pt x="37185" y="16421"/>
                </a:lnTo>
                <a:lnTo>
                  <a:pt x="39801" y="16662"/>
                </a:lnTo>
                <a:lnTo>
                  <a:pt x="41414" y="17043"/>
                </a:lnTo>
                <a:lnTo>
                  <a:pt x="41414" y="16421"/>
                </a:lnTo>
                <a:close/>
              </a:path>
              <a:path w="41414" h="66052">
                <a:moveTo>
                  <a:pt x="38925" y="0"/>
                </a:moveTo>
                <a:lnTo>
                  <a:pt x="28727" y="0"/>
                </a:lnTo>
                <a:lnTo>
                  <a:pt x="20396" y="5600"/>
                </a:lnTo>
                <a:lnTo>
                  <a:pt x="17030" y="13677"/>
                </a:lnTo>
                <a:lnTo>
                  <a:pt x="41414" y="13677"/>
                </a:lnTo>
                <a:lnTo>
                  <a:pt x="41414" y="622"/>
                </a:lnTo>
                <a:lnTo>
                  <a:pt x="40170" y="253"/>
                </a:lnTo>
                <a:lnTo>
                  <a:pt x="38925" y="0"/>
                </a:lnTo>
                <a:close/>
              </a:path>
            </a:pathLst>
          </a:custGeom>
          <a:solidFill>
            <a:srgbClr val="FFFFFF"/>
          </a:solidFill>
        </p:spPr>
        <p:txBody>
          <a:bodyPr wrap="square" lIns="0" tIns="0" rIns="0" bIns="0" rtlCol="0">
            <a:noAutofit/>
          </a:bodyPr>
          <a:lstStyle/>
          <a:p>
            <a:endParaRPr/>
          </a:p>
        </p:txBody>
      </p:sp>
      <p:sp>
        <p:nvSpPr>
          <p:cNvPr id="19" name="object 19"/>
          <p:cNvSpPr/>
          <p:nvPr/>
        </p:nvSpPr>
        <p:spPr>
          <a:xfrm>
            <a:off x="1118882" y="238633"/>
            <a:ext cx="116662" cy="88811"/>
          </a:xfrm>
          <a:custGeom>
            <a:avLst/>
            <a:gdLst/>
            <a:ahLst/>
            <a:cxnLst/>
            <a:rect l="l" t="t" r="r" b="b"/>
            <a:pathLst>
              <a:path w="116662" h="88811">
                <a:moveTo>
                  <a:pt x="19532" y="0"/>
                </a:moveTo>
                <a:lnTo>
                  <a:pt x="0" y="0"/>
                </a:lnTo>
                <a:lnTo>
                  <a:pt x="23507" y="88811"/>
                </a:lnTo>
                <a:lnTo>
                  <a:pt x="43281" y="88811"/>
                </a:lnTo>
                <a:lnTo>
                  <a:pt x="50222" y="60452"/>
                </a:lnTo>
                <a:lnTo>
                  <a:pt x="33578" y="60452"/>
                </a:lnTo>
                <a:lnTo>
                  <a:pt x="19532" y="0"/>
                </a:lnTo>
                <a:close/>
              </a:path>
              <a:path w="116662" h="88811">
                <a:moveTo>
                  <a:pt x="74570" y="28359"/>
                </a:moveTo>
                <a:lnTo>
                  <a:pt x="58331" y="28359"/>
                </a:lnTo>
                <a:lnTo>
                  <a:pt x="73393" y="88811"/>
                </a:lnTo>
                <a:lnTo>
                  <a:pt x="92786" y="88811"/>
                </a:lnTo>
                <a:lnTo>
                  <a:pt x="100208" y="61201"/>
                </a:lnTo>
                <a:lnTo>
                  <a:pt x="82715" y="61201"/>
                </a:lnTo>
                <a:lnTo>
                  <a:pt x="74570" y="28359"/>
                </a:lnTo>
                <a:close/>
              </a:path>
              <a:path w="116662" h="88811">
                <a:moveTo>
                  <a:pt x="116662" y="0"/>
                </a:moveTo>
                <a:lnTo>
                  <a:pt x="97523" y="0"/>
                </a:lnTo>
                <a:lnTo>
                  <a:pt x="82969" y="61201"/>
                </a:lnTo>
                <a:lnTo>
                  <a:pt x="100208" y="61201"/>
                </a:lnTo>
                <a:lnTo>
                  <a:pt x="116662" y="0"/>
                </a:lnTo>
                <a:close/>
              </a:path>
              <a:path w="116662" h="88811">
                <a:moveTo>
                  <a:pt x="67538" y="0"/>
                </a:moveTo>
                <a:lnTo>
                  <a:pt x="49250" y="0"/>
                </a:lnTo>
                <a:lnTo>
                  <a:pt x="33832" y="60452"/>
                </a:lnTo>
                <a:lnTo>
                  <a:pt x="50222" y="60452"/>
                </a:lnTo>
                <a:lnTo>
                  <a:pt x="58077" y="28359"/>
                </a:lnTo>
                <a:lnTo>
                  <a:pt x="74570" y="28359"/>
                </a:lnTo>
                <a:lnTo>
                  <a:pt x="67538" y="0"/>
                </a:lnTo>
                <a:close/>
              </a:path>
            </a:pathLst>
          </a:custGeom>
          <a:solidFill>
            <a:srgbClr val="FFFFFF"/>
          </a:solidFill>
        </p:spPr>
        <p:txBody>
          <a:bodyPr wrap="square" lIns="0" tIns="0" rIns="0" bIns="0" rtlCol="0">
            <a:noAutofit/>
          </a:bodyPr>
          <a:lstStyle/>
          <a:p>
            <a:endParaRPr/>
          </a:p>
        </p:txBody>
      </p:sp>
      <p:sp>
        <p:nvSpPr>
          <p:cNvPr id="20" name="object 20"/>
          <p:cNvSpPr/>
          <p:nvPr/>
        </p:nvSpPr>
        <p:spPr>
          <a:xfrm>
            <a:off x="1230114" y="261392"/>
            <a:ext cx="64997" cy="67297"/>
          </a:xfrm>
          <a:custGeom>
            <a:avLst/>
            <a:gdLst/>
            <a:ahLst/>
            <a:cxnLst/>
            <a:rect l="l" t="t" r="r" b="b"/>
            <a:pathLst>
              <a:path w="64997" h="67297">
                <a:moveTo>
                  <a:pt x="33172" y="0"/>
                </a:moveTo>
                <a:lnTo>
                  <a:pt x="20933" y="1915"/>
                </a:lnTo>
                <a:lnTo>
                  <a:pt x="9707" y="8810"/>
                </a:lnTo>
                <a:lnTo>
                  <a:pt x="2517" y="20277"/>
                </a:lnTo>
                <a:lnTo>
                  <a:pt x="0" y="35845"/>
                </a:lnTo>
                <a:lnTo>
                  <a:pt x="2900" y="48983"/>
                </a:lnTo>
                <a:lnTo>
                  <a:pt x="10442" y="59001"/>
                </a:lnTo>
                <a:lnTo>
                  <a:pt x="22661" y="65304"/>
                </a:lnTo>
                <a:lnTo>
                  <a:pt x="39595" y="67297"/>
                </a:lnTo>
                <a:lnTo>
                  <a:pt x="50734" y="63153"/>
                </a:lnTo>
                <a:lnTo>
                  <a:pt x="59006" y="54535"/>
                </a:lnTo>
                <a:lnTo>
                  <a:pt x="33172" y="54482"/>
                </a:lnTo>
                <a:lnTo>
                  <a:pt x="31220" y="54386"/>
                </a:lnTo>
                <a:lnTo>
                  <a:pt x="20533" y="47213"/>
                </a:lnTo>
                <a:lnTo>
                  <a:pt x="17651" y="32512"/>
                </a:lnTo>
                <a:lnTo>
                  <a:pt x="21447" y="19233"/>
                </a:lnTo>
                <a:lnTo>
                  <a:pt x="34420" y="13347"/>
                </a:lnTo>
                <a:lnTo>
                  <a:pt x="60087" y="13347"/>
                </a:lnTo>
                <a:lnTo>
                  <a:pt x="58581" y="10517"/>
                </a:lnTo>
                <a:lnTo>
                  <a:pt x="47750" y="2750"/>
                </a:lnTo>
                <a:lnTo>
                  <a:pt x="33172" y="0"/>
                </a:lnTo>
                <a:close/>
              </a:path>
              <a:path w="64997" h="67297">
                <a:moveTo>
                  <a:pt x="60087" y="13347"/>
                </a:moveTo>
                <a:lnTo>
                  <a:pt x="34420" y="13347"/>
                </a:lnTo>
                <a:lnTo>
                  <a:pt x="45782" y="20248"/>
                </a:lnTo>
                <a:lnTo>
                  <a:pt x="48841" y="34466"/>
                </a:lnTo>
                <a:lnTo>
                  <a:pt x="45413" y="48280"/>
                </a:lnTo>
                <a:lnTo>
                  <a:pt x="33172" y="54482"/>
                </a:lnTo>
                <a:lnTo>
                  <a:pt x="59025" y="54482"/>
                </a:lnTo>
                <a:lnTo>
                  <a:pt x="63923" y="41118"/>
                </a:lnTo>
                <a:lnTo>
                  <a:pt x="64997" y="22579"/>
                </a:lnTo>
                <a:lnTo>
                  <a:pt x="60087" y="13347"/>
                </a:lnTo>
                <a:close/>
              </a:path>
            </a:pathLst>
          </a:custGeom>
          <a:solidFill>
            <a:srgbClr val="FFFFFF"/>
          </a:solidFill>
        </p:spPr>
        <p:txBody>
          <a:bodyPr wrap="square" lIns="0" tIns="0" rIns="0" bIns="0" rtlCol="0">
            <a:noAutofit/>
          </a:bodyPr>
          <a:lstStyle/>
          <a:p>
            <a:endParaRPr/>
          </a:p>
        </p:txBody>
      </p:sp>
      <p:sp>
        <p:nvSpPr>
          <p:cNvPr id="21" name="object 21"/>
          <p:cNvSpPr/>
          <p:nvPr/>
        </p:nvSpPr>
        <p:spPr>
          <a:xfrm>
            <a:off x="1305198" y="261396"/>
            <a:ext cx="41427" cy="66052"/>
          </a:xfrm>
          <a:custGeom>
            <a:avLst/>
            <a:gdLst/>
            <a:ahLst/>
            <a:cxnLst/>
            <a:rect l="l" t="t" r="r" b="b"/>
            <a:pathLst>
              <a:path w="41427" h="66052">
                <a:moveTo>
                  <a:pt x="16802" y="1739"/>
                </a:moveTo>
                <a:lnTo>
                  <a:pt x="0" y="1739"/>
                </a:lnTo>
                <a:lnTo>
                  <a:pt x="0" y="66052"/>
                </a:lnTo>
                <a:lnTo>
                  <a:pt x="17665" y="66052"/>
                </a:lnTo>
                <a:lnTo>
                  <a:pt x="17713" y="35047"/>
                </a:lnTo>
                <a:lnTo>
                  <a:pt x="21980" y="21798"/>
                </a:lnTo>
                <a:lnTo>
                  <a:pt x="35077" y="16421"/>
                </a:lnTo>
                <a:lnTo>
                  <a:pt x="41427" y="16421"/>
                </a:lnTo>
                <a:lnTo>
                  <a:pt x="41427" y="13677"/>
                </a:lnTo>
                <a:lnTo>
                  <a:pt x="16802" y="13677"/>
                </a:lnTo>
                <a:lnTo>
                  <a:pt x="16802" y="1739"/>
                </a:lnTo>
                <a:close/>
              </a:path>
              <a:path w="41427" h="66052">
                <a:moveTo>
                  <a:pt x="41427" y="16421"/>
                </a:moveTo>
                <a:lnTo>
                  <a:pt x="37185" y="16421"/>
                </a:lnTo>
                <a:lnTo>
                  <a:pt x="39801" y="16662"/>
                </a:lnTo>
                <a:lnTo>
                  <a:pt x="41427" y="17043"/>
                </a:lnTo>
                <a:lnTo>
                  <a:pt x="41427" y="16421"/>
                </a:lnTo>
                <a:close/>
              </a:path>
              <a:path w="41427" h="66052">
                <a:moveTo>
                  <a:pt x="38938" y="0"/>
                </a:moveTo>
                <a:lnTo>
                  <a:pt x="28727" y="0"/>
                </a:lnTo>
                <a:lnTo>
                  <a:pt x="20396" y="5600"/>
                </a:lnTo>
                <a:lnTo>
                  <a:pt x="17043" y="13677"/>
                </a:lnTo>
                <a:lnTo>
                  <a:pt x="41427" y="13677"/>
                </a:lnTo>
                <a:lnTo>
                  <a:pt x="41427" y="622"/>
                </a:lnTo>
                <a:lnTo>
                  <a:pt x="40182" y="253"/>
                </a:lnTo>
                <a:lnTo>
                  <a:pt x="38938" y="0"/>
                </a:lnTo>
                <a:close/>
              </a:path>
            </a:pathLst>
          </a:custGeom>
          <a:solidFill>
            <a:srgbClr val="FFFFFF"/>
          </a:solidFill>
        </p:spPr>
        <p:txBody>
          <a:bodyPr wrap="square" lIns="0" tIns="0" rIns="0" bIns="0" rtlCol="0">
            <a:noAutofit/>
          </a:bodyPr>
          <a:lstStyle/>
          <a:p>
            <a:endParaRPr/>
          </a:p>
        </p:txBody>
      </p:sp>
      <p:sp>
        <p:nvSpPr>
          <p:cNvPr id="22" name="object 22"/>
          <p:cNvSpPr/>
          <p:nvPr/>
        </p:nvSpPr>
        <p:spPr>
          <a:xfrm>
            <a:off x="1362792" y="238633"/>
            <a:ext cx="0" cy="88811"/>
          </a:xfrm>
          <a:custGeom>
            <a:avLst/>
            <a:gdLst/>
            <a:ahLst/>
            <a:cxnLst/>
            <a:rect l="l" t="t" r="r" b="b"/>
            <a:pathLst>
              <a:path h="88811">
                <a:moveTo>
                  <a:pt x="0" y="0"/>
                </a:moveTo>
                <a:lnTo>
                  <a:pt x="0" y="88811"/>
                </a:lnTo>
              </a:path>
            </a:pathLst>
          </a:custGeom>
          <a:ln w="18935">
            <a:solidFill>
              <a:srgbClr val="FFFFFF"/>
            </a:solidFill>
          </a:ln>
        </p:spPr>
        <p:txBody>
          <a:bodyPr wrap="square" lIns="0" tIns="0" rIns="0" bIns="0" rtlCol="0">
            <a:noAutofit/>
          </a:bodyPr>
          <a:lstStyle/>
          <a:p>
            <a:endParaRPr/>
          </a:p>
        </p:txBody>
      </p:sp>
      <p:sp>
        <p:nvSpPr>
          <p:cNvPr id="23" name="object 23"/>
          <p:cNvSpPr/>
          <p:nvPr/>
        </p:nvSpPr>
        <p:spPr>
          <a:xfrm>
            <a:off x="1379985" y="238638"/>
            <a:ext cx="64771" cy="90550"/>
          </a:xfrm>
          <a:custGeom>
            <a:avLst/>
            <a:gdLst/>
            <a:ahLst/>
            <a:cxnLst/>
            <a:rect l="l" t="t" r="r" b="b"/>
            <a:pathLst>
              <a:path w="64771" h="90550">
                <a:moveTo>
                  <a:pt x="33199" y="24817"/>
                </a:moveTo>
                <a:lnTo>
                  <a:pt x="15533" y="25594"/>
                </a:lnTo>
                <a:lnTo>
                  <a:pt x="6630" y="33860"/>
                </a:lnTo>
                <a:lnTo>
                  <a:pt x="1423" y="46918"/>
                </a:lnTo>
                <a:lnTo>
                  <a:pt x="0" y="64125"/>
                </a:lnTo>
                <a:lnTo>
                  <a:pt x="4742" y="77435"/>
                </a:lnTo>
                <a:lnTo>
                  <a:pt x="14118" y="86929"/>
                </a:lnTo>
                <a:lnTo>
                  <a:pt x="28195" y="90551"/>
                </a:lnTo>
                <a:lnTo>
                  <a:pt x="36526" y="90551"/>
                </a:lnTo>
                <a:lnTo>
                  <a:pt x="43626" y="87566"/>
                </a:lnTo>
                <a:lnTo>
                  <a:pt x="47728" y="80594"/>
                </a:lnTo>
                <a:lnTo>
                  <a:pt x="64771" y="80594"/>
                </a:lnTo>
                <a:lnTo>
                  <a:pt x="64771" y="77213"/>
                </a:lnTo>
                <a:lnTo>
                  <a:pt x="31583" y="77213"/>
                </a:lnTo>
                <a:lnTo>
                  <a:pt x="20451" y="70280"/>
                </a:lnTo>
                <a:lnTo>
                  <a:pt x="17009" y="56170"/>
                </a:lnTo>
                <a:lnTo>
                  <a:pt x="20539" y="42256"/>
                </a:lnTo>
                <a:lnTo>
                  <a:pt x="32551" y="36068"/>
                </a:lnTo>
                <a:lnTo>
                  <a:pt x="64771" y="36068"/>
                </a:lnTo>
                <a:lnTo>
                  <a:pt x="64771" y="32334"/>
                </a:lnTo>
                <a:lnTo>
                  <a:pt x="47106" y="32334"/>
                </a:lnTo>
                <a:lnTo>
                  <a:pt x="43151" y="28263"/>
                </a:lnTo>
                <a:lnTo>
                  <a:pt x="33199" y="24817"/>
                </a:lnTo>
                <a:close/>
              </a:path>
              <a:path w="64771" h="90550">
                <a:moveTo>
                  <a:pt x="64771" y="80594"/>
                </a:moveTo>
                <a:lnTo>
                  <a:pt x="47969" y="80594"/>
                </a:lnTo>
                <a:lnTo>
                  <a:pt x="47969" y="88811"/>
                </a:lnTo>
                <a:lnTo>
                  <a:pt x="64771" y="88811"/>
                </a:lnTo>
                <a:lnTo>
                  <a:pt x="64771" y="80594"/>
                </a:lnTo>
                <a:close/>
              </a:path>
              <a:path w="64771" h="90550">
                <a:moveTo>
                  <a:pt x="64771" y="36068"/>
                </a:moveTo>
                <a:lnTo>
                  <a:pt x="32551" y="36068"/>
                </a:lnTo>
                <a:lnTo>
                  <a:pt x="33750" y="36105"/>
                </a:lnTo>
                <a:lnTo>
                  <a:pt x="44677" y="42914"/>
                </a:lnTo>
                <a:lnTo>
                  <a:pt x="47714" y="57589"/>
                </a:lnTo>
                <a:lnTo>
                  <a:pt x="44088" y="71223"/>
                </a:lnTo>
                <a:lnTo>
                  <a:pt x="31583" y="77213"/>
                </a:lnTo>
                <a:lnTo>
                  <a:pt x="64771" y="77213"/>
                </a:lnTo>
                <a:lnTo>
                  <a:pt x="64771" y="36068"/>
                </a:lnTo>
                <a:close/>
              </a:path>
              <a:path w="64771" h="90550">
                <a:moveTo>
                  <a:pt x="64771" y="0"/>
                </a:moveTo>
                <a:lnTo>
                  <a:pt x="47106" y="0"/>
                </a:lnTo>
                <a:lnTo>
                  <a:pt x="47106" y="32334"/>
                </a:lnTo>
                <a:lnTo>
                  <a:pt x="64771" y="32334"/>
                </a:lnTo>
                <a:lnTo>
                  <a:pt x="64771" y="0"/>
                </a:lnTo>
                <a:close/>
              </a:path>
            </a:pathLst>
          </a:custGeom>
          <a:solidFill>
            <a:srgbClr val="FFFFFF"/>
          </a:solidFill>
        </p:spPr>
        <p:txBody>
          <a:bodyPr wrap="square" lIns="0" tIns="0" rIns="0" bIns="0" rtlCol="0">
            <a:noAutofit/>
          </a:bodyPr>
          <a:lstStyle/>
          <a:p>
            <a:endParaRPr/>
          </a:p>
        </p:txBody>
      </p:sp>
      <p:sp>
        <p:nvSpPr>
          <p:cNvPr id="38" name="object 38"/>
          <p:cNvSpPr txBox="1">
            <a:spLocks noGrp="1"/>
          </p:cNvSpPr>
          <p:nvPr>
            <p:ph type="ftr" sz="quarter" idx="5"/>
          </p:nvPr>
        </p:nvSpPr>
        <p:spPr>
          <a:prstGeom prst="rect">
            <a:avLst/>
          </a:prstGeom>
        </p:spPr>
        <p:txBody>
          <a:bodyPr vert="horz" wrap="square" lIns="0" tIns="0" rIns="0" bIns="0" rtlCol="0">
            <a:noAutofit/>
          </a:bodyPr>
          <a:lstStyle/>
          <a:p>
            <a:pPr marL="12700">
              <a:lnSpc>
                <a:spcPct val="100000"/>
              </a:lnSpc>
            </a:pPr>
            <a:r>
              <a:rPr sz="800" spc="-15" dirty="0" smtClean="0">
                <a:latin typeface="Arial"/>
                <a:cs typeface="Arial"/>
              </a:rPr>
              <a:t>Se</a:t>
            </a:r>
            <a:r>
              <a:rPr sz="800" spc="-25" dirty="0" smtClean="0">
                <a:latin typeface="Arial"/>
                <a:cs typeface="Arial"/>
              </a:rPr>
              <a:t>p</a:t>
            </a:r>
            <a:r>
              <a:rPr sz="800" spc="-15" dirty="0" smtClean="0">
                <a:latin typeface="Arial"/>
                <a:cs typeface="Arial"/>
              </a:rPr>
              <a:t>t</a:t>
            </a:r>
            <a:r>
              <a:rPr sz="800" spc="-5" dirty="0" smtClean="0">
                <a:latin typeface="Arial"/>
                <a:cs typeface="Arial"/>
              </a:rPr>
              <a:t>ember</a:t>
            </a:r>
            <a:r>
              <a:rPr sz="800" spc="-35" dirty="0" smtClean="0">
                <a:latin typeface="Arial"/>
                <a:cs typeface="Arial"/>
              </a:rPr>
              <a:t> </a:t>
            </a:r>
            <a:r>
              <a:rPr sz="800" spc="-125" dirty="0" smtClean="0">
                <a:latin typeface="Arial"/>
                <a:cs typeface="Arial"/>
              </a:rPr>
              <a:t>1</a:t>
            </a:r>
            <a:r>
              <a:rPr sz="800" spc="-30" dirty="0" smtClean="0">
                <a:latin typeface="Arial"/>
                <a:cs typeface="Arial"/>
              </a:rPr>
              <a:t>5,</a:t>
            </a:r>
            <a:r>
              <a:rPr sz="800" spc="-35" dirty="0" smtClean="0">
                <a:latin typeface="Arial"/>
                <a:cs typeface="Arial"/>
              </a:rPr>
              <a:t> </a:t>
            </a:r>
            <a:r>
              <a:rPr sz="800" spc="-15" dirty="0" smtClean="0">
                <a:latin typeface="Arial"/>
                <a:cs typeface="Arial"/>
              </a:rPr>
              <a:t>2</a:t>
            </a:r>
            <a:r>
              <a:rPr sz="800" spc="-10" dirty="0" smtClean="0">
                <a:latin typeface="Arial"/>
                <a:cs typeface="Arial"/>
              </a:rPr>
              <a:t>0</a:t>
            </a:r>
            <a:r>
              <a:rPr sz="800" spc="-55" dirty="0" smtClean="0">
                <a:latin typeface="Arial"/>
                <a:cs typeface="Arial"/>
              </a:rPr>
              <a:t>16</a:t>
            </a:r>
            <a:endParaRPr sz="800">
              <a:latin typeface="Arial"/>
              <a:cs typeface="Arial"/>
            </a:endParaRPr>
          </a:p>
        </p:txBody>
      </p:sp>
      <p:graphicFrame>
        <p:nvGraphicFramePr>
          <p:cNvPr id="40" name="Table 39"/>
          <p:cNvGraphicFramePr>
            <a:graphicFrameLocks noGrp="1"/>
          </p:cNvGraphicFramePr>
          <p:nvPr>
            <p:extLst>
              <p:ext uri="{D42A27DB-BD31-4B8C-83A1-F6EECF244321}">
                <p14:modId xmlns:p14="http://schemas.microsoft.com/office/powerpoint/2010/main" val="1779923296"/>
              </p:ext>
            </p:extLst>
          </p:nvPr>
        </p:nvGraphicFramePr>
        <p:xfrm>
          <a:off x="444461" y="1143000"/>
          <a:ext cx="9299542" cy="5511217"/>
        </p:xfrm>
        <a:graphic>
          <a:graphicData uri="http://schemas.openxmlformats.org/drawingml/2006/table">
            <a:tbl>
              <a:tblPr firstRow="1" bandRow="1">
                <a:tableStyleId>{5940675A-B579-460E-94D1-54222C63F5DA}</a:tableStyleId>
              </a:tblPr>
              <a:tblGrid>
                <a:gridCol w="3594139"/>
                <a:gridCol w="5705403"/>
              </a:tblGrid>
              <a:tr h="267265">
                <a:tc>
                  <a:txBody>
                    <a:bodyPr/>
                    <a:lstStyle/>
                    <a:p>
                      <a:r>
                        <a:rPr lang="en-US" sz="1200" dirty="0" smtClean="0">
                          <a:solidFill>
                            <a:schemeClr val="bg1"/>
                          </a:solidFill>
                          <a:latin typeface="Helvetica Neue" charset="0"/>
                          <a:ea typeface="Helvetica Neue" charset="0"/>
                          <a:cs typeface="Helvetica Neue" charset="0"/>
                        </a:rPr>
                        <a:t>What worked well</a:t>
                      </a:r>
                      <a:r>
                        <a:rPr lang="en-US" sz="1200" baseline="0" dirty="0" smtClean="0">
                          <a:solidFill>
                            <a:schemeClr val="bg1"/>
                          </a:solidFill>
                          <a:latin typeface="Helvetica Neue" charset="0"/>
                          <a:ea typeface="Helvetica Neue" charset="0"/>
                          <a:cs typeface="Helvetica Neue" charset="0"/>
                        </a:rPr>
                        <a:t> </a:t>
                      </a:r>
                      <a:endParaRPr lang="en-US" sz="1200" b="1" dirty="0">
                        <a:solidFill>
                          <a:schemeClr val="bg1"/>
                        </a:solidFill>
                        <a:latin typeface="Helvetica Neue" charset="0"/>
                        <a:ea typeface="Helvetica Neue" charset="0"/>
                        <a:cs typeface="Helvetica Neue" charset="0"/>
                      </a:endParaRPr>
                    </a:p>
                  </a:txBody>
                  <a:tcPr>
                    <a:solidFill>
                      <a:srgbClr val="549BC0"/>
                    </a:solidFill>
                  </a:tcPr>
                </a:tc>
                <a:tc>
                  <a:txBody>
                    <a:bodyPr/>
                    <a:lstStyle/>
                    <a:p>
                      <a:r>
                        <a:rPr lang="en-US" sz="1200" dirty="0" smtClean="0">
                          <a:solidFill>
                            <a:schemeClr val="bg1"/>
                          </a:solidFill>
                          <a:latin typeface="Helvetica Neue" charset="0"/>
                          <a:ea typeface="Helvetica Neue" charset="0"/>
                          <a:cs typeface="Helvetica Neue" charset="0"/>
                        </a:rPr>
                        <a:t>Recommendations</a:t>
                      </a:r>
                      <a:endParaRPr lang="en-US" sz="1200" b="1" dirty="0">
                        <a:solidFill>
                          <a:schemeClr val="bg1"/>
                        </a:solidFill>
                        <a:latin typeface="Helvetica Neue" charset="0"/>
                        <a:ea typeface="Helvetica Neue" charset="0"/>
                        <a:cs typeface="Helvetica Neue" charset="0"/>
                      </a:endParaRPr>
                    </a:p>
                  </a:txBody>
                  <a:tcPr>
                    <a:solidFill>
                      <a:srgbClr val="549BC0"/>
                    </a:solidFill>
                  </a:tcPr>
                </a:tc>
              </a:tr>
              <a:tr h="773780">
                <a:tc>
                  <a:txBody>
                    <a:bodyPr/>
                    <a:lstStyle/>
                    <a:p>
                      <a:pPr marL="0" indent="0">
                        <a:buFont typeface="Arial"/>
                        <a:buNone/>
                      </a:pPr>
                      <a:r>
                        <a:rPr lang="en-US" sz="1050" b="0" dirty="0" smtClean="0">
                          <a:latin typeface="Helvetica Neue" charset="0"/>
                          <a:ea typeface="Helvetica Neue" charset="0"/>
                          <a:cs typeface="Helvetica Neue" charset="0"/>
                        </a:rPr>
                        <a:t>A more targeted industry focus for </a:t>
                      </a:r>
                      <a:r>
                        <a:rPr lang="en-US" sz="1050" b="0" smtClean="0">
                          <a:latin typeface="Helvetica Neue" charset="0"/>
                          <a:ea typeface="Helvetica Neue" charset="0"/>
                          <a:cs typeface="Helvetica Neue" charset="0"/>
                        </a:rPr>
                        <a:t>the town </a:t>
                      </a:r>
                      <a:r>
                        <a:rPr lang="en-US" sz="1050" b="0" dirty="0" smtClean="0">
                          <a:latin typeface="Helvetica Neue" charset="0"/>
                          <a:ea typeface="Helvetica Neue" charset="0"/>
                          <a:cs typeface="Helvetica Neue" charset="0"/>
                        </a:rPr>
                        <a:t>halls will allow IBM to effectively demonstrate their expertise in the specific field vs. taking a general approach to be “everything to everyone”</a:t>
                      </a:r>
                    </a:p>
                  </a:txBody>
                  <a:tcPr/>
                </a:tc>
                <a:tc>
                  <a:txBody>
                    <a:bodyPr/>
                    <a:lstStyle/>
                    <a:p>
                      <a:pPr marL="0" indent="0">
                        <a:buFont typeface="Arial"/>
                        <a:buNone/>
                      </a:pPr>
                      <a:r>
                        <a:rPr lang="en-US" sz="1050" b="0" dirty="0" smtClean="0">
                          <a:latin typeface="Helvetica Neue" charset="0"/>
                          <a:ea typeface="Helvetica Neue" charset="0"/>
                          <a:cs typeface="Helvetica Neue" charset="0"/>
                        </a:rPr>
                        <a:t>Continue using industry filter to demonstrate relevant, specialized expertise.</a:t>
                      </a:r>
                    </a:p>
                  </a:txBody>
                  <a:tcPr/>
                </a:tc>
              </a:tr>
              <a:tr h="640269">
                <a:tc>
                  <a:txBody>
                    <a:bodyPr/>
                    <a:lstStyle/>
                    <a:p>
                      <a:pPr marL="0" indent="0">
                        <a:buFont typeface="Arial"/>
                        <a:buNone/>
                      </a:pPr>
                      <a:r>
                        <a:rPr lang="en-US" sz="1050" b="0" dirty="0" smtClean="0">
                          <a:latin typeface="Helvetica Neue" charset="0"/>
                          <a:ea typeface="Helvetica Neue" charset="0"/>
                          <a:cs typeface="Helvetica Neue" charset="0"/>
                        </a:rPr>
                        <a:t>The strong growing interest around cognitive technology is key differentiator for IBM and will continue to drive participation from our potential audience</a:t>
                      </a:r>
                      <a:endParaRPr lang="en-US" sz="1050" b="0" dirty="0">
                        <a:latin typeface="Helvetica Neue" charset="0"/>
                        <a:ea typeface="Helvetica Neue" charset="0"/>
                        <a:cs typeface="Helvetica Neue" charset="0"/>
                      </a:endParaRPr>
                    </a:p>
                  </a:txBody>
                  <a:tcPr/>
                </a:tc>
                <a:tc>
                  <a:txBody>
                    <a:bodyPr/>
                    <a:lstStyle/>
                    <a:p>
                      <a:pPr marL="0" indent="0">
                        <a:buFont typeface="Arial"/>
                        <a:buNone/>
                      </a:pPr>
                      <a:r>
                        <a:rPr lang="en-US" sz="1050" b="0" dirty="0" smtClean="0">
                          <a:latin typeface="Helvetica Neue" charset="0"/>
                          <a:ea typeface="Helvetica Neue" charset="0"/>
                          <a:cs typeface="Helvetica Neue" charset="0"/>
                        </a:rPr>
                        <a:t>Constantly engage with IBM Watson or cognitive SMEs with a strong physical and digital presence before, during and after events to drive relationships with the CSP community</a:t>
                      </a:r>
                      <a:endParaRPr lang="en-US" sz="1050" b="0" dirty="0">
                        <a:latin typeface="Helvetica Neue" charset="0"/>
                        <a:ea typeface="Helvetica Neue" charset="0"/>
                        <a:cs typeface="Helvetica Neue" charset="0"/>
                      </a:endParaRPr>
                    </a:p>
                  </a:txBody>
                  <a:tcPr/>
                </a:tc>
              </a:tr>
              <a:tr h="112079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50" b="0" dirty="0" smtClean="0">
                          <a:latin typeface="Helvetica Neue" charset="0"/>
                          <a:ea typeface="Helvetica Neue" charset="0"/>
                          <a:cs typeface="Helvetica Neue" charset="0"/>
                        </a:rPr>
                        <a:t>Community involvement before, during and after the</a:t>
                      </a:r>
                      <a:r>
                        <a:rPr lang="en-US" sz="1050" b="0" baseline="0" dirty="0" smtClean="0">
                          <a:latin typeface="Helvetica Neue" charset="0"/>
                          <a:ea typeface="Helvetica Neue" charset="0"/>
                          <a:cs typeface="Helvetica Neue" charset="0"/>
                        </a:rPr>
                        <a:t> event</a:t>
                      </a:r>
                      <a:r>
                        <a:rPr lang="en-US" sz="1050" b="0" dirty="0" smtClean="0">
                          <a:latin typeface="Helvetica Neue" charset="0"/>
                          <a:ea typeface="Helvetica Neue" charset="0"/>
                          <a:cs typeface="Helvetica Neue" charset="0"/>
                        </a:rPr>
                        <a:t> is intrinsic</a:t>
                      </a:r>
                      <a:r>
                        <a:rPr lang="en-US" sz="1050" b="0" baseline="0" dirty="0" smtClean="0">
                          <a:latin typeface="Helvetica Neue" charset="0"/>
                          <a:ea typeface="Helvetica Neue" charset="0"/>
                          <a:cs typeface="Helvetica Neue" charset="0"/>
                        </a:rPr>
                        <a:t> to success</a:t>
                      </a:r>
                      <a:endParaRPr lang="en-US" sz="1050" b="0" dirty="0" smtClean="0">
                        <a:solidFill>
                          <a:schemeClr val="tx1"/>
                        </a:solidFill>
                        <a:latin typeface="Helvetica Neue" charset="0"/>
                        <a:ea typeface="Helvetica Neue" charset="0"/>
                        <a:cs typeface="Helvetica Neue"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50" b="0" dirty="0" smtClean="0">
                          <a:latin typeface="Helvetica Neue" charset="0"/>
                          <a:ea typeface="Helvetica Neue" charset="0"/>
                          <a:cs typeface="Helvetica Neue" charset="0"/>
                        </a:rPr>
                        <a:t>1. Give</a:t>
                      </a:r>
                      <a:r>
                        <a:rPr lang="en-US" sz="1050" b="0" baseline="0" dirty="0" smtClean="0">
                          <a:latin typeface="Helvetica Neue" charset="0"/>
                          <a:ea typeface="Helvetica Neue" charset="0"/>
                          <a:cs typeface="Helvetica Neue" charset="0"/>
                        </a:rPr>
                        <a:t> community “skin-in-the-game” to:</a:t>
                      </a:r>
                    </a:p>
                    <a:p>
                      <a:pPr marL="628650" marR="0" lvl="1" indent="-171450" algn="l" defTabSz="914400" rtl="0" eaLnBrk="1" fontAlgn="auto" latinLnBrk="0" hangingPunct="1">
                        <a:lnSpc>
                          <a:spcPct val="100000"/>
                        </a:lnSpc>
                        <a:spcBef>
                          <a:spcPts val="0"/>
                        </a:spcBef>
                        <a:spcAft>
                          <a:spcPts val="0"/>
                        </a:spcAft>
                        <a:buClrTx/>
                        <a:buSzTx/>
                        <a:buFont typeface="Arial"/>
                        <a:buChar char="•"/>
                        <a:tabLst/>
                        <a:defRPr/>
                      </a:pPr>
                      <a:r>
                        <a:rPr lang="en-US" sz="1050" b="0" baseline="0" dirty="0" smtClean="0">
                          <a:latin typeface="Helvetica Neue" charset="0"/>
                          <a:ea typeface="Helvetica Neue" charset="0"/>
                          <a:cs typeface="Helvetica Neue" charset="0"/>
                        </a:rPr>
                        <a:t>Drive collaboration and turn them into promoters</a:t>
                      </a:r>
                    </a:p>
                    <a:p>
                      <a:pPr marL="628650" marR="0" lvl="1" indent="-171450" algn="l" defTabSz="914400" rtl="0" eaLnBrk="1" fontAlgn="auto" latinLnBrk="0" hangingPunct="1">
                        <a:lnSpc>
                          <a:spcPct val="100000"/>
                        </a:lnSpc>
                        <a:spcBef>
                          <a:spcPts val="0"/>
                        </a:spcBef>
                        <a:spcAft>
                          <a:spcPts val="0"/>
                        </a:spcAft>
                        <a:buClrTx/>
                        <a:buSzTx/>
                        <a:buFont typeface="Arial"/>
                        <a:buChar char="•"/>
                        <a:tabLst/>
                        <a:defRPr/>
                      </a:pPr>
                      <a:r>
                        <a:rPr lang="en-US" sz="1050" b="0" baseline="0" dirty="0" smtClean="0">
                          <a:latin typeface="Helvetica Neue" charset="0"/>
                          <a:ea typeface="Helvetica Neue" charset="0"/>
                          <a:cs typeface="Helvetica Neue" charset="0"/>
                        </a:rPr>
                        <a:t>Give IBM a credible way into the broader community</a:t>
                      </a:r>
                    </a:p>
                    <a:p>
                      <a:pPr marL="628650" marR="0" lvl="1" indent="-171450" algn="l" defTabSz="914400" rtl="0" eaLnBrk="1" fontAlgn="auto" latinLnBrk="0" hangingPunct="1">
                        <a:lnSpc>
                          <a:spcPct val="100000"/>
                        </a:lnSpc>
                        <a:spcBef>
                          <a:spcPts val="0"/>
                        </a:spcBef>
                        <a:spcAft>
                          <a:spcPts val="0"/>
                        </a:spcAft>
                        <a:buClrTx/>
                        <a:buSzTx/>
                        <a:buFont typeface="Arial"/>
                        <a:buChar char="•"/>
                        <a:tabLst/>
                        <a:defRPr/>
                      </a:pPr>
                      <a:r>
                        <a:rPr lang="en-US" sz="1050" b="0" baseline="0" dirty="0" smtClean="0">
                          <a:latin typeface="Helvetica Neue" charset="0"/>
                          <a:ea typeface="Helvetica Neue" charset="0"/>
                          <a:cs typeface="Helvetica Neue" charset="0"/>
                        </a:rPr>
                        <a:t>Provide low-risk environment to test new channels with an established audience </a:t>
                      </a:r>
                    </a:p>
                    <a:p>
                      <a:pPr marL="628650" marR="0" lvl="1" indent="-171450" algn="l" defTabSz="914400" rtl="0" eaLnBrk="1" fontAlgn="auto" latinLnBrk="0" hangingPunct="1">
                        <a:lnSpc>
                          <a:spcPct val="100000"/>
                        </a:lnSpc>
                        <a:spcBef>
                          <a:spcPts val="0"/>
                        </a:spcBef>
                        <a:spcAft>
                          <a:spcPts val="0"/>
                        </a:spcAft>
                        <a:buClrTx/>
                        <a:buSzTx/>
                        <a:buFont typeface="Arial"/>
                        <a:buChar char="•"/>
                        <a:tabLst/>
                        <a:defRPr/>
                      </a:pPr>
                      <a:r>
                        <a:rPr lang="en-US" sz="1050" b="0" baseline="0" dirty="0" smtClean="0">
                          <a:latin typeface="Helvetica Neue" charset="0"/>
                          <a:ea typeface="Helvetica Neue" charset="0"/>
                          <a:cs typeface="Helvetica Neue" charset="0"/>
                        </a:rPr>
                        <a:t>Extend reach of the IBM CSP community</a:t>
                      </a:r>
                      <a:endParaRPr lang="en-US" sz="1050" b="0" dirty="0" smtClean="0">
                        <a:solidFill>
                          <a:schemeClr val="tx1"/>
                        </a:solidFill>
                        <a:latin typeface="Helvetica Neue" charset="0"/>
                        <a:ea typeface="Helvetica Neue" charset="0"/>
                        <a:cs typeface="Helvetica Neue" charset="0"/>
                      </a:endParaRPr>
                    </a:p>
                  </a:txBody>
                  <a:tcPr/>
                </a:tc>
              </a:tr>
              <a:tr h="349895">
                <a:tc>
                  <a:txBody>
                    <a:bodyPr/>
                    <a:lstStyle/>
                    <a:p>
                      <a:r>
                        <a:rPr lang="en-US" sz="1050" b="0" dirty="0" smtClean="0">
                          <a:latin typeface="Helvetica Neue" charset="0"/>
                          <a:ea typeface="Helvetica Neue" charset="0"/>
                          <a:cs typeface="Helvetica Neue" charset="0"/>
                        </a:rPr>
                        <a:t>Internal and external influencers are excited to engage, but need more lead time to do so on a more personal level</a:t>
                      </a:r>
                      <a:endParaRPr lang="en-US" sz="1050" b="0" dirty="0">
                        <a:solidFill>
                          <a:srgbClr val="FF0000"/>
                        </a:solidFill>
                        <a:latin typeface="Helvetica Neue" charset="0"/>
                        <a:ea typeface="Helvetica Neue" charset="0"/>
                        <a:cs typeface="Helvetica Neue" charset="0"/>
                      </a:endParaRPr>
                    </a:p>
                  </a:txBody>
                  <a:tcPr/>
                </a:tc>
                <a:tc>
                  <a:txBody>
                    <a:bodyPr/>
                    <a:lstStyle/>
                    <a:p>
                      <a:r>
                        <a:rPr lang="en-US" sz="1050" b="0" dirty="0" smtClean="0">
                          <a:solidFill>
                            <a:schemeClr val="tx1"/>
                          </a:solidFill>
                          <a:latin typeface="Helvetica Neue" charset="0"/>
                          <a:ea typeface="Helvetica Neue" charset="0"/>
                          <a:cs typeface="Helvetica Neue" charset="0"/>
                        </a:rPr>
                        <a:t>Identify timelines for both IBM +</a:t>
                      </a:r>
                      <a:r>
                        <a:rPr lang="en-US" sz="1050" b="0" baseline="0" dirty="0" smtClean="0">
                          <a:solidFill>
                            <a:schemeClr val="tx1"/>
                          </a:solidFill>
                          <a:latin typeface="Helvetica Neue" charset="0"/>
                          <a:ea typeface="Helvetica Neue" charset="0"/>
                          <a:cs typeface="Helvetica Neue" charset="0"/>
                        </a:rPr>
                        <a:t> Ogilvy teams for influencer outreach influencers can plan to participate. </a:t>
                      </a:r>
                      <a:endParaRPr lang="en-US" sz="1050" b="0" dirty="0">
                        <a:solidFill>
                          <a:srgbClr val="FF0000"/>
                        </a:solidFill>
                        <a:latin typeface="Helvetica Neue" charset="0"/>
                        <a:ea typeface="Helvetica Neue" charset="0"/>
                        <a:cs typeface="Helvetica Neue" charset="0"/>
                      </a:endParaRPr>
                    </a:p>
                  </a:txBody>
                  <a:tcPr/>
                </a:tc>
              </a:tr>
              <a:tr h="481891">
                <a:tc>
                  <a:txBody>
                    <a:bodyPr/>
                    <a:lstStyle/>
                    <a:p>
                      <a:r>
                        <a:rPr lang="en-US" sz="1050" b="0" dirty="0" smtClean="0">
                          <a:latin typeface="Helvetica Neue" charset="0"/>
                          <a:ea typeface="Helvetica Neue" charset="0"/>
                          <a:cs typeface="Helvetica Neue" charset="0"/>
                        </a:rPr>
                        <a:t>In addition, a</a:t>
                      </a:r>
                      <a:r>
                        <a:rPr lang="en-US" sz="1050" b="0" baseline="0" dirty="0" smtClean="0">
                          <a:latin typeface="Helvetica Neue" charset="0"/>
                          <a:ea typeface="Helvetica Neue" charset="0"/>
                          <a:cs typeface="Helvetica Neue" charset="0"/>
                        </a:rPr>
                        <a:t> </a:t>
                      </a:r>
                      <a:r>
                        <a:rPr lang="en-US" sz="1050" b="0" dirty="0" smtClean="0">
                          <a:latin typeface="Helvetica Neue" charset="0"/>
                          <a:ea typeface="Helvetica Neue" charset="0"/>
                          <a:cs typeface="Helvetica Neue" charset="0"/>
                        </a:rPr>
                        <a:t>compelling non-monetary</a:t>
                      </a:r>
                      <a:r>
                        <a:rPr lang="en-US" sz="1050" b="0" baseline="0" dirty="0" smtClean="0">
                          <a:latin typeface="Helvetica Neue" charset="0"/>
                          <a:ea typeface="Helvetica Neue" charset="0"/>
                          <a:cs typeface="Helvetica Neue" charset="0"/>
                        </a:rPr>
                        <a:t> value exchange </a:t>
                      </a:r>
                      <a:r>
                        <a:rPr lang="en-US" sz="1050" b="0" dirty="0" smtClean="0">
                          <a:latin typeface="Helvetica Neue" charset="0"/>
                          <a:ea typeface="Helvetica Neue" charset="0"/>
                          <a:cs typeface="Helvetica Neue" charset="0"/>
                        </a:rPr>
                        <a:t>– e.g. exclusive access to a Watson SME – can drive influencer and community participation</a:t>
                      </a:r>
                      <a:endParaRPr lang="en-US" sz="1050" b="0" dirty="0">
                        <a:latin typeface="Helvetica Neue" charset="0"/>
                        <a:ea typeface="Helvetica Neue" charset="0"/>
                        <a:cs typeface="Helvetica Neue" charset="0"/>
                      </a:endParaRPr>
                    </a:p>
                  </a:txBody>
                  <a:tcPr/>
                </a:tc>
                <a:tc>
                  <a:txBody>
                    <a:bodyPr/>
                    <a:lstStyle/>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US" sz="1050" b="0" dirty="0" smtClean="0">
                          <a:latin typeface="Helvetica Neue" charset="0"/>
                          <a:ea typeface="Helvetica Neue" charset="0"/>
                          <a:cs typeface="Helvetica Neue" charset="0"/>
                        </a:rPr>
                        <a:t>Identify “value-exchange” for</a:t>
                      </a:r>
                      <a:r>
                        <a:rPr lang="en-US" sz="1050" b="0" baseline="0" dirty="0" smtClean="0">
                          <a:latin typeface="Helvetica Neue" charset="0"/>
                          <a:ea typeface="Helvetica Neue" charset="0"/>
                          <a:cs typeface="Helvetica Neue" charset="0"/>
                        </a:rPr>
                        <a:t> respective town halls</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US" sz="1050" b="0" baseline="0" dirty="0" smtClean="0">
                          <a:latin typeface="Helvetica Neue" charset="0"/>
                          <a:ea typeface="Helvetica Neue" charset="0"/>
                          <a:cs typeface="Helvetica Neue" charset="0"/>
                        </a:rPr>
                        <a:t>Confirm IBM SME’s participation for appropriate events</a:t>
                      </a:r>
                    </a:p>
                  </a:txBody>
                  <a:tcPr/>
                </a:tc>
              </a:tr>
              <a:tr h="676137">
                <a:tc>
                  <a:txBody>
                    <a:bodyPr/>
                    <a:lstStyle/>
                    <a:p>
                      <a:r>
                        <a:rPr lang="en-US" sz="1050" b="0" dirty="0" smtClean="0">
                          <a:latin typeface="Helvetica Neue" charset="0"/>
                          <a:ea typeface="Helvetica Neue" charset="0"/>
                          <a:cs typeface="Helvetica Neue" charset="0"/>
                        </a:rPr>
                        <a:t>Reach within our social channels is significantly limited without paid support</a:t>
                      </a:r>
                      <a:endParaRPr lang="en-US" sz="1050" b="0" dirty="0">
                        <a:latin typeface="Helvetica Neue" charset="0"/>
                        <a:ea typeface="Helvetica Neue" charset="0"/>
                        <a:cs typeface="Helvetica Neue"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50" b="0" dirty="0" smtClean="0">
                          <a:latin typeface="Helvetica Neue" charset="0"/>
                          <a:ea typeface="Helvetica Neue" charset="0"/>
                          <a:cs typeface="Helvetica Neue" charset="0"/>
                        </a:rPr>
                        <a:t>1. Invest in paid social media to ensure content breaks algorithmic barriers and reaches our community. </a:t>
                      </a:r>
                    </a:p>
                    <a:p>
                      <a:pPr marL="0" marR="0" indent="0" algn="l" defTabSz="914400" rtl="0" eaLnBrk="1" fontAlgn="auto" latinLnBrk="0" hangingPunct="1">
                        <a:lnSpc>
                          <a:spcPct val="100000"/>
                        </a:lnSpc>
                        <a:spcBef>
                          <a:spcPts val="0"/>
                        </a:spcBef>
                        <a:spcAft>
                          <a:spcPts val="0"/>
                        </a:spcAft>
                        <a:buClrTx/>
                        <a:buSzTx/>
                        <a:buFontTx/>
                        <a:buNone/>
                        <a:tabLst/>
                        <a:defRPr/>
                      </a:pPr>
                      <a:r>
                        <a:rPr lang="en-US" sz="1050" b="0" dirty="0" smtClean="0">
                          <a:latin typeface="Helvetica Neue" charset="0"/>
                          <a:ea typeface="Helvetica Neue" charset="0"/>
                          <a:cs typeface="Helvetica Neue" charset="0"/>
                        </a:rPr>
                        <a:t>2. Use multiple platforms (via IBM, community collaborators and influencers) with a paid investment to ensure greatest reach and gain learning's </a:t>
                      </a:r>
                      <a:r>
                        <a:rPr lang="en-US" sz="1050" b="0" baseline="0" dirty="0" smtClean="0">
                          <a:latin typeface="Helvetica Neue" charset="0"/>
                          <a:ea typeface="Helvetica Neue" charset="0"/>
                          <a:cs typeface="Helvetica Neue" charset="0"/>
                        </a:rPr>
                        <a:t> </a:t>
                      </a:r>
                      <a:r>
                        <a:rPr lang="en-US" sz="1050" b="0" dirty="0" smtClean="0">
                          <a:latin typeface="Helvetica Neue" charset="0"/>
                          <a:ea typeface="Helvetica Neue" charset="0"/>
                          <a:cs typeface="Helvetica Neue" charset="0"/>
                        </a:rPr>
                        <a:t>around</a:t>
                      </a:r>
                      <a:r>
                        <a:rPr lang="en-US" sz="1050" b="0" baseline="0" dirty="0" smtClean="0">
                          <a:latin typeface="Helvetica Neue" charset="0"/>
                          <a:ea typeface="Helvetica Neue" charset="0"/>
                          <a:cs typeface="Helvetica Neue" charset="0"/>
                        </a:rPr>
                        <a:t> audience</a:t>
                      </a:r>
                      <a:endParaRPr lang="en-US" sz="1050" b="0" dirty="0" smtClean="0">
                        <a:latin typeface="Helvetica Neue" charset="0"/>
                        <a:ea typeface="Helvetica Neue" charset="0"/>
                        <a:cs typeface="Helvetica Neue" charset="0"/>
                      </a:endParaRPr>
                    </a:p>
                  </a:txBody>
                  <a:tcPr/>
                </a:tc>
              </a:tr>
              <a:tr h="749292">
                <a:tc>
                  <a:txBody>
                    <a:bodyPr/>
                    <a:lstStyle/>
                    <a:p>
                      <a:r>
                        <a:rPr lang="en-US" sz="1050" b="0" dirty="0" smtClean="0">
                          <a:latin typeface="Helvetica Neue" charset="0"/>
                          <a:ea typeface="Helvetica Neue" charset="0"/>
                          <a:cs typeface="Helvetica Neue" charset="0"/>
                        </a:rPr>
                        <a:t>Accelerate momentum of the CSP Program</a:t>
                      </a:r>
                      <a:endParaRPr lang="en-US" sz="1050" b="0" dirty="0">
                        <a:latin typeface="Helvetica Neue" charset="0"/>
                        <a:ea typeface="Helvetica Neue" charset="0"/>
                        <a:cs typeface="Helvetica Neue" charset="0"/>
                      </a:endParaRPr>
                    </a:p>
                  </a:txBody>
                  <a:tcPr/>
                </a:tc>
                <a:tc>
                  <a:txBody>
                    <a:bodyPr/>
                    <a:lstStyle/>
                    <a:p>
                      <a:pPr marL="228600" lvl="0" indent="-228600" algn="l" eaLnBrk="0" hangingPunct="0">
                        <a:spcBef>
                          <a:spcPct val="30000"/>
                        </a:spcBef>
                        <a:buFont typeface="+mj-lt"/>
                        <a:buAutoNum type="arabicPeriod"/>
                        <a:defRPr/>
                      </a:pPr>
                      <a:r>
                        <a:rPr lang="en-US" sz="1050" b="0" dirty="0" smtClean="0">
                          <a:latin typeface="Helvetica Neue" charset="0"/>
                          <a:ea typeface="Helvetica Neue" charset="0"/>
                          <a:cs typeface="Helvetica Neue" charset="0"/>
                        </a:rPr>
                        <a:t>Develop content distribution plan, including production process to ensure exclusive content reaches influencers and community in</a:t>
                      </a:r>
                      <a:r>
                        <a:rPr lang="en-US" sz="1050" b="0" baseline="0" dirty="0" smtClean="0">
                          <a:latin typeface="Helvetica Neue" charset="0"/>
                          <a:ea typeface="Helvetica Neue" charset="0"/>
                          <a:cs typeface="Helvetica Neue" charset="0"/>
                        </a:rPr>
                        <a:t> a timely manner </a:t>
                      </a:r>
                      <a:r>
                        <a:rPr lang="en-US" sz="1050" b="0" dirty="0" smtClean="0">
                          <a:latin typeface="Helvetica Neue" charset="0"/>
                          <a:ea typeface="Helvetica Neue" charset="0"/>
                          <a:cs typeface="Helvetica Neue" charset="0"/>
                        </a:rPr>
                        <a:t> </a:t>
                      </a:r>
                    </a:p>
                    <a:p>
                      <a:pPr marL="228600" lvl="0" indent="-228600" algn="l" eaLnBrk="0" hangingPunct="0">
                        <a:spcBef>
                          <a:spcPct val="30000"/>
                        </a:spcBef>
                        <a:buFont typeface="+mj-lt"/>
                        <a:buAutoNum type="arabicPeriod"/>
                        <a:defRPr/>
                      </a:pPr>
                      <a:r>
                        <a:rPr lang="en-US" sz="1050" b="0" dirty="0" smtClean="0">
                          <a:latin typeface="Helvetica Neue" charset="0"/>
                          <a:ea typeface="Helvetica Neue" charset="0"/>
                          <a:cs typeface="Helvetica Neue" charset="0"/>
                        </a:rPr>
                        <a:t>Keep event cadence no longer than 1 month apart</a:t>
                      </a:r>
                    </a:p>
                    <a:p>
                      <a:pPr marL="228600" lvl="0" indent="-228600" algn="l" eaLnBrk="0" hangingPunct="0">
                        <a:spcBef>
                          <a:spcPct val="30000"/>
                        </a:spcBef>
                        <a:buFont typeface="+mj-lt"/>
                        <a:buAutoNum type="arabicPeriod"/>
                        <a:defRPr/>
                      </a:pPr>
                      <a:r>
                        <a:rPr lang="en-US" sz="1050" b="0" dirty="0" smtClean="0">
                          <a:latin typeface="Helvetica Neue" charset="0"/>
                          <a:ea typeface="Helvetica Neue" charset="0"/>
                          <a:cs typeface="Helvetica Neue" charset="0"/>
                        </a:rPr>
                        <a:t>Identify micro-opportunities for interim engagements</a:t>
                      </a:r>
                      <a:endParaRPr lang="en-US" sz="1050" b="0" dirty="0" smtClean="0">
                        <a:solidFill>
                          <a:schemeClr val="tx1"/>
                        </a:solidFill>
                        <a:latin typeface="Helvetica Neue" charset="0"/>
                        <a:ea typeface="Helvetica Neue" charset="0"/>
                        <a:cs typeface="Helvetica Neue" charset="0"/>
                      </a:endParaRPr>
                    </a:p>
                  </a:txBody>
                  <a:tcPr/>
                </a:tc>
              </a:tr>
            </a:tbl>
          </a:graphicData>
        </a:graphic>
      </p:graphicFrame>
      <p:sp>
        <p:nvSpPr>
          <p:cNvPr id="41" name="object 43"/>
          <p:cNvSpPr txBox="1"/>
          <p:nvPr/>
        </p:nvSpPr>
        <p:spPr>
          <a:xfrm>
            <a:off x="444460" y="609600"/>
            <a:ext cx="5727739" cy="304800"/>
          </a:xfrm>
          <a:prstGeom prst="rect">
            <a:avLst/>
          </a:prstGeom>
        </p:spPr>
        <p:txBody>
          <a:bodyPr vert="horz" wrap="square" lIns="0" tIns="0" rIns="0" bIns="0" rtlCol="0">
            <a:noAutofit/>
          </a:bodyPr>
          <a:lstStyle/>
          <a:p>
            <a:pPr marL="12700">
              <a:lnSpc>
                <a:spcPct val="100000"/>
              </a:lnSpc>
            </a:pPr>
            <a:r>
              <a:rPr lang="en-US" sz="2000" b="1" spc="15" dirty="0" smtClean="0">
                <a:solidFill>
                  <a:srgbClr val="1D3649"/>
                </a:solidFill>
                <a:latin typeface="Arial"/>
                <a:cs typeface="Arial"/>
              </a:rPr>
              <a:t>Digital Health Town Hall Event Learnings </a:t>
            </a:r>
            <a:endParaRPr sz="2000" dirty="0">
              <a:latin typeface="Arial"/>
              <a:cs typeface="Arial"/>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object 8"/>
          <p:cNvSpPr/>
          <p:nvPr/>
        </p:nvSpPr>
        <p:spPr>
          <a:xfrm>
            <a:off x="0" y="0"/>
            <a:ext cx="10058400" cy="457200"/>
          </a:xfrm>
          <a:custGeom>
            <a:avLst/>
            <a:gdLst/>
            <a:ahLst/>
            <a:cxnLst/>
            <a:rect l="l" t="t" r="r" b="b"/>
            <a:pathLst>
              <a:path w="10058400" h="457200">
                <a:moveTo>
                  <a:pt x="0" y="457200"/>
                </a:moveTo>
                <a:lnTo>
                  <a:pt x="10058400" y="457200"/>
                </a:lnTo>
                <a:lnTo>
                  <a:pt x="10058400" y="0"/>
                </a:lnTo>
                <a:lnTo>
                  <a:pt x="0" y="0"/>
                </a:lnTo>
                <a:lnTo>
                  <a:pt x="0" y="457200"/>
                </a:lnTo>
                <a:close/>
              </a:path>
            </a:pathLst>
          </a:custGeom>
          <a:solidFill>
            <a:srgbClr val="1D3649"/>
          </a:solidFill>
        </p:spPr>
        <p:txBody>
          <a:bodyPr wrap="square" lIns="0" tIns="0" rIns="0" bIns="0" rtlCol="0">
            <a:noAutofit/>
          </a:bodyPr>
          <a:lstStyle/>
          <a:p>
            <a:endParaRPr/>
          </a:p>
        </p:txBody>
      </p:sp>
      <p:sp>
        <p:nvSpPr>
          <p:cNvPr id="9" name="object 9"/>
          <p:cNvSpPr/>
          <p:nvPr/>
        </p:nvSpPr>
        <p:spPr>
          <a:xfrm>
            <a:off x="461429" y="238633"/>
            <a:ext cx="0" cy="88811"/>
          </a:xfrm>
          <a:custGeom>
            <a:avLst/>
            <a:gdLst/>
            <a:ahLst/>
            <a:cxnLst/>
            <a:rect l="l" t="t" r="r" b="b"/>
            <a:pathLst>
              <a:path h="88811">
                <a:moveTo>
                  <a:pt x="0" y="0"/>
                </a:moveTo>
                <a:lnTo>
                  <a:pt x="0" y="88811"/>
                </a:lnTo>
              </a:path>
            </a:pathLst>
          </a:custGeom>
          <a:ln w="9728">
            <a:solidFill>
              <a:srgbClr val="FFFFFF"/>
            </a:solidFill>
          </a:ln>
        </p:spPr>
        <p:txBody>
          <a:bodyPr wrap="square" lIns="0" tIns="0" rIns="0" bIns="0" rtlCol="0">
            <a:noAutofit/>
          </a:bodyPr>
          <a:lstStyle/>
          <a:p>
            <a:endParaRPr/>
          </a:p>
        </p:txBody>
      </p:sp>
      <p:sp>
        <p:nvSpPr>
          <p:cNvPr id="10" name="object 10"/>
          <p:cNvSpPr/>
          <p:nvPr/>
        </p:nvSpPr>
        <p:spPr>
          <a:xfrm>
            <a:off x="481700" y="238633"/>
            <a:ext cx="69126" cy="88811"/>
          </a:xfrm>
          <a:custGeom>
            <a:avLst/>
            <a:gdLst/>
            <a:ahLst/>
            <a:cxnLst/>
            <a:rect l="l" t="t" r="r" b="b"/>
            <a:pathLst>
              <a:path w="69126" h="88811">
                <a:moveTo>
                  <a:pt x="37566" y="0"/>
                </a:moveTo>
                <a:lnTo>
                  <a:pt x="0" y="0"/>
                </a:lnTo>
                <a:lnTo>
                  <a:pt x="0" y="88811"/>
                </a:lnTo>
                <a:lnTo>
                  <a:pt x="46909" y="88117"/>
                </a:lnTo>
                <a:lnTo>
                  <a:pt x="61694" y="81699"/>
                </a:lnTo>
                <a:lnTo>
                  <a:pt x="8458" y="81597"/>
                </a:lnTo>
                <a:lnTo>
                  <a:pt x="8458" y="46151"/>
                </a:lnTo>
                <a:lnTo>
                  <a:pt x="59746" y="46151"/>
                </a:lnTo>
                <a:lnTo>
                  <a:pt x="50622" y="41922"/>
                </a:lnTo>
                <a:lnTo>
                  <a:pt x="56009" y="38938"/>
                </a:lnTo>
                <a:lnTo>
                  <a:pt x="8458" y="38938"/>
                </a:lnTo>
                <a:lnTo>
                  <a:pt x="8458" y="7213"/>
                </a:lnTo>
                <a:lnTo>
                  <a:pt x="59090" y="7213"/>
                </a:lnTo>
                <a:lnTo>
                  <a:pt x="52371" y="2236"/>
                </a:lnTo>
                <a:lnTo>
                  <a:pt x="37566" y="0"/>
                </a:lnTo>
                <a:close/>
              </a:path>
              <a:path w="69126" h="88811">
                <a:moveTo>
                  <a:pt x="59746" y="46151"/>
                </a:moveTo>
                <a:lnTo>
                  <a:pt x="8458" y="46151"/>
                </a:lnTo>
                <a:lnTo>
                  <a:pt x="46897" y="47150"/>
                </a:lnTo>
                <a:lnTo>
                  <a:pt x="57172" y="53979"/>
                </a:lnTo>
                <a:lnTo>
                  <a:pt x="60298" y="68915"/>
                </a:lnTo>
                <a:lnTo>
                  <a:pt x="52021" y="78952"/>
                </a:lnTo>
                <a:lnTo>
                  <a:pt x="37566" y="81597"/>
                </a:lnTo>
                <a:lnTo>
                  <a:pt x="61755" y="81597"/>
                </a:lnTo>
                <a:lnTo>
                  <a:pt x="67960" y="71168"/>
                </a:lnTo>
                <a:lnTo>
                  <a:pt x="69126" y="59741"/>
                </a:lnTo>
                <a:lnTo>
                  <a:pt x="63137" y="47723"/>
                </a:lnTo>
                <a:lnTo>
                  <a:pt x="59746" y="46151"/>
                </a:lnTo>
                <a:close/>
              </a:path>
              <a:path w="69126" h="88811">
                <a:moveTo>
                  <a:pt x="59090" y="7213"/>
                </a:moveTo>
                <a:lnTo>
                  <a:pt x="8458" y="7213"/>
                </a:lnTo>
                <a:lnTo>
                  <a:pt x="38566" y="7224"/>
                </a:lnTo>
                <a:lnTo>
                  <a:pt x="52822" y="11612"/>
                </a:lnTo>
                <a:lnTo>
                  <a:pt x="57594" y="23888"/>
                </a:lnTo>
                <a:lnTo>
                  <a:pt x="57594" y="32219"/>
                </a:lnTo>
                <a:lnTo>
                  <a:pt x="51003" y="38938"/>
                </a:lnTo>
                <a:lnTo>
                  <a:pt x="56009" y="38938"/>
                </a:lnTo>
                <a:lnTo>
                  <a:pt x="58088" y="37786"/>
                </a:lnTo>
                <a:lnTo>
                  <a:pt x="63068" y="27664"/>
                </a:lnTo>
                <a:lnTo>
                  <a:pt x="62897" y="10032"/>
                </a:lnTo>
                <a:lnTo>
                  <a:pt x="59090" y="7213"/>
                </a:lnTo>
                <a:close/>
              </a:path>
            </a:pathLst>
          </a:custGeom>
          <a:solidFill>
            <a:srgbClr val="FFFFFF"/>
          </a:solidFill>
        </p:spPr>
        <p:txBody>
          <a:bodyPr wrap="square" lIns="0" tIns="0" rIns="0" bIns="0" rtlCol="0">
            <a:noAutofit/>
          </a:bodyPr>
          <a:lstStyle/>
          <a:p>
            <a:endParaRPr/>
          </a:p>
        </p:txBody>
      </p:sp>
      <p:sp>
        <p:nvSpPr>
          <p:cNvPr id="11" name="object 11"/>
          <p:cNvSpPr/>
          <p:nvPr/>
        </p:nvSpPr>
        <p:spPr>
          <a:xfrm>
            <a:off x="561924" y="238634"/>
            <a:ext cx="86194" cy="88811"/>
          </a:xfrm>
          <a:custGeom>
            <a:avLst/>
            <a:gdLst/>
            <a:ahLst/>
            <a:cxnLst/>
            <a:rect l="l" t="t" r="r" b="b"/>
            <a:pathLst>
              <a:path w="86194" h="88811">
                <a:moveTo>
                  <a:pt x="12433" y="0"/>
                </a:moveTo>
                <a:lnTo>
                  <a:pt x="0" y="0"/>
                </a:lnTo>
                <a:lnTo>
                  <a:pt x="0" y="88811"/>
                </a:lnTo>
                <a:lnTo>
                  <a:pt x="8458" y="88811"/>
                </a:lnTo>
                <a:lnTo>
                  <a:pt x="8458" y="12065"/>
                </a:lnTo>
                <a:lnTo>
                  <a:pt x="17193" y="12065"/>
                </a:lnTo>
                <a:lnTo>
                  <a:pt x="12433" y="0"/>
                </a:lnTo>
                <a:close/>
              </a:path>
              <a:path w="86194" h="88811">
                <a:moveTo>
                  <a:pt x="17193" y="12065"/>
                </a:moveTo>
                <a:lnTo>
                  <a:pt x="8712" y="12065"/>
                </a:lnTo>
                <a:lnTo>
                  <a:pt x="39179" y="88811"/>
                </a:lnTo>
                <a:lnTo>
                  <a:pt x="47142" y="88811"/>
                </a:lnTo>
                <a:lnTo>
                  <a:pt x="51472" y="77863"/>
                </a:lnTo>
                <a:lnTo>
                  <a:pt x="43154" y="77863"/>
                </a:lnTo>
                <a:lnTo>
                  <a:pt x="17193" y="12065"/>
                </a:lnTo>
                <a:close/>
              </a:path>
              <a:path w="86194" h="88811">
                <a:moveTo>
                  <a:pt x="86194" y="12065"/>
                </a:moveTo>
                <a:lnTo>
                  <a:pt x="77736" y="12065"/>
                </a:lnTo>
                <a:lnTo>
                  <a:pt x="77736" y="88811"/>
                </a:lnTo>
                <a:lnTo>
                  <a:pt x="86194" y="88811"/>
                </a:lnTo>
                <a:lnTo>
                  <a:pt x="86194" y="12065"/>
                </a:lnTo>
                <a:close/>
              </a:path>
              <a:path w="86194" h="88811">
                <a:moveTo>
                  <a:pt x="86194" y="0"/>
                </a:moveTo>
                <a:lnTo>
                  <a:pt x="73761" y="0"/>
                </a:lnTo>
                <a:lnTo>
                  <a:pt x="43154" y="77863"/>
                </a:lnTo>
                <a:lnTo>
                  <a:pt x="51472" y="77863"/>
                </a:lnTo>
                <a:lnTo>
                  <a:pt x="77495" y="12065"/>
                </a:lnTo>
                <a:lnTo>
                  <a:pt x="86194" y="12065"/>
                </a:lnTo>
                <a:lnTo>
                  <a:pt x="86194" y="0"/>
                </a:lnTo>
                <a:close/>
              </a:path>
            </a:pathLst>
          </a:custGeom>
          <a:solidFill>
            <a:srgbClr val="FFFFFF"/>
          </a:solidFill>
        </p:spPr>
        <p:txBody>
          <a:bodyPr wrap="square" lIns="0" tIns="0" rIns="0" bIns="0" rtlCol="0">
            <a:noAutofit/>
          </a:bodyPr>
          <a:lstStyle/>
          <a:p>
            <a:endParaRPr/>
          </a:p>
        </p:txBody>
      </p:sp>
      <p:sp>
        <p:nvSpPr>
          <p:cNvPr id="12" name="object 12"/>
          <p:cNvSpPr/>
          <p:nvPr/>
        </p:nvSpPr>
        <p:spPr>
          <a:xfrm>
            <a:off x="693635" y="238630"/>
            <a:ext cx="70564" cy="88811"/>
          </a:xfrm>
          <a:custGeom>
            <a:avLst/>
            <a:gdLst/>
            <a:ahLst/>
            <a:cxnLst/>
            <a:rect l="l" t="t" r="r" b="b"/>
            <a:pathLst>
              <a:path w="70564" h="88811">
                <a:moveTo>
                  <a:pt x="40055" y="0"/>
                </a:moveTo>
                <a:lnTo>
                  <a:pt x="0" y="0"/>
                </a:lnTo>
                <a:lnTo>
                  <a:pt x="0" y="88811"/>
                </a:lnTo>
                <a:lnTo>
                  <a:pt x="19532" y="88811"/>
                </a:lnTo>
                <a:lnTo>
                  <a:pt x="19532" y="56972"/>
                </a:lnTo>
                <a:lnTo>
                  <a:pt x="49121" y="56064"/>
                </a:lnTo>
                <a:lnTo>
                  <a:pt x="61623" y="49863"/>
                </a:lnTo>
                <a:lnTo>
                  <a:pt x="66721" y="41795"/>
                </a:lnTo>
                <a:lnTo>
                  <a:pt x="19532" y="41795"/>
                </a:lnTo>
                <a:lnTo>
                  <a:pt x="19532" y="15176"/>
                </a:lnTo>
                <a:lnTo>
                  <a:pt x="67426" y="15176"/>
                </a:lnTo>
                <a:lnTo>
                  <a:pt x="66517" y="12451"/>
                </a:lnTo>
                <a:lnTo>
                  <a:pt x="56645" y="3494"/>
                </a:lnTo>
                <a:lnTo>
                  <a:pt x="40055" y="0"/>
                </a:lnTo>
                <a:close/>
              </a:path>
              <a:path w="70564" h="88811">
                <a:moveTo>
                  <a:pt x="67426" y="15176"/>
                </a:moveTo>
                <a:lnTo>
                  <a:pt x="43662" y="15176"/>
                </a:lnTo>
                <a:lnTo>
                  <a:pt x="51866" y="17170"/>
                </a:lnTo>
                <a:lnTo>
                  <a:pt x="51866" y="39801"/>
                </a:lnTo>
                <a:lnTo>
                  <a:pt x="43662" y="41795"/>
                </a:lnTo>
                <a:lnTo>
                  <a:pt x="66721" y="41795"/>
                </a:lnTo>
                <a:lnTo>
                  <a:pt x="68536" y="38923"/>
                </a:lnTo>
                <a:lnTo>
                  <a:pt x="70564" y="24584"/>
                </a:lnTo>
                <a:lnTo>
                  <a:pt x="67426" y="15176"/>
                </a:lnTo>
                <a:close/>
              </a:path>
            </a:pathLst>
          </a:custGeom>
          <a:solidFill>
            <a:srgbClr val="FFFFFF"/>
          </a:solidFill>
        </p:spPr>
        <p:txBody>
          <a:bodyPr wrap="square" lIns="0" tIns="0" rIns="0" bIns="0" rtlCol="0">
            <a:noAutofit/>
          </a:bodyPr>
          <a:lstStyle/>
          <a:p>
            <a:endParaRPr/>
          </a:p>
        </p:txBody>
      </p:sp>
      <p:sp>
        <p:nvSpPr>
          <p:cNvPr id="13" name="object 13"/>
          <p:cNvSpPr/>
          <p:nvPr/>
        </p:nvSpPr>
        <p:spPr>
          <a:xfrm>
            <a:off x="767238" y="262903"/>
            <a:ext cx="62223" cy="66283"/>
          </a:xfrm>
          <a:custGeom>
            <a:avLst/>
            <a:gdLst/>
            <a:ahLst/>
            <a:cxnLst/>
            <a:rect l="l" t="t" r="r" b="b"/>
            <a:pathLst>
              <a:path w="62223" h="66283">
                <a:moveTo>
                  <a:pt x="58627" y="10314"/>
                </a:moveTo>
                <a:lnTo>
                  <a:pt x="37090" y="10314"/>
                </a:lnTo>
                <a:lnTo>
                  <a:pt x="42322" y="11559"/>
                </a:lnTo>
                <a:lnTo>
                  <a:pt x="42226" y="20017"/>
                </a:lnTo>
                <a:lnTo>
                  <a:pt x="38781" y="24430"/>
                </a:lnTo>
                <a:lnTo>
                  <a:pt x="30806" y="26500"/>
                </a:lnTo>
                <a:lnTo>
                  <a:pt x="20663" y="28192"/>
                </a:lnTo>
                <a:lnTo>
                  <a:pt x="10629" y="31583"/>
                </a:lnTo>
                <a:lnTo>
                  <a:pt x="2982" y="38746"/>
                </a:lnTo>
                <a:lnTo>
                  <a:pt x="0" y="51756"/>
                </a:lnTo>
                <a:lnTo>
                  <a:pt x="7459" y="62733"/>
                </a:lnTo>
                <a:lnTo>
                  <a:pt x="21418" y="66283"/>
                </a:lnTo>
                <a:lnTo>
                  <a:pt x="29381" y="66283"/>
                </a:lnTo>
                <a:lnTo>
                  <a:pt x="37471" y="64162"/>
                </a:lnTo>
                <a:lnTo>
                  <a:pt x="43071" y="58320"/>
                </a:lnTo>
                <a:lnTo>
                  <a:pt x="60226" y="58320"/>
                </a:lnTo>
                <a:lnTo>
                  <a:pt x="59988" y="56085"/>
                </a:lnTo>
                <a:lnTo>
                  <a:pt x="59988" y="54472"/>
                </a:lnTo>
                <a:lnTo>
                  <a:pt x="22294" y="54472"/>
                </a:lnTo>
                <a:lnTo>
                  <a:pt x="17189" y="52719"/>
                </a:lnTo>
                <a:lnTo>
                  <a:pt x="17189" y="39791"/>
                </a:lnTo>
                <a:lnTo>
                  <a:pt x="22167" y="37797"/>
                </a:lnTo>
                <a:lnTo>
                  <a:pt x="33115" y="35803"/>
                </a:lnTo>
                <a:lnTo>
                  <a:pt x="39338" y="35689"/>
                </a:lnTo>
                <a:lnTo>
                  <a:pt x="42322" y="33073"/>
                </a:lnTo>
                <a:lnTo>
                  <a:pt x="59403" y="33073"/>
                </a:lnTo>
                <a:lnTo>
                  <a:pt x="58627" y="10314"/>
                </a:lnTo>
                <a:close/>
              </a:path>
              <a:path w="62223" h="66283">
                <a:moveTo>
                  <a:pt x="60226" y="58320"/>
                </a:moveTo>
                <a:lnTo>
                  <a:pt x="43071" y="58320"/>
                </a:lnTo>
                <a:lnTo>
                  <a:pt x="43186" y="60441"/>
                </a:lnTo>
                <a:lnTo>
                  <a:pt x="43751" y="62733"/>
                </a:lnTo>
                <a:lnTo>
                  <a:pt x="44316" y="64543"/>
                </a:lnTo>
                <a:lnTo>
                  <a:pt x="62223" y="64543"/>
                </a:lnTo>
                <a:lnTo>
                  <a:pt x="60610" y="61927"/>
                </a:lnTo>
                <a:lnTo>
                  <a:pt x="60226" y="58320"/>
                </a:lnTo>
                <a:close/>
              </a:path>
              <a:path w="62223" h="66283">
                <a:moveTo>
                  <a:pt x="59403" y="33073"/>
                </a:moveTo>
                <a:lnTo>
                  <a:pt x="42322" y="33073"/>
                </a:lnTo>
                <a:lnTo>
                  <a:pt x="42322" y="43639"/>
                </a:lnTo>
                <a:lnTo>
                  <a:pt x="41827" y="54472"/>
                </a:lnTo>
                <a:lnTo>
                  <a:pt x="59988" y="54472"/>
                </a:lnTo>
                <a:lnTo>
                  <a:pt x="59988" y="50230"/>
                </a:lnTo>
                <a:lnTo>
                  <a:pt x="59403" y="33073"/>
                </a:lnTo>
                <a:close/>
              </a:path>
              <a:path w="62223" h="66283">
                <a:moveTo>
                  <a:pt x="37475" y="0"/>
                </a:moveTo>
                <a:lnTo>
                  <a:pt x="18422" y="210"/>
                </a:lnTo>
                <a:lnTo>
                  <a:pt x="6826" y="6884"/>
                </a:lnTo>
                <a:lnTo>
                  <a:pt x="1517" y="20017"/>
                </a:lnTo>
                <a:lnTo>
                  <a:pt x="19183" y="20017"/>
                </a:lnTo>
                <a:lnTo>
                  <a:pt x="19805" y="13045"/>
                </a:lnTo>
                <a:lnTo>
                  <a:pt x="24034" y="10314"/>
                </a:lnTo>
                <a:lnTo>
                  <a:pt x="58627" y="10314"/>
                </a:lnTo>
                <a:lnTo>
                  <a:pt x="58610" y="9825"/>
                </a:lnTo>
                <a:lnTo>
                  <a:pt x="51068" y="2872"/>
                </a:lnTo>
                <a:lnTo>
                  <a:pt x="37475" y="0"/>
                </a:lnTo>
                <a:close/>
              </a:path>
            </a:pathLst>
          </a:custGeom>
          <a:solidFill>
            <a:srgbClr val="FFFFFF"/>
          </a:solidFill>
        </p:spPr>
        <p:txBody>
          <a:bodyPr wrap="square" lIns="0" tIns="0" rIns="0" bIns="0" rtlCol="0">
            <a:noAutofit/>
          </a:bodyPr>
          <a:lstStyle/>
          <a:p>
            <a:endParaRPr/>
          </a:p>
        </p:txBody>
      </p:sp>
      <p:sp>
        <p:nvSpPr>
          <p:cNvPr id="14" name="object 14"/>
          <p:cNvSpPr/>
          <p:nvPr/>
        </p:nvSpPr>
        <p:spPr>
          <a:xfrm>
            <a:off x="837793" y="261396"/>
            <a:ext cx="41414" cy="66052"/>
          </a:xfrm>
          <a:custGeom>
            <a:avLst/>
            <a:gdLst/>
            <a:ahLst/>
            <a:cxnLst/>
            <a:rect l="l" t="t" r="r" b="b"/>
            <a:pathLst>
              <a:path w="41414" h="66052">
                <a:moveTo>
                  <a:pt x="16789" y="1739"/>
                </a:moveTo>
                <a:lnTo>
                  <a:pt x="0" y="1739"/>
                </a:lnTo>
                <a:lnTo>
                  <a:pt x="0" y="66052"/>
                </a:lnTo>
                <a:lnTo>
                  <a:pt x="17665" y="66052"/>
                </a:lnTo>
                <a:lnTo>
                  <a:pt x="17712" y="35047"/>
                </a:lnTo>
                <a:lnTo>
                  <a:pt x="21975" y="21798"/>
                </a:lnTo>
                <a:lnTo>
                  <a:pt x="35077" y="16421"/>
                </a:lnTo>
                <a:lnTo>
                  <a:pt x="41414" y="16421"/>
                </a:lnTo>
                <a:lnTo>
                  <a:pt x="41414" y="13677"/>
                </a:lnTo>
                <a:lnTo>
                  <a:pt x="16789" y="13677"/>
                </a:lnTo>
                <a:lnTo>
                  <a:pt x="16789" y="1739"/>
                </a:lnTo>
                <a:close/>
              </a:path>
              <a:path w="41414" h="66052">
                <a:moveTo>
                  <a:pt x="41414" y="16421"/>
                </a:moveTo>
                <a:lnTo>
                  <a:pt x="37185" y="16421"/>
                </a:lnTo>
                <a:lnTo>
                  <a:pt x="39801" y="16662"/>
                </a:lnTo>
                <a:lnTo>
                  <a:pt x="41414" y="17043"/>
                </a:lnTo>
                <a:lnTo>
                  <a:pt x="41414" y="16421"/>
                </a:lnTo>
                <a:close/>
              </a:path>
              <a:path w="41414" h="66052">
                <a:moveTo>
                  <a:pt x="38925" y="0"/>
                </a:moveTo>
                <a:lnTo>
                  <a:pt x="28727" y="0"/>
                </a:lnTo>
                <a:lnTo>
                  <a:pt x="20396" y="5600"/>
                </a:lnTo>
                <a:lnTo>
                  <a:pt x="17043" y="13677"/>
                </a:lnTo>
                <a:lnTo>
                  <a:pt x="41414" y="13677"/>
                </a:lnTo>
                <a:lnTo>
                  <a:pt x="41414" y="622"/>
                </a:lnTo>
                <a:lnTo>
                  <a:pt x="40170" y="253"/>
                </a:lnTo>
                <a:lnTo>
                  <a:pt x="38925" y="0"/>
                </a:lnTo>
                <a:close/>
              </a:path>
            </a:pathLst>
          </a:custGeom>
          <a:solidFill>
            <a:srgbClr val="FFFFFF"/>
          </a:solidFill>
        </p:spPr>
        <p:txBody>
          <a:bodyPr wrap="square" lIns="0" tIns="0" rIns="0" bIns="0" rtlCol="0">
            <a:noAutofit/>
          </a:bodyPr>
          <a:lstStyle/>
          <a:p>
            <a:endParaRPr/>
          </a:p>
        </p:txBody>
      </p:sp>
      <p:sp>
        <p:nvSpPr>
          <p:cNvPr id="15" name="object 15"/>
          <p:cNvSpPr/>
          <p:nvPr/>
        </p:nvSpPr>
        <p:spPr>
          <a:xfrm>
            <a:off x="885054" y="243857"/>
            <a:ext cx="41300" cy="84327"/>
          </a:xfrm>
          <a:custGeom>
            <a:avLst/>
            <a:gdLst/>
            <a:ahLst/>
            <a:cxnLst/>
            <a:rect l="l" t="t" r="r" b="b"/>
            <a:pathLst>
              <a:path w="41300" h="84327">
                <a:moveTo>
                  <a:pt x="28359" y="31102"/>
                </a:moveTo>
                <a:lnTo>
                  <a:pt x="10693" y="31102"/>
                </a:lnTo>
                <a:lnTo>
                  <a:pt x="10693" y="69036"/>
                </a:lnTo>
                <a:lnTo>
                  <a:pt x="16732" y="81531"/>
                </a:lnTo>
                <a:lnTo>
                  <a:pt x="30975" y="84328"/>
                </a:lnTo>
                <a:lnTo>
                  <a:pt x="38315" y="84213"/>
                </a:lnTo>
                <a:lnTo>
                  <a:pt x="41300" y="83705"/>
                </a:lnTo>
                <a:lnTo>
                  <a:pt x="41300" y="70396"/>
                </a:lnTo>
                <a:lnTo>
                  <a:pt x="29857" y="70396"/>
                </a:lnTo>
                <a:lnTo>
                  <a:pt x="28359" y="68910"/>
                </a:lnTo>
                <a:lnTo>
                  <a:pt x="28359" y="31102"/>
                </a:lnTo>
                <a:close/>
              </a:path>
              <a:path w="41300" h="84327">
                <a:moveTo>
                  <a:pt x="41300" y="69900"/>
                </a:moveTo>
                <a:lnTo>
                  <a:pt x="39674" y="70281"/>
                </a:lnTo>
                <a:lnTo>
                  <a:pt x="29857" y="70396"/>
                </a:lnTo>
                <a:lnTo>
                  <a:pt x="41300" y="70396"/>
                </a:lnTo>
                <a:lnTo>
                  <a:pt x="41300" y="69900"/>
                </a:lnTo>
                <a:close/>
              </a:path>
              <a:path w="41300" h="84327">
                <a:moveTo>
                  <a:pt x="41300" y="19278"/>
                </a:moveTo>
                <a:lnTo>
                  <a:pt x="0" y="19278"/>
                </a:lnTo>
                <a:lnTo>
                  <a:pt x="0" y="31102"/>
                </a:lnTo>
                <a:lnTo>
                  <a:pt x="41300" y="31102"/>
                </a:lnTo>
                <a:lnTo>
                  <a:pt x="41300" y="19278"/>
                </a:lnTo>
                <a:close/>
              </a:path>
              <a:path w="41300" h="84327">
                <a:moveTo>
                  <a:pt x="28359" y="0"/>
                </a:moveTo>
                <a:lnTo>
                  <a:pt x="10693" y="0"/>
                </a:lnTo>
                <a:lnTo>
                  <a:pt x="10693" y="19278"/>
                </a:lnTo>
                <a:lnTo>
                  <a:pt x="28359" y="19278"/>
                </a:lnTo>
                <a:lnTo>
                  <a:pt x="28359" y="0"/>
                </a:lnTo>
                <a:close/>
              </a:path>
            </a:pathLst>
          </a:custGeom>
          <a:solidFill>
            <a:srgbClr val="FFFFFF"/>
          </a:solidFill>
        </p:spPr>
        <p:txBody>
          <a:bodyPr wrap="square" lIns="0" tIns="0" rIns="0" bIns="0" rtlCol="0">
            <a:noAutofit/>
          </a:bodyPr>
          <a:lstStyle/>
          <a:p>
            <a:endParaRPr/>
          </a:p>
        </p:txBody>
      </p:sp>
      <p:sp>
        <p:nvSpPr>
          <p:cNvPr id="16" name="object 16"/>
          <p:cNvSpPr/>
          <p:nvPr/>
        </p:nvSpPr>
        <p:spPr>
          <a:xfrm>
            <a:off x="935177" y="261396"/>
            <a:ext cx="60325" cy="66052"/>
          </a:xfrm>
          <a:custGeom>
            <a:avLst/>
            <a:gdLst/>
            <a:ahLst/>
            <a:cxnLst/>
            <a:rect l="l" t="t" r="r" b="b"/>
            <a:pathLst>
              <a:path w="60325" h="66052">
                <a:moveTo>
                  <a:pt x="16789" y="1739"/>
                </a:moveTo>
                <a:lnTo>
                  <a:pt x="0" y="1739"/>
                </a:lnTo>
                <a:lnTo>
                  <a:pt x="0" y="66052"/>
                </a:lnTo>
                <a:lnTo>
                  <a:pt x="17665" y="66052"/>
                </a:lnTo>
                <a:lnTo>
                  <a:pt x="17763" y="19151"/>
                </a:lnTo>
                <a:lnTo>
                  <a:pt x="21767" y="13931"/>
                </a:lnTo>
                <a:lnTo>
                  <a:pt x="58682" y="13931"/>
                </a:lnTo>
                <a:lnTo>
                  <a:pt x="56549" y="10693"/>
                </a:lnTo>
                <a:lnTo>
                  <a:pt x="16789" y="10693"/>
                </a:lnTo>
                <a:lnTo>
                  <a:pt x="16789" y="1739"/>
                </a:lnTo>
                <a:close/>
              </a:path>
              <a:path w="60325" h="66052">
                <a:moveTo>
                  <a:pt x="58682" y="13931"/>
                </a:moveTo>
                <a:lnTo>
                  <a:pt x="39674" y="13931"/>
                </a:lnTo>
                <a:lnTo>
                  <a:pt x="42659" y="19151"/>
                </a:lnTo>
                <a:lnTo>
                  <a:pt x="42659" y="66052"/>
                </a:lnTo>
                <a:lnTo>
                  <a:pt x="60325" y="66052"/>
                </a:lnTo>
                <a:lnTo>
                  <a:pt x="58979" y="14382"/>
                </a:lnTo>
                <a:lnTo>
                  <a:pt x="58682" y="13931"/>
                </a:lnTo>
                <a:close/>
              </a:path>
              <a:path w="60325" h="66052">
                <a:moveTo>
                  <a:pt x="36817" y="0"/>
                </a:moveTo>
                <a:lnTo>
                  <a:pt x="29362" y="0"/>
                </a:lnTo>
                <a:lnTo>
                  <a:pt x="21640" y="3352"/>
                </a:lnTo>
                <a:lnTo>
                  <a:pt x="17157" y="10693"/>
                </a:lnTo>
                <a:lnTo>
                  <a:pt x="56549" y="10693"/>
                </a:lnTo>
                <a:lnTo>
                  <a:pt x="52030" y="3835"/>
                </a:lnTo>
                <a:lnTo>
                  <a:pt x="36817" y="0"/>
                </a:lnTo>
                <a:close/>
              </a:path>
            </a:pathLst>
          </a:custGeom>
          <a:solidFill>
            <a:srgbClr val="FFFFFF"/>
          </a:solidFill>
        </p:spPr>
        <p:txBody>
          <a:bodyPr wrap="square" lIns="0" tIns="0" rIns="0" bIns="0" rtlCol="0">
            <a:noAutofit/>
          </a:bodyPr>
          <a:lstStyle/>
          <a:p>
            <a:endParaRPr/>
          </a:p>
        </p:txBody>
      </p:sp>
      <p:sp>
        <p:nvSpPr>
          <p:cNvPr id="17" name="object 17"/>
          <p:cNvSpPr/>
          <p:nvPr/>
        </p:nvSpPr>
        <p:spPr>
          <a:xfrm>
            <a:off x="1003773" y="261461"/>
            <a:ext cx="63596" cy="65753"/>
          </a:xfrm>
          <a:custGeom>
            <a:avLst/>
            <a:gdLst/>
            <a:ahLst/>
            <a:cxnLst/>
            <a:rect l="l" t="t" r="r" b="b"/>
            <a:pathLst>
              <a:path w="63596" h="65753">
                <a:moveTo>
                  <a:pt x="30099" y="0"/>
                </a:moveTo>
                <a:lnTo>
                  <a:pt x="17585" y="3279"/>
                </a:lnTo>
                <a:lnTo>
                  <a:pt x="7972" y="11351"/>
                </a:lnTo>
                <a:lnTo>
                  <a:pt x="1897" y="23951"/>
                </a:lnTo>
                <a:lnTo>
                  <a:pt x="0" y="40815"/>
                </a:lnTo>
                <a:lnTo>
                  <a:pt x="4107" y="51750"/>
                </a:lnTo>
                <a:lnTo>
                  <a:pt x="12614" y="59972"/>
                </a:lnTo>
                <a:lnTo>
                  <a:pt x="26009" y="64850"/>
                </a:lnTo>
                <a:lnTo>
                  <a:pt x="44781" y="65753"/>
                </a:lnTo>
                <a:lnTo>
                  <a:pt x="55355" y="58759"/>
                </a:lnTo>
                <a:lnTo>
                  <a:pt x="57768" y="54407"/>
                </a:lnTo>
                <a:lnTo>
                  <a:pt x="22946" y="54407"/>
                </a:lnTo>
                <a:lnTo>
                  <a:pt x="17600" y="49442"/>
                </a:lnTo>
                <a:lnTo>
                  <a:pt x="17104" y="38113"/>
                </a:lnTo>
                <a:lnTo>
                  <a:pt x="63596" y="36072"/>
                </a:lnTo>
                <a:lnTo>
                  <a:pt x="62425" y="26925"/>
                </a:lnTo>
                <a:lnTo>
                  <a:pt x="17104" y="26925"/>
                </a:lnTo>
                <a:lnTo>
                  <a:pt x="17473" y="21946"/>
                </a:lnTo>
                <a:lnTo>
                  <a:pt x="20330" y="13247"/>
                </a:lnTo>
                <a:lnTo>
                  <a:pt x="56998" y="13247"/>
                </a:lnTo>
                <a:lnTo>
                  <a:pt x="55755" y="10895"/>
                </a:lnTo>
                <a:lnTo>
                  <a:pt x="45208" y="2941"/>
                </a:lnTo>
                <a:lnTo>
                  <a:pt x="30099" y="0"/>
                </a:lnTo>
                <a:close/>
              </a:path>
              <a:path w="63596" h="65753">
                <a:moveTo>
                  <a:pt x="62380" y="46089"/>
                </a:moveTo>
                <a:lnTo>
                  <a:pt x="46822" y="46089"/>
                </a:lnTo>
                <a:lnTo>
                  <a:pt x="45705" y="50064"/>
                </a:lnTo>
                <a:lnTo>
                  <a:pt x="39990" y="54407"/>
                </a:lnTo>
                <a:lnTo>
                  <a:pt x="57768" y="54407"/>
                </a:lnTo>
                <a:lnTo>
                  <a:pt x="62380" y="46089"/>
                </a:lnTo>
                <a:close/>
              </a:path>
              <a:path w="63596" h="65753">
                <a:moveTo>
                  <a:pt x="56998" y="13247"/>
                </a:moveTo>
                <a:lnTo>
                  <a:pt x="40358" y="13247"/>
                </a:lnTo>
                <a:lnTo>
                  <a:pt x="44219" y="17971"/>
                </a:lnTo>
                <a:lnTo>
                  <a:pt x="45832" y="26925"/>
                </a:lnTo>
                <a:lnTo>
                  <a:pt x="62425" y="26925"/>
                </a:lnTo>
                <a:lnTo>
                  <a:pt x="61848" y="22420"/>
                </a:lnTo>
                <a:lnTo>
                  <a:pt x="56998" y="13247"/>
                </a:lnTo>
                <a:close/>
              </a:path>
            </a:pathLst>
          </a:custGeom>
          <a:solidFill>
            <a:srgbClr val="FFFFFF"/>
          </a:solidFill>
        </p:spPr>
        <p:txBody>
          <a:bodyPr wrap="square" lIns="0" tIns="0" rIns="0" bIns="0" rtlCol="0">
            <a:noAutofit/>
          </a:bodyPr>
          <a:lstStyle/>
          <a:p>
            <a:endParaRPr/>
          </a:p>
        </p:txBody>
      </p:sp>
      <p:sp>
        <p:nvSpPr>
          <p:cNvPr id="18" name="object 18"/>
          <p:cNvSpPr/>
          <p:nvPr/>
        </p:nvSpPr>
        <p:spPr>
          <a:xfrm>
            <a:off x="1075349" y="261396"/>
            <a:ext cx="41414" cy="66052"/>
          </a:xfrm>
          <a:custGeom>
            <a:avLst/>
            <a:gdLst/>
            <a:ahLst/>
            <a:cxnLst/>
            <a:rect l="l" t="t" r="r" b="b"/>
            <a:pathLst>
              <a:path w="41414" h="66052">
                <a:moveTo>
                  <a:pt x="16789" y="1739"/>
                </a:moveTo>
                <a:lnTo>
                  <a:pt x="0" y="1739"/>
                </a:lnTo>
                <a:lnTo>
                  <a:pt x="0" y="66052"/>
                </a:lnTo>
                <a:lnTo>
                  <a:pt x="17665" y="66052"/>
                </a:lnTo>
                <a:lnTo>
                  <a:pt x="17712" y="35047"/>
                </a:lnTo>
                <a:lnTo>
                  <a:pt x="21975" y="21798"/>
                </a:lnTo>
                <a:lnTo>
                  <a:pt x="35077" y="16421"/>
                </a:lnTo>
                <a:lnTo>
                  <a:pt x="41414" y="16421"/>
                </a:lnTo>
                <a:lnTo>
                  <a:pt x="41414" y="13677"/>
                </a:lnTo>
                <a:lnTo>
                  <a:pt x="16789" y="13677"/>
                </a:lnTo>
                <a:lnTo>
                  <a:pt x="16789" y="1739"/>
                </a:lnTo>
                <a:close/>
              </a:path>
              <a:path w="41414" h="66052">
                <a:moveTo>
                  <a:pt x="41414" y="16421"/>
                </a:moveTo>
                <a:lnTo>
                  <a:pt x="37185" y="16421"/>
                </a:lnTo>
                <a:lnTo>
                  <a:pt x="39801" y="16662"/>
                </a:lnTo>
                <a:lnTo>
                  <a:pt x="41414" y="17043"/>
                </a:lnTo>
                <a:lnTo>
                  <a:pt x="41414" y="16421"/>
                </a:lnTo>
                <a:close/>
              </a:path>
              <a:path w="41414" h="66052">
                <a:moveTo>
                  <a:pt x="38925" y="0"/>
                </a:moveTo>
                <a:lnTo>
                  <a:pt x="28727" y="0"/>
                </a:lnTo>
                <a:lnTo>
                  <a:pt x="20396" y="5600"/>
                </a:lnTo>
                <a:lnTo>
                  <a:pt x="17030" y="13677"/>
                </a:lnTo>
                <a:lnTo>
                  <a:pt x="41414" y="13677"/>
                </a:lnTo>
                <a:lnTo>
                  <a:pt x="41414" y="622"/>
                </a:lnTo>
                <a:lnTo>
                  <a:pt x="40170" y="253"/>
                </a:lnTo>
                <a:lnTo>
                  <a:pt x="38925" y="0"/>
                </a:lnTo>
                <a:close/>
              </a:path>
            </a:pathLst>
          </a:custGeom>
          <a:solidFill>
            <a:srgbClr val="FFFFFF"/>
          </a:solidFill>
        </p:spPr>
        <p:txBody>
          <a:bodyPr wrap="square" lIns="0" tIns="0" rIns="0" bIns="0" rtlCol="0">
            <a:noAutofit/>
          </a:bodyPr>
          <a:lstStyle/>
          <a:p>
            <a:endParaRPr/>
          </a:p>
        </p:txBody>
      </p:sp>
      <p:sp>
        <p:nvSpPr>
          <p:cNvPr id="19" name="object 19"/>
          <p:cNvSpPr/>
          <p:nvPr/>
        </p:nvSpPr>
        <p:spPr>
          <a:xfrm>
            <a:off x="1118882" y="238633"/>
            <a:ext cx="116662" cy="88811"/>
          </a:xfrm>
          <a:custGeom>
            <a:avLst/>
            <a:gdLst/>
            <a:ahLst/>
            <a:cxnLst/>
            <a:rect l="l" t="t" r="r" b="b"/>
            <a:pathLst>
              <a:path w="116662" h="88811">
                <a:moveTo>
                  <a:pt x="19532" y="0"/>
                </a:moveTo>
                <a:lnTo>
                  <a:pt x="0" y="0"/>
                </a:lnTo>
                <a:lnTo>
                  <a:pt x="23507" y="88811"/>
                </a:lnTo>
                <a:lnTo>
                  <a:pt x="43281" y="88811"/>
                </a:lnTo>
                <a:lnTo>
                  <a:pt x="50222" y="60452"/>
                </a:lnTo>
                <a:lnTo>
                  <a:pt x="33578" y="60452"/>
                </a:lnTo>
                <a:lnTo>
                  <a:pt x="19532" y="0"/>
                </a:lnTo>
                <a:close/>
              </a:path>
              <a:path w="116662" h="88811">
                <a:moveTo>
                  <a:pt x="74570" y="28359"/>
                </a:moveTo>
                <a:lnTo>
                  <a:pt x="58331" y="28359"/>
                </a:lnTo>
                <a:lnTo>
                  <a:pt x="73393" y="88811"/>
                </a:lnTo>
                <a:lnTo>
                  <a:pt x="92786" y="88811"/>
                </a:lnTo>
                <a:lnTo>
                  <a:pt x="100208" y="61201"/>
                </a:lnTo>
                <a:lnTo>
                  <a:pt x="82715" y="61201"/>
                </a:lnTo>
                <a:lnTo>
                  <a:pt x="74570" y="28359"/>
                </a:lnTo>
                <a:close/>
              </a:path>
              <a:path w="116662" h="88811">
                <a:moveTo>
                  <a:pt x="116662" y="0"/>
                </a:moveTo>
                <a:lnTo>
                  <a:pt x="97523" y="0"/>
                </a:lnTo>
                <a:lnTo>
                  <a:pt x="82969" y="61201"/>
                </a:lnTo>
                <a:lnTo>
                  <a:pt x="100208" y="61201"/>
                </a:lnTo>
                <a:lnTo>
                  <a:pt x="116662" y="0"/>
                </a:lnTo>
                <a:close/>
              </a:path>
              <a:path w="116662" h="88811">
                <a:moveTo>
                  <a:pt x="67538" y="0"/>
                </a:moveTo>
                <a:lnTo>
                  <a:pt x="49250" y="0"/>
                </a:lnTo>
                <a:lnTo>
                  <a:pt x="33832" y="60452"/>
                </a:lnTo>
                <a:lnTo>
                  <a:pt x="50222" y="60452"/>
                </a:lnTo>
                <a:lnTo>
                  <a:pt x="58077" y="28359"/>
                </a:lnTo>
                <a:lnTo>
                  <a:pt x="74570" y="28359"/>
                </a:lnTo>
                <a:lnTo>
                  <a:pt x="67538" y="0"/>
                </a:lnTo>
                <a:close/>
              </a:path>
            </a:pathLst>
          </a:custGeom>
          <a:solidFill>
            <a:srgbClr val="FFFFFF"/>
          </a:solidFill>
        </p:spPr>
        <p:txBody>
          <a:bodyPr wrap="square" lIns="0" tIns="0" rIns="0" bIns="0" rtlCol="0">
            <a:noAutofit/>
          </a:bodyPr>
          <a:lstStyle/>
          <a:p>
            <a:endParaRPr/>
          </a:p>
        </p:txBody>
      </p:sp>
      <p:sp>
        <p:nvSpPr>
          <p:cNvPr id="20" name="object 20"/>
          <p:cNvSpPr/>
          <p:nvPr/>
        </p:nvSpPr>
        <p:spPr>
          <a:xfrm>
            <a:off x="1230114" y="261392"/>
            <a:ext cx="64997" cy="67297"/>
          </a:xfrm>
          <a:custGeom>
            <a:avLst/>
            <a:gdLst/>
            <a:ahLst/>
            <a:cxnLst/>
            <a:rect l="l" t="t" r="r" b="b"/>
            <a:pathLst>
              <a:path w="64997" h="67297">
                <a:moveTo>
                  <a:pt x="33172" y="0"/>
                </a:moveTo>
                <a:lnTo>
                  <a:pt x="20933" y="1915"/>
                </a:lnTo>
                <a:lnTo>
                  <a:pt x="9707" y="8810"/>
                </a:lnTo>
                <a:lnTo>
                  <a:pt x="2517" y="20277"/>
                </a:lnTo>
                <a:lnTo>
                  <a:pt x="0" y="35845"/>
                </a:lnTo>
                <a:lnTo>
                  <a:pt x="2900" y="48983"/>
                </a:lnTo>
                <a:lnTo>
                  <a:pt x="10442" y="59001"/>
                </a:lnTo>
                <a:lnTo>
                  <a:pt x="22661" y="65304"/>
                </a:lnTo>
                <a:lnTo>
                  <a:pt x="39595" y="67297"/>
                </a:lnTo>
                <a:lnTo>
                  <a:pt x="50734" y="63153"/>
                </a:lnTo>
                <a:lnTo>
                  <a:pt x="59006" y="54535"/>
                </a:lnTo>
                <a:lnTo>
                  <a:pt x="33172" y="54482"/>
                </a:lnTo>
                <a:lnTo>
                  <a:pt x="31220" y="54386"/>
                </a:lnTo>
                <a:lnTo>
                  <a:pt x="20533" y="47213"/>
                </a:lnTo>
                <a:lnTo>
                  <a:pt x="17651" y="32512"/>
                </a:lnTo>
                <a:lnTo>
                  <a:pt x="21447" y="19233"/>
                </a:lnTo>
                <a:lnTo>
                  <a:pt x="34420" y="13347"/>
                </a:lnTo>
                <a:lnTo>
                  <a:pt x="60087" y="13347"/>
                </a:lnTo>
                <a:lnTo>
                  <a:pt x="58581" y="10517"/>
                </a:lnTo>
                <a:lnTo>
                  <a:pt x="47750" y="2750"/>
                </a:lnTo>
                <a:lnTo>
                  <a:pt x="33172" y="0"/>
                </a:lnTo>
                <a:close/>
              </a:path>
              <a:path w="64997" h="67297">
                <a:moveTo>
                  <a:pt x="60087" y="13347"/>
                </a:moveTo>
                <a:lnTo>
                  <a:pt x="34420" y="13347"/>
                </a:lnTo>
                <a:lnTo>
                  <a:pt x="45782" y="20248"/>
                </a:lnTo>
                <a:lnTo>
                  <a:pt x="48841" y="34466"/>
                </a:lnTo>
                <a:lnTo>
                  <a:pt x="45413" y="48280"/>
                </a:lnTo>
                <a:lnTo>
                  <a:pt x="33172" y="54482"/>
                </a:lnTo>
                <a:lnTo>
                  <a:pt x="59025" y="54482"/>
                </a:lnTo>
                <a:lnTo>
                  <a:pt x="63923" y="41118"/>
                </a:lnTo>
                <a:lnTo>
                  <a:pt x="64997" y="22579"/>
                </a:lnTo>
                <a:lnTo>
                  <a:pt x="60087" y="13347"/>
                </a:lnTo>
                <a:close/>
              </a:path>
            </a:pathLst>
          </a:custGeom>
          <a:solidFill>
            <a:srgbClr val="FFFFFF"/>
          </a:solidFill>
        </p:spPr>
        <p:txBody>
          <a:bodyPr wrap="square" lIns="0" tIns="0" rIns="0" bIns="0" rtlCol="0">
            <a:noAutofit/>
          </a:bodyPr>
          <a:lstStyle/>
          <a:p>
            <a:endParaRPr/>
          </a:p>
        </p:txBody>
      </p:sp>
      <p:sp>
        <p:nvSpPr>
          <p:cNvPr id="21" name="object 21"/>
          <p:cNvSpPr/>
          <p:nvPr/>
        </p:nvSpPr>
        <p:spPr>
          <a:xfrm>
            <a:off x="1305198" y="261396"/>
            <a:ext cx="41427" cy="66052"/>
          </a:xfrm>
          <a:custGeom>
            <a:avLst/>
            <a:gdLst/>
            <a:ahLst/>
            <a:cxnLst/>
            <a:rect l="l" t="t" r="r" b="b"/>
            <a:pathLst>
              <a:path w="41427" h="66052">
                <a:moveTo>
                  <a:pt x="16802" y="1739"/>
                </a:moveTo>
                <a:lnTo>
                  <a:pt x="0" y="1739"/>
                </a:lnTo>
                <a:lnTo>
                  <a:pt x="0" y="66052"/>
                </a:lnTo>
                <a:lnTo>
                  <a:pt x="17665" y="66052"/>
                </a:lnTo>
                <a:lnTo>
                  <a:pt x="17713" y="35047"/>
                </a:lnTo>
                <a:lnTo>
                  <a:pt x="21980" y="21798"/>
                </a:lnTo>
                <a:lnTo>
                  <a:pt x="35077" y="16421"/>
                </a:lnTo>
                <a:lnTo>
                  <a:pt x="41427" y="16421"/>
                </a:lnTo>
                <a:lnTo>
                  <a:pt x="41427" y="13677"/>
                </a:lnTo>
                <a:lnTo>
                  <a:pt x="16802" y="13677"/>
                </a:lnTo>
                <a:lnTo>
                  <a:pt x="16802" y="1739"/>
                </a:lnTo>
                <a:close/>
              </a:path>
              <a:path w="41427" h="66052">
                <a:moveTo>
                  <a:pt x="41427" y="16421"/>
                </a:moveTo>
                <a:lnTo>
                  <a:pt x="37185" y="16421"/>
                </a:lnTo>
                <a:lnTo>
                  <a:pt x="39801" y="16662"/>
                </a:lnTo>
                <a:lnTo>
                  <a:pt x="41427" y="17043"/>
                </a:lnTo>
                <a:lnTo>
                  <a:pt x="41427" y="16421"/>
                </a:lnTo>
                <a:close/>
              </a:path>
              <a:path w="41427" h="66052">
                <a:moveTo>
                  <a:pt x="38938" y="0"/>
                </a:moveTo>
                <a:lnTo>
                  <a:pt x="28727" y="0"/>
                </a:lnTo>
                <a:lnTo>
                  <a:pt x="20396" y="5600"/>
                </a:lnTo>
                <a:lnTo>
                  <a:pt x="17043" y="13677"/>
                </a:lnTo>
                <a:lnTo>
                  <a:pt x="41427" y="13677"/>
                </a:lnTo>
                <a:lnTo>
                  <a:pt x="41427" y="622"/>
                </a:lnTo>
                <a:lnTo>
                  <a:pt x="40182" y="253"/>
                </a:lnTo>
                <a:lnTo>
                  <a:pt x="38938" y="0"/>
                </a:lnTo>
                <a:close/>
              </a:path>
            </a:pathLst>
          </a:custGeom>
          <a:solidFill>
            <a:srgbClr val="FFFFFF"/>
          </a:solidFill>
        </p:spPr>
        <p:txBody>
          <a:bodyPr wrap="square" lIns="0" tIns="0" rIns="0" bIns="0" rtlCol="0">
            <a:noAutofit/>
          </a:bodyPr>
          <a:lstStyle/>
          <a:p>
            <a:endParaRPr/>
          </a:p>
        </p:txBody>
      </p:sp>
      <p:sp>
        <p:nvSpPr>
          <p:cNvPr id="22" name="object 22"/>
          <p:cNvSpPr/>
          <p:nvPr/>
        </p:nvSpPr>
        <p:spPr>
          <a:xfrm>
            <a:off x="1362792" y="238633"/>
            <a:ext cx="0" cy="88811"/>
          </a:xfrm>
          <a:custGeom>
            <a:avLst/>
            <a:gdLst/>
            <a:ahLst/>
            <a:cxnLst/>
            <a:rect l="l" t="t" r="r" b="b"/>
            <a:pathLst>
              <a:path h="88811">
                <a:moveTo>
                  <a:pt x="0" y="0"/>
                </a:moveTo>
                <a:lnTo>
                  <a:pt x="0" y="88811"/>
                </a:lnTo>
              </a:path>
            </a:pathLst>
          </a:custGeom>
          <a:ln w="18935">
            <a:solidFill>
              <a:srgbClr val="FFFFFF"/>
            </a:solidFill>
          </a:ln>
        </p:spPr>
        <p:txBody>
          <a:bodyPr wrap="square" lIns="0" tIns="0" rIns="0" bIns="0" rtlCol="0">
            <a:noAutofit/>
          </a:bodyPr>
          <a:lstStyle/>
          <a:p>
            <a:endParaRPr/>
          </a:p>
        </p:txBody>
      </p:sp>
      <p:sp>
        <p:nvSpPr>
          <p:cNvPr id="23" name="object 23"/>
          <p:cNvSpPr/>
          <p:nvPr/>
        </p:nvSpPr>
        <p:spPr>
          <a:xfrm>
            <a:off x="1379985" y="238638"/>
            <a:ext cx="64771" cy="90550"/>
          </a:xfrm>
          <a:custGeom>
            <a:avLst/>
            <a:gdLst/>
            <a:ahLst/>
            <a:cxnLst/>
            <a:rect l="l" t="t" r="r" b="b"/>
            <a:pathLst>
              <a:path w="64771" h="90550">
                <a:moveTo>
                  <a:pt x="33199" y="24817"/>
                </a:moveTo>
                <a:lnTo>
                  <a:pt x="15533" y="25594"/>
                </a:lnTo>
                <a:lnTo>
                  <a:pt x="6630" y="33860"/>
                </a:lnTo>
                <a:lnTo>
                  <a:pt x="1423" y="46918"/>
                </a:lnTo>
                <a:lnTo>
                  <a:pt x="0" y="64125"/>
                </a:lnTo>
                <a:lnTo>
                  <a:pt x="4742" y="77435"/>
                </a:lnTo>
                <a:lnTo>
                  <a:pt x="14118" y="86929"/>
                </a:lnTo>
                <a:lnTo>
                  <a:pt x="28195" y="90551"/>
                </a:lnTo>
                <a:lnTo>
                  <a:pt x="36526" y="90551"/>
                </a:lnTo>
                <a:lnTo>
                  <a:pt x="43626" y="87566"/>
                </a:lnTo>
                <a:lnTo>
                  <a:pt x="47728" y="80594"/>
                </a:lnTo>
                <a:lnTo>
                  <a:pt x="64771" y="80594"/>
                </a:lnTo>
                <a:lnTo>
                  <a:pt x="64771" y="77213"/>
                </a:lnTo>
                <a:lnTo>
                  <a:pt x="31583" y="77213"/>
                </a:lnTo>
                <a:lnTo>
                  <a:pt x="20451" y="70280"/>
                </a:lnTo>
                <a:lnTo>
                  <a:pt x="17009" y="56170"/>
                </a:lnTo>
                <a:lnTo>
                  <a:pt x="20539" y="42256"/>
                </a:lnTo>
                <a:lnTo>
                  <a:pt x="32551" y="36068"/>
                </a:lnTo>
                <a:lnTo>
                  <a:pt x="64771" y="36068"/>
                </a:lnTo>
                <a:lnTo>
                  <a:pt x="64771" y="32334"/>
                </a:lnTo>
                <a:lnTo>
                  <a:pt x="47106" y="32334"/>
                </a:lnTo>
                <a:lnTo>
                  <a:pt x="43151" y="28263"/>
                </a:lnTo>
                <a:lnTo>
                  <a:pt x="33199" y="24817"/>
                </a:lnTo>
                <a:close/>
              </a:path>
              <a:path w="64771" h="90550">
                <a:moveTo>
                  <a:pt x="64771" y="80594"/>
                </a:moveTo>
                <a:lnTo>
                  <a:pt x="47969" y="80594"/>
                </a:lnTo>
                <a:lnTo>
                  <a:pt x="47969" y="88811"/>
                </a:lnTo>
                <a:lnTo>
                  <a:pt x="64771" y="88811"/>
                </a:lnTo>
                <a:lnTo>
                  <a:pt x="64771" y="80594"/>
                </a:lnTo>
                <a:close/>
              </a:path>
              <a:path w="64771" h="90550">
                <a:moveTo>
                  <a:pt x="64771" y="36068"/>
                </a:moveTo>
                <a:lnTo>
                  <a:pt x="32551" y="36068"/>
                </a:lnTo>
                <a:lnTo>
                  <a:pt x="33750" y="36105"/>
                </a:lnTo>
                <a:lnTo>
                  <a:pt x="44677" y="42914"/>
                </a:lnTo>
                <a:lnTo>
                  <a:pt x="47714" y="57589"/>
                </a:lnTo>
                <a:lnTo>
                  <a:pt x="44088" y="71223"/>
                </a:lnTo>
                <a:lnTo>
                  <a:pt x="31583" y="77213"/>
                </a:lnTo>
                <a:lnTo>
                  <a:pt x="64771" y="77213"/>
                </a:lnTo>
                <a:lnTo>
                  <a:pt x="64771" y="36068"/>
                </a:lnTo>
                <a:close/>
              </a:path>
              <a:path w="64771" h="90550">
                <a:moveTo>
                  <a:pt x="64771" y="0"/>
                </a:moveTo>
                <a:lnTo>
                  <a:pt x="47106" y="0"/>
                </a:lnTo>
                <a:lnTo>
                  <a:pt x="47106" y="32334"/>
                </a:lnTo>
                <a:lnTo>
                  <a:pt x="64771" y="32334"/>
                </a:lnTo>
                <a:lnTo>
                  <a:pt x="64771" y="0"/>
                </a:lnTo>
                <a:close/>
              </a:path>
            </a:pathLst>
          </a:custGeom>
          <a:solidFill>
            <a:srgbClr val="FFFFFF"/>
          </a:solidFill>
        </p:spPr>
        <p:txBody>
          <a:bodyPr wrap="square" lIns="0" tIns="0" rIns="0" bIns="0" rtlCol="0">
            <a:noAutofit/>
          </a:bodyPr>
          <a:lstStyle/>
          <a:p>
            <a:endParaRPr/>
          </a:p>
        </p:txBody>
      </p:sp>
      <p:sp>
        <p:nvSpPr>
          <p:cNvPr id="32" name="object 32"/>
          <p:cNvSpPr txBox="1"/>
          <p:nvPr/>
        </p:nvSpPr>
        <p:spPr>
          <a:xfrm>
            <a:off x="427483" y="626697"/>
            <a:ext cx="7945505" cy="330193"/>
          </a:xfrm>
          <a:prstGeom prst="rect">
            <a:avLst/>
          </a:prstGeom>
        </p:spPr>
        <p:txBody>
          <a:bodyPr vert="horz" wrap="square" lIns="0" tIns="0" rIns="0" bIns="0" rtlCol="0">
            <a:noAutofit/>
          </a:bodyPr>
          <a:lstStyle/>
          <a:p>
            <a:pPr marL="12700">
              <a:lnSpc>
                <a:spcPct val="100000"/>
              </a:lnSpc>
            </a:pPr>
            <a:r>
              <a:rPr sz="2000" b="1" spc="-60" dirty="0" smtClean="0">
                <a:solidFill>
                  <a:srgbClr val="1D3649"/>
                </a:solidFill>
                <a:latin typeface="Arial"/>
                <a:cs typeface="Arial"/>
              </a:rPr>
              <a:t>G</a:t>
            </a:r>
            <a:r>
              <a:rPr sz="2000" b="1" spc="-15" dirty="0" smtClean="0">
                <a:solidFill>
                  <a:srgbClr val="1D3649"/>
                </a:solidFill>
                <a:latin typeface="Arial"/>
                <a:cs typeface="Arial"/>
              </a:rPr>
              <a:t>e</a:t>
            </a:r>
            <a:r>
              <a:rPr sz="2000" b="1" spc="80" dirty="0" smtClean="0">
                <a:solidFill>
                  <a:srgbClr val="1D3649"/>
                </a:solidFill>
                <a:latin typeface="Arial"/>
                <a:cs typeface="Arial"/>
              </a:rPr>
              <a:t>t</a:t>
            </a:r>
            <a:r>
              <a:rPr sz="2000" b="1" spc="-20" dirty="0" smtClean="0">
                <a:solidFill>
                  <a:srgbClr val="1D3649"/>
                </a:solidFill>
                <a:latin typeface="Arial"/>
                <a:cs typeface="Arial"/>
              </a:rPr>
              <a:t>ti</a:t>
            </a:r>
            <a:r>
              <a:rPr sz="2000" b="1" spc="-50" dirty="0" smtClean="0">
                <a:solidFill>
                  <a:srgbClr val="1D3649"/>
                </a:solidFill>
                <a:latin typeface="Arial"/>
                <a:cs typeface="Arial"/>
              </a:rPr>
              <a:t>ng</a:t>
            </a:r>
            <a:r>
              <a:rPr sz="2000" b="1" spc="-75" dirty="0" smtClean="0">
                <a:solidFill>
                  <a:srgbClr val="1D3649"/>
                </a:solidFill>
                <a:latin typeface="Arial"/>
                <a:cs typeface="Arial"/>
              </a:rPr>
              <a:t> s</a:t>
            </a:r>
            <a:r>
              <a:rPr sz="2000" b="1" spc="25" dirty="0" smtClean="0">
                <a:solidFill>
                  <a:srgbClr val="1D3649"/>
                </a:solidFill>
                <a:latin typeface="Arial"/>
                <a:cs typeface="Arial"/>
              </a:rPr>
              <a:t>t</a:t>
            </a:r>
            <a:r>
              <a:rPr sz="2000" b="1" spc="15" dirty="0" smtClean="0">
                <a:solidFill>
                  <a:srgbClr val="1D3649"/>
                </a:solidFill>
                <a:latin typeface="Arial"/>
                <a:cs typeface="Arial"/>
              </a:rPr>
              <a:t>a</a:t>
            </a:r>
            <a:r>
              <a:rPr sz="2000" b="1" spc="65" dirty="0" smtClean="0">
                <a:solidFill>
                  <a:srgbClr val="1D3649"/>
                </a:solidFill>
                <a:latin typeface="Arial"/>
                <a:cs typeface="Arial"/>
              </a:rPr>
              <a:t>r</a:t>
            </a:r>
            <a:r>
              <a:rPr sz="2000" b="1" spc="-10" dirty="0" smtClean="0">
                <a:solidFill>
                  <a:srgbClr val="1D3649"/>
                </a:solidFill>
                <a:latin typeface="Arial"/>
                <a:cs typeface="Arial"/>
              </a:rPr>
              <a:t>ted</a:t>
            </a:r>
            <a:r>
              <a:rPr sz="2000" b="1" spc="-75" dirty="0" smtClean="0">
                <a:solidFill>
                  <a:srgbClr val="1D3649"/>
                </a:solidFill>
                <a:latin typeface="Arial"/>
                <a:cs typeface="Arial"/>
              </a:rPr>
              <a:t> </a:t>
            </a:r>
            <a:r>
              <a:rPr sz="2000" b="1" spc="-10" dirty="0" smtClean="0">
                <a:solidFill>
                  <a:srgbClr val="1D3649"/>
                </a:solidFill>
                <a:latin typeface="Arial"/>
                <a:cs typeface="Arial"/>
              </a:rPr>
              <a:t>with</a:t>
            </a:r>
            <a:r>
              <a:rPr sz="2000" b="1" spc="-75" dirty="0" smtClean="0">
                <a:solidFill>
                  <a:srgbClr val="1D3649"/>
                </a:solidFill>
                <a:latin typeface="Arial"/>
                <a:cs typeface="Arial"/>
              </a:rPr>
              <a:t> </a:t>
            </a:r>
            <a:r>
              <a:rPr sz="2000" b="1" spc="-90" dirty="0" smtClean="0">
                <a:solidFill>
                  <a:srgbClr val="1D3649"/>
                </a:solidFill>
                <a:latin typeface="Arial"/>
                <a:cs typeface="Arial"/>
              </a:rPr>
              <a:t>y</a:t>
            </a:r>
            <a:r>
              <a:rPr sz="2000" b="1" spc="-45" dirty="0" smtClean="0">
                <a:solidFill>
                  <a:srgbClr val="1D3649"/>
                </a:solidFill>
                <a:latin typeface="Arial"/>
                <a:cs typeface="Arial"/>
              </a:rPr>
              <a:t>our</a:t>
            </a:r>
            <a:r>
              <a:rPr sz="2000" b="1" spc="-75" dirty="0" smtClean="0">
                <a:solidFill>
                  <a:srgbClr val="1D3649"/>
                </a:solidFill>
                <a:latin typeface="Arial"/>
                <a:cs typeface="Arial"/>
              </a:rPr>
              <a:t> </a:t>
            </a:r>
            <a:r>
              <a:rPr lang="en-US" sz="2000" b="1" spc="0" dirty="0" smtClean="0">
                <a:solidFill>
                  <a:srgbClr val="1D3649"/>
                </a:solidFill>
                <a:latin typeface="Arial"/>
                <a:cs typeface="Arial"/>
              </a:rPr>
              <a:t>own Digital Healthcare Event </a:t>
            </a:r>
            <a:endParaRPr sz="2000" dirty="0">
              <a:latin typeface="Arial"/>
              <a:cs typeface="Arial"/>
            </a:endParaRPr>
          </a:p>
        </p:txBody>
      </p:sp>
      <p:sp>
        <p:nvSpPr>
          <p:cNvPr id="38" name="object 38"/>
          <p:cNvSpPr txBox="1">
            <a:spLocks noGrp="1"/>
          </p:cNvSpPr>
          <p:nvPr>
            <p:ph type="ftr" sz="quarter" idx="5"/>
          </p:nvPr>
        </p:nvSpPr>
        <p:spPr>
          <a:prstGeom prst="rect">
            <a:avLst/>
          </a:prstGeom>
        </p:spPr>
        <p:txBody>
          <a:bodyPr vert="horz" wrap="square" lIns="0" tIns="0" rIns="0" bIns="0" rtlCol="0">
            <a:noAutofit/>
          </a:bodyPr>
          <a:lstStyle/>
          <a:p>
            <a:pPr marL="12700">
              <a:lnSpc>
                <a:spcPct val="100000"/>
              </a:lnSpc>
            </a:pPr>
            <a:r>
              <a:rPr sz="800" spc="-15" dirty="0" smtClean="0">
                <a:latin typeface="Arial"/>
                <a:cs typeface="Arial"/>
              </a:rPr>
              <a:t>Se</a:t>
            </a:r>
            <a:r>
              <a:rPr sz="800" spc="-25" dirty="0" smtClean="0">
                <a:latin typeface="Arial"/>
                <a:cs typeface="Arial"/>
              </a:rPr>
              <a:t>p</a:t>
            </a:r>
            <a:r>
              <a:rPr sz="800" spc="-15" dirty="0" smtClean="0">
                <a:latin typeface="Arial"/>
                <a:cs typeface="Arial"/>
              </a:rPr>
              <a:t>t</a:t>
            </a:r>
            <a:r>
              <a:rPr sz="800" spc="-5" dirty="0" smtClean="0">
                <a:latin typeface="Arial"/>
                <a:cs typeface="Arial"/>
              </a:rPr>
              <a:t>ember</a:t>
            </a:r>
            <a:r>
              <a:rPr sz="800" spc="-35" dirty="0" smtClean="0">
                <a:latin typeface="Arial"/>
                <a:cs typeface="Arial"/>
              </a:rPr>
              <a:t> </a:t>
            </a:r>
            <a:r>
              <a:rPr sz="800" spc="-125" dirty="0" smtClean="0">
                <a:latin typeface="Arial"/>
                <a:cs typeface="Arial"/>
              </a:rPr>
              <a:t>1</a:t>
            </a:r>
            <a:r>
              <a:rPr sz="800" spc="-30" dirty="0" smtClean="0">
                <a:latin typeface="Arial"/>
                <a:cs typeface="Arial"/>
              </a:rPr>
              <a:t>5,</a:t>
            </a:r>
            <a:r>
              <a:rPr sz="800" spc="-35" dirty="0" smtClean="0">
                <a:latin typeface="Arial"/>
                <a:cs typeface="Arial"/>
              </a:rPr>
              <a:t> </a:t>
            </a:r>
            <a:r>
              <a:rPr sz="800" spc="-15" dirty="0" smtClean="0">
                <a:latin typeface="Arial"/>
                <a:cs typeface="Arial"/>
              </a:rPr>
              <a:t>2</a:t>
            </a:r>
            <a:r>
              <a:rPr sz="800" spc="-10" dirty="0" smtClean="0">
                <a:latin typeface="Arial"/>
                <a:cs typeface="Arial"/>
              </a:rPr>
              <a:t>0</a:t>
            </a:r>
            <a:r>
              <a:rPr sz="800" spc="-55" dirty="0" smtClean="0">
                <a:latin typeface="Arial"/>
                <a:cs typeface="Arial"/>
              </a:rPr>
              <a:t>16</a:t>
            </a:r>
            <a:endParaRPr sz="800">
              <a:latin typeface="Arial"/>
              <a:cs typeface="Arial"/>
            </a:endParaRPr>
          </a:p>
        </p:txBody>
      </p:sp>
      <p:sp>
        <p:nvSpPr>
          <p:cNvPr id="39" name="Rectangle 38"/>
          <p:cNvSpPr/>
          <p:nvPr/>
        </p:nvSpPr>
        <p:spPr>
          <a:xfrm>
            <a:off x="427484" y="1164487"/>
            <a:ext cx="7421116" cy="4062651"/>
          </a:xfrm>
          <a:prstGeom prst="rect">
            <a:avLst/>
          </a:prstGeom>
        </p:spPr>
        <p:txBody>
          <a:bodyPr wrap="square">
            <a:spAutoFit/>
          </a:bodyPr>
          <a:lstStyle/>
          <a:p>
            <a:r>
              <a:rPr lang="en-US" sz="1400" b="1" dirty="0" smtClean="0">
                <a:solidFill>
                  <a:schemeClr val="accent1"/>
                </a:solidFill>
                <a:latin typeface="Helvetica" charset="0"/>
              </a:rPr>
              <a:t>Plan to run a local led Digital Healthcare event using Global content package. </a:t>
            </a:r>
            <a:endParaRPr lang="en-US" sz="1400" b="1" dirty="0" smtClean="0">
              <a:solidFill>
                <a:schemeClr val="accent1"/>
              </a:solidFill>
              <a:effectLst/>
              <a:latin typeface="Helvetica" charset="0"/>
            </a:endParaRPr>
          </a:p>
          <a:p>
            <a:endParaRPr lang="en-US" sz="1400" b="1" dirty="0" smtClean="0">
              <a:solidFill>
                <a:schemeClr val="accent1"/>
              </a:solidFill>
              <a:effectLst/>
              <a:latin typeface="Helvetica" charset="0"/>
            </a:endParaRPr>
          </a:p>
          <a:p>
            <a:r>
              <a:rPr lang="en-US" sz="1400" b="1" dirty="0" smtClean="0">
                <a:solidFill>
                  <a:schemeClr val="accent1"/>
                </a:solidFill>
                <a:effectLst/>
                <a:latin typeface="Helvetica" charset="0"/>
              </a:rPr>
              <a:t>Create a project plan to detail out all steps. </a:t>
            </a:r>
          </a:p>
          <a:p>
            <a:pPr marL="342900" indent="-342900">
              <a:lnSpc>
                <a:spcPct val="150000"/>
              </a:lnSpc>
              <a:buFont typeface="+mj-lt"/>
              <a:buAutoNum type="alphaLcParenR"/>
            </a:pPr>
            <a:r>
              <a:rPr lang="en-US" sz="1200" dirty="0" smtClean="0">
                <a:effectLst/>
                <a:latin typeface="Helvetica" charset="0"/>
              </a:rPr>
              <a:t>Select topic / event format (IBM) </a:t>
            </a:r>
          </a:p>
          <a:p>
            <a:pPr marL="342900" indent="-342900">
              <a:lnSpc>
                <a:spcPct val="150000"/>
              </a:lnSpc>
              <a:buFont typeface="+mj-lt"/>
              <a:buAutoNum type="alphaLcParenR"/>
            </a:pPr>
            <a:r>
              <a:rPr lang="en-US" sz="1200" dirty="0" smtClean="0">
                <a:latin typeface="Helvetica" charset="0"/>
              </a:rPr>
              <a:t>Select and c</a:t>
            </a:r>
            <a:r>
              <a:rPr lang="en-US" sz="1200" dirty="0" smtClean="0">
                <a:effectLst/>
                <a:latin typeface="Helvetica" charset="0"/>
              </a:rPr>
              <a:t>onfirm location availability (IBM or Agency)</a:t>
            </a:r>
            <a:endParaRPr lang="en-US" sz="1200" dirty="0">
              <a:latin typeface="Helvetica" charset="0"/>
            </a:endParaRPr>
          </a:p>
          <a:p>
            <a:pPr marL="342900" indent="-342900">
              <a:lnSpc>
                <a:spcPct val="150000"/>
              </a:lnSpc>
              <a:buFont typeface="+mj-lt"/>
              <a:buAutoNum type="alphaLcParenR"/>
            </a:pPr>
            <a:r>
              <a:rPr lang="en-US" sz="1200" dirty="0" smtClean="0">
                <a:effectLst/>
                <a:latin typeface="Helvetica" charset="0"/>
              </a:rPr>
              <a:t>Confirm panel host and participants availability (IBM or Agency)</a:t>
            </a:r>
            <a:endParaRPr lang="en-US" sz="1200" dirty="0">
              <a:latin typeface="Helvetica" charset="0"/>
            </a:endParaRPr>
          </a:p>
          <a:p>
            <a:pPr marL="342900" indent="-342900">
              <a:lnSpc>
                <a:spcPct val="150000"/>
              </a:lnSpc>
              <a:buFont typeface="+mj-lt"/>
              <a:buAutoNum type="alphaLcParenR"/>
            </a:pPr>
            <a:r>
              <a:rPr lang="en-US" sz="1200" dirty="0" smtClean="0">
                <a:effectLst/>
                <a:latin typeface="Helvetica" charset="0"/>
              </a:rPr>
              <a:t>Create and finalize pre- and post-event communication plan (IBM &amp; Agency)</a:t>
            </a:r>
            <a:endParaRPr lang="en-US" sz="1200" dirty="0">
              <a:latin typeface="Helvetica" charset="0"/>
            </a:endParaRPr>
          </a:p>
          <a:p>
            <a:pPr marL="342900" indent="-342900">
              <a:lnSpc>
                <a:spcPct val="150000"/>
              </a:lnSpc>
              <a:buFont typeface="+mj-lt"/>
              <a:buAutoNum type="alphaLcParenR"/>
            </a:pPr>
            <a:r>
              <a:rPr lang="en-US" sz="1200" dirty="0" smtClean="0">
                <a:effectLst/>
                <a:latin typeface="Helvetica" charset="0"/>
              </a:rPr>
              <a:t>Finalize, present, gain approval on influencer strategy (IBM &amp; Agency)</a:t>
            </a:r>
          </a:p>
          <a:p>
            <a:pPr marL="342900" indent="-342900">
              <a:lnSpc>
                <a:spcPct val="150000"/>
              </a:lnSpc>
              <a:buFont typeface="+mj-lt"/>
              <a:buAutoNum type="alphaLcParenR"/>
            </a:pPr>
            <a:r>
              <a:rPr lang="en-US" sz="1200" dirty="0" smtClean="0">
                <a:effectLst/>
                <a:latin typeface="Helvetica" charset="0"/>
              </a:rPr>
              <a:t>Reach out to sales to confirm prospect and existing customer attendee list (IBM) </a:t>
            </a:r>
          </a:p>
          <a:p>
            <a:pPr marL="342900" indent="-342900">
              <a:lnSpc>
                <a:spcPct val="150000"/>
              </a:lnSpc>
              <a:buFont typeface="+mj-lt"/>
              <a:buAutoNum type="alphaLcParenR"/>
            </a:pPr>
            <a:r>
              <a:rPr lang="en-US" sz="1200" dirty="0" smtClean="0">
                <a:effectLst/>
                <a:latin typeface="Helvetica" charset="0"/>
              </a:rPr>
              <a:t>Recruit influencers (IBM &amp; Agency)</a:t>
            </a:r>
            <a:endParaRPr lang="en-US" sz="1200" dirty="0">
              <a:latin typeface="Helvetica" charset="0"/>
            </a:endParaRPr>
          </a:p>
          <a:p>
            <a:pPr marL="342900" indent="-342900">
              <a:lnSpc>
                <a:spcPct val="150000"/>
              </a:lnSpc>
              <a:buFont typeface="+mj-lt"/>
              <a:buAutoNum type="alphaLcParenR"/>
            </a:pPr>
            <a:r>
              <a:rPr lang="en-US" sz="1200" dirty="0" smtClean="0">
                <a:effectLst/>
                <a:latin typeface="Helvetica" charset="0"/>
              </a:rPr>
              <a:t>Create outreach assets, invitations, seed story with influencers (Agency)</a:t>
            </a:r>
            <a:endParaRPr lang="en-US" sz="1200" dirty="0">
              <a:latin typeface="Helvetica" charset="0"/>
            </a:endParaRPr>
          </a:p>
          <a:p>
            <a:pPr marL="342900" indent="-342900">
              <a:lnSpc>
                <a:spcPct val="150000"/>
              </a:lnSpc>
              <a:buFont typeface="+mj-lt"/>
              <a:buAutoNum type="alphaLcParenR"/>
            </a:pPr>
            <a:r>
              <a:rPr lang="en-US" sz="1200" dirty="0" smtClean="0">
                <a:effectLst/>
                <a:latin typeface="Helvetica" charset="0"/>
              </a:rPr>
              <a:t>Partner with panel host and participants to shape conversation (IBM or Agency) </a:t>
            </a:r>
          </a:p>
          <a:p>
            <a:pPr marL="342900" indent="-342900">
              <a:lnSpc>
                <a:spcPct val="150000"/>
              </a:lnSpc>
              <a:buFont typeface="+mj-lt"/>
              <a:buAutoNum type="alphaLcParenR"/>
            </a:pPr>
            <a:r>
              <a:rPr lang="en-US" sz="1200" dirty="0" smtClean="0">
                <a:latin typeface="Helvetica" charset="0"/>
              </a:rPr>
              <a:t>Consider live streams, on-site social media, video capture (IBM or Agency) </a:t>
            </a:r>
          </a:p>
          <a:p>
            <a:pPr marL="342900" indent="-342900">
              <a:lnSpc>
                <a:spcPct val="150000"/>
              </a:lnSpc>
              <a:buFont typeface="+mj-lt"/>
              <a:buAutoNum type="alphaLcParenR"/>
            </a:pPr>
            <a:r>
              <a:rPr lang="en-US" sz="1200" dirty="0" smtClean="0">
                <a:effectLst/>
                <a:latin typeface="Helvetica" charset="0"/>
              </a:rPr>
              <a:t>Post-event content management editing (Agency)</a:t>
            </a:r>
          </a:p>
          <a:p>
            <a:pPr marL="342900" indent="-342900">
              <a:lnSpc>
                <a:spcPct val="150000"/>
              </a:lnSpc>
              <a:buFont typeface="+mj-lt"/>
              <a:buAutoNum type="alphaLcParenR"/>
            </a:pPr>
            <a:r>
              <a:rPr lang="en-US" sz="1200" dirty="0" smtClean="0">
                <a:latin typeface="Helvetica" charset="0"/>
              </a:rPr>
              <a:t>Post-event communication strategy (IBM)</a:t>
            </a:r>
            <a:endParaRPr lang="en-US" sz="1200" dirty="0">
              <a:effectLst/>
            </a:endParaRPr>
          </a:p>
        </p:txBody>
      </p:sp>
    </p:spTree>
    <p:extLst>
      <p:ext uri="{BB962C8B-B14F-4D97-AF65-F5344CB8AC3E}">
        <p14:creationId xmlns:p14="http://schemas.microsoft.com/office/powerpoint/2010/main" val="85065758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1243</TotalTime>
  <Words>1605</Words>
  <Application>Microsoft Macintosh PowerPoint</Application>
  <PresentationFormat>Custom</PresentationFormat>
  <Paragraphs>241</Paragraphs>
  <Slides>11</Slides>
  <Notes>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vt:i4>
      </vt:variant>
    </vt:vector>
  </HeadingPairs>
  <TitlesOfParts>
    <vt:vector size="18" baseType="lpstr">
      <vt:lpstr>Calibri</vt:lpstr>
      <vt:lpstr>Helvetica</vt:lpstr>
      <vt:lpstr>Helvetica Light</vt:lpstr>
      <vt:lpstr>Helvetica Neue</vt:lpstr>
      <vt:lpstr>HelvNeue for IBM Light</vt:lpstr>
      <vt:lpstr>Arial</vt:lpstr>
      <vt:lpstr>Office Theme</vt:lpstr>
      <vt:lpstr>CSP/ISV Digital Health Town Hall Event-in-a-box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CSP/ISV Event-in-a-box</dc:title>
  <cp:lastModifiedBy>Microsoft Office User</cp:lastModifiedBy>
  <cp:revision>45</cp:revision>
  <dcterms:created xsi:type="dcterms:W3CDTF">2016-10-04T13:53:34Z</dcterms:created>
  <dcterms:modified xsi:type="dcterms:W3CDTF">2016-10-05T15:49:56Z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2016-09-15T00:00:00Z</vt:filetime>
  </property>
  <property fmtid="{D5CDD505-2E9C-101B-9397-08002B2CF9AE}" pid="3" name="LastSaved">
    <vt:filetime>2016-10-04T00:00:00Z</vt:filetime>
  </property>
</Properties>
</file>